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5E7C3FA-9063-4FE5-A174-55CBA8600D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40937D-5515-4DE7-ACD7-91C8F1C524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F3805E5-3ED8-4BDF-B3AB-7DC6B8FB7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E006D3A-75EE-470E-939C-BB0E76A659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1A5357-FE6F-4F41-9E45-F2CAD7164AC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39BE808-2381-456F-9FD0-D0DD2170670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E7FD539-076B-401A-8364-768F195F4E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BFE63E-F940-4657-9087-BA1ED12A51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978E65-D095-41C4-8F3E-906BEF81497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4F0783-CC38-4C64-950A-127DDFA24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4661F-E702-4A8D-8998-D0E816E6A4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5"/>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文本占位符 17"/>
          <p:cNvSpPr>
            <a:spLocks noGrp="1"/>
          </p:cNvSpPr>
          <p:nvPr>
            <p:ph type="body" sz="quarter" idx="11"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
        <p:nvSpPr>
          <p:cNvPr id="5" name="标题 1"/>
          <p:cNvSpPr>
            <a:spLocks noGrp="1"/>
          </p:cNvSpPr>
          <p:nvPr>
            <p:ph type="ctrTitle" idx="4294967295"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xmlns="">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1" name=""/>
        <p:cNvGrpSpPr/>
        <p:nvPr/>
      </p:nvGrpSpPr>
      <p:grpSpPr>
        <a:xfrm>
          <a:off x="0" y="0"/>
          <a:ext cx="0" cy="0"/>
        </a:xfrm>
      </p:grpSpPr>
      <p:sp>
        <p:nvSpPr>
          <p:cNvPr id="7" name="标题 1"/>
          <p:cNvSpPr>
            <a:spLocks noGrp="1"/>
          </p:cNvSpPr>
          <p:nvPr>
            <p:ph type="title" idx="4294967295"/>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 name=""/>
        <p:cNvGrpSpPr/>
        <p:nvPr/>
      </p:nvGrpSpPr>
      <p:grpSpPr>
        <a:xfrm>
          <a:off x="0" y="0"/>
          <a:ext cx="0" cy="0"/>
        </a:xfrm>
      </p:grpSpPr>
      <p:pic>
        <p:nvPicPr>
          <p:cNvPr id="13" name="图片 12"/>
          <p:cNvPicPr>
            <a:picLocks noChangeAspect="1"/>
          </p:cNvPicPr>
          <p:nvPr userDrawn="1"/>
        </p:nvPicPr>
        <p:blipFill>
          <a:blip r:embed="rId1"/>
          <a:stretch>
            <a:fillRect/>
          </a:stretch>
        </p:blipFill>
        <p:spPr>
          <a:xfrm>
            <a:off x="0" y="-1"/>
            <a:ext cx="12192000" cy="6858000"/>
          </a:xfrm>
          <a:prstGeom prst="rect">
            <a:avLst/>
          </a:prstGeom>
        </p:spPr>
      </p:pic>
      <p:sp>
        <p:nvSpPr>
          <p:cNvPr id="14"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15"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6"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
        <p:nvSpPr>
          <p:cNvPr id="17"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1"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2023/11/21</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1" name=""/>
        <p:cNvGrpSpPr/>
        <p:nvPr/>
      </p:nvGrpSpPr>
      <p:grpSpPr>
        <a:xfrm>
          <a:off x="0" y="0"/>
          <a:ext cx="0" cy="0"/>
        </a:xfrm>
      </p:grpSpPr>
      <p:pic>
        <p:nvPicPr>
          <p:cNvPr id="29" name="图片 5"/>
          <p:cNvPicPr>
            <a:picLocks noChangeAspect="1"/>
          </p:cNvPicPr>
          <p:nvPr userDrawn="1"/>
        </p:nvPicPr>
        <p:blipFill>
          <a:blip r:embed="rId1"/>
          <a:stretch>
            <a:fillRect/>
          </a:stretch>
        </p:blipFill>
        <p:spPr>
          <a:xfrm>
            <a:off x="0" y="-1"/>
            <a:ext cx="12192000" cy="6858000"/>
          </a:xfrm>
          <a:prstGeom prst="rect">
            <a:avLst/>
          </a:prstGeom>
        </p:spPr>
      </p:pic>
      <p:sp>
        <p:nvSpPr>
          <p:cNvPr id="30" name="矩形 1"/>
          <p:cNvSpPr/>
          <p:nvPr userDrawn="1"/>
        </p:nvSpPr>
        <p:spPr>
          <a:xfrm>
            <a:off x="0" y="1"/>
            <a:ext cx="12192000" cy="6857999"/>
          </a:xfrm>
          <a:prstGeom prst="rect">
            <a:avLst/>
          </a:prstGeom>
          <a:gradFill>
            <a:gsLst>
              <a:gs pos="10000">
                <a:schemeClr val="accent6"/>
              </a:gs>
              <a:gs pos="30000">
                <a:schemeClr val="accent4">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xmlns="">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2023/11/21</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4294967295"/>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2023/11/21</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 Id="rId3" Type="http://schemas.openxmlformats.org/officeDocument/2006/relationships/image" Target="../media/image11.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0705510506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高中政治第一框人民代表大会国家权力机关课件新人教版必修2\n## 1.人民代表大会制度是我国的根本政治制度\n### 1.1人民代表大会制度的涵义及其地位\n### 1.2人民代表大会制度的基本原则\n### 1.3人民代表大会制度的优越性\n## 2.人民代表大会的组成和职权\n### 2.1人民代表大会的组成及任期\n### 2.2人民代表大会的职权及其行使\n### 2.3人民代表大会与其他国家机关的关系\n## 3.人民代表大会的工作程序\n### 3.1人民代表大会的会议制度\n### 3.2人民代表大会的立法程序\n### 3.3人民代表大会的监督程序\n## 4.人民代表大会的代表\n### 4.1人民代表大会代表的权利与义务\n### 4.2人民代表大会代表的产生与罢免\n### 4.3人民代表大会代表的活动与监督\n## 5.人民代表大会制度的发展与展望\n### 5.1人民代表大会制度的历史发展\n### 5.2人民代表大会制度在现实中的挑战与对策\n### 5.3人民代表大会制度的未来展望\n&quot;,&quot;templateId&quot;:&quot;hw9irrrbyjd9jxkh8k6gtgupye&quot;}}"/>
        <p:cNvGrpSpPr/>
        <p:nvPr/>
      </p:nvGrpSpPr>
      <p:grpSpPr>
        <a:xfrm>
          <a:off x="0" y="0"/>
          <a:ext cx="0" cy="0"/>
        </a:xfrm>
      </p:grpSpPr>
      <p:sp>
        <p:nvSpPr>
          <p:cNvPr id="2" name="文本占位符 3"/>
          <p:cNvSpPr>
            <a:spLocks noGrp="1"/>
          </p:cNvSpPr>
          <p:nvPr>
            <p:ph type="body" sz="quarter" idx="11"/>
          </p:nvPr>
        </p:nvSpPr>
        <p:spPr>
          <a:xfrm>
            <a:off x="392698" y="4449955"/>
            <a:ext cx="375424" cy="646331"/>
          </a:xfrm>
        </p:spPr>
        <p:txBody>
          <a:bodyPr/>
          <a:lstStyle/>
          <a:p>
            <a:r>
              <a:rPr lang="en-US" smtClean="0"/>
              <a:t> </a:t>
            </a:r>
            <a:endParaRPr lang="zh-CN" spc="0"/>
          </a:p>
        </p:txBody>
      </p:sp>
      <p:sp>
        <p:nvSpPr>
          <p:cNvPr id="3" name="文本占位符 20"/>
          <p:cNvSpPr txBox="1"/>
          <p:nvPr/>
        </p:nvSpPr>
        <p:spPr>
          <a:xfrm>
            <a:off x="392698"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4" name="文本占位符 20"/>
          <p:cNvSpPr txBox="1"/>
          <p:nvPr/>
        </p:nvSpPr>
        <p:spPr>
          <a:xfrm>
            <a:off x="11614571" y="580667"/>
            <a:ext cx="184731" cy="369332"/>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endParaRPr kumimoji="1" lang="en-US" altLang="zh-CN" spc="80">
              <a:solidFill>
                <a:schemeClr val="bg1"/>
              </a:solidFill>
            </a:endParaRPr>
          </a:p>
        </p:txBody>
      </p:sp>
      <p:cxnSp>
        <p:nvCxnSpPr>
          <p:cNvPr id="5"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6" name="标题 1" descr="{&quot;isTemplate&quot;:true,&quot;type&quot;:&quot;title&quot;,&quot;canOmit&quot;:false,&quot;range&quot;:0}"/>
          <p:cNvSpPr>
            <a:spLocks noGrp="1"/>
          </p:cNvSpPr>
          <p:nvPr>
            <p:ph type="ctrTitle" idx="4294967295"/>
          </p:nvPr>
        </p:nvSpPr>
        <p:spPr>
          <a:xfrm>
            <a:off x="392698" y="5140683"/>
            <a:ext cx="11417300" cy="1301750"/>
          </a:xfrm>
        </p:spPr>
        <p:txBody>
          <a:bodyPr vert="horz" wrap="square" lIns="91440" tIns="45720" rIns="91440" bIns="45720" anchor="t">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pPr>
              <a:buNone/>
            </a:pPr>
            <a:r>
              <a:rPr lang="zh-CN" sz="4400"/>
              <a:t>高中政治第一框人民代表大会国家权力机关课件新人教版必修2</a:t>
            </a:r>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119"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4100"/>
              <a:t>人民代表大会制度是我国的根本政治制度</a:t>
            </a:r>
            <a:endParaRPr/>
          </a:p>
        </p:txBody>
      </p:sp>
      <p:sp>
        <p:nvSpPr>
          <p:cNvPr id="120"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59"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0"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1" name="Group 598"/>
            <p:cNvGrpSpPr/>
            <p:nvPr/>
          </p:nvGrpSpPr>
          <p:grpSpPr>
            <a:xfrm>
              <a:off x="763829" y="1414808"/>
              <a:ext cx="6972294" cy="2337649"/>
              <a:chOff x="763829" y="1414808"/>
              <a:chExt cx="6972294" cy="2337649"/>
            </a:xfrm>
          </p:grpSpPr>
          <p:sp>
            <p:nvSpPr>
              <p:cNvPr id="162"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人民代表大会制度是我国的根本政治制度</a:t>
                </a:r>
                <a:endParaRPr/>
              </a:p>
            </p:txBody>
          </p:sp>
          <p:sp>
            <p:nvSpPr>
              <p:cNvPr id="163"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是人民行使国家权力的根本途径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是中国特色社会主义制度的重要组成部分</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是坚持党的领导、人民当家作主、依法治国有机统一的根本政治制度安排</a:t>
                </a:r>
                <a:endParaRPr/>
              </a:p>
            </p:txBody>
          </p:sp>
          <p:sp>
            <p:nvSpPr>
              <p:cNvPr id="164"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5"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6"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67"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68" name="Group 591"/>
            <p:cNvGrpSpPr/>
            <p:nvPr/>
          </p:nvGrpSpPr>
          <p:grpSpPr>
            <a:xfrm>
              <a:off x="689593" y="3949139"/>
              <a:ext cx="7078256" cy="2128975"/>
              <a:chOff x="689593" y="3949139"/>
              <a:chExt cx="7078256" cy="2128975"/>
            </a:xfrm>
          </p:grpSpPr>
          <p:sp>
            <p:nvSpPr>
              <p:cNvPr id="169"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人民代表大会制度的地位</a:t>
                </a:r>
                <a:endParaRPr/>
              </a:p>
            </p:txBody>
          </p:sp>
          <p:sp>
            <p:nvSpPr>
              <p:cNvPr id="170"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国家的根本政治制度</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我国的政体</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与人民民主专政的国家性质相适应</a:t>
                </a:r>
                <a:endParaRPr/>
              </a:p>
            </p:txBody>
          </p:sp>
          <p:sp>
            <p:nvSpPr>
              <p:cNvPr id="171"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2"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3"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4"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5"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人民代表大会制度的涵义及其地位</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77" name="Picture 2" descr="{&quot;isTemplate&quot;:true,&quot;type&quot;:&quot;image&quot;,&quot;canOmit&quot;:false,&quot;range&quot;:0}"/>
          <p:cNvPicPr>
            <a:picLocks noChangeAspect="1"/>
          </p:cNvPicPr>
          <p:nvPr/>
        </p:nvPicPr>
        <p:blipFill>
          <a:blip r:embed="rId2"/>
          <a:srcRect l="21875" r="21875"/>
          <a:stretch>
            <a:fillRect/>
          </a:stretch>
        </p:blipFill>
        <p:spPr>
          <a:xfrm>
            <a:off x="7092556" y="1559288"/>
            <a:ext cx="4492828" cy="4492828"/>
          </a:xfrm>
          <a:prstGeom prst="roundRect">
            <a:avLst>
              <a:gd name="adj" fmla="val 6169"/>
            </a:avLst>
          </a:prstGeom>
        </p:spPr>
      </p:pic>
      <p:grpSp>
        <p:nvGrpSpPr>
          <p:cNvPr id="178" name="组合 177" descr="{&quot;isTemplate&quot;:true,&quot;type&quot;:&quot;list&quot;,&quot;canOmit&quot;:false,&quot;minItemsCount&quot;:-1,&quot;scalable&quot;:false,&quot;alignment&quot;:&quot;left&quot;,&quot;alignmentVertical&quot;:&quot;top&quot;}"/>
          <p:cNvGrpSpPr/>
          <p:nvPr/>
        </p:nvGrpSpPr>
        <p:grpSpPr>
          <a:xfrm>
            <a:off x="660396" y="1892786"/>
            <a:ext cx="5622868" cy="4617939"/>
            <a:chOff x="660396" y="1892786"/>
            <a:chExt cx="5622868" cy="4617939"/>
          </a:xfrm>
        </p:grpSpPr>
        <p:grpSp>
          <p:nvGrpSpPr>
            <p:cNvPr id="179" name="组合 4"/>
            <p:cNvGrpSpPr/>
            <p:nvPr/>
          </p:nvGrpSpPr>
          <p:grpSpPr>
            <a:xfrm>
              <a:off x="660396" y="1892786"/>
              <a:ext cx="5622867" cy="1446014"/>
              <a:chOff x="571500" y="1815543"/>
              <a:chExt cx="5622867" cy="1446014"/>
            </a:xfrm>
          </p:grpSpPr>
          <p:sp>
            <p:nvSpPr>
              <p:cNvPr id="180"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人民主权原则</a:t>
                </a:r>
                <a:endParaRPr lang="en-US" b="1">
                  <a:solidFill>
                    <a:schemeClr val="accent1">
                      <a:alpha val="100000"/>
                    </a:schemeClr>
                  </a:solidFill>
                  <a:latin typeface="微软雅黑"/>
                  <a:ea typeface="微软雅黑"/>
                </a:endParaRPr>
              </a:p>
            </p:txBody>
          </p:sp>
          <p:sp>
            <p:nvSpPr>
              <p:cNvPr id="181" name="Tencent" descr="{&quot;isTemplate&quot;:true,&quot;type&quot;:&quot;content&quot;,&quot;canOmit&quot;:false,&quot;range&quot;:0}"/>
              <p:cNvSpPr/>
              <p:nvPr/>
            </p:nvSpPr>
            <p:spPr>
              <a:xfrm>
                <a:off x="1406367"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国家的一切权力属于人民</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人民通过各种途径和形式管理国家事务、管理经济文化事业、管理社会事务</a:t>
                </a:r>
                <a:endParaRPr/>
              </a:p>
            </p:txBody>
          </p:sp>
          <p:sp>
            <p:nvSpPr>
              <p:cNvPr id="182" name="椭圆 7"/>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183" name="组合 8"/>
            <p:cNvGrpSpPr/>
            <p:nvPr/>
          </p:nvGrpSpPr>
          <p:grpSpPr>
            <a:xfrm>
              <a:off x="660396" y="3478749"/>
              <a:ext cx="5622868" cy="1446014"/>
              <a:chOff x="571500" y="1815543"/>
              <a:chExt cx="5622868" cy="1446014"/>
            </a:xfrm>
          </p:grpSpPr>
          <p:sp>
            <p:nvSpPr>
              <p:cNvPr id="184"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人民代表大会制度原则</a:t>
                </a:r>
                <a:endParaRPr lang="en-US" b="1">
                  <a:solidFill>
                    <a:schemeClr val="accent1">
                      <a:alpha val="100000"/>
                    </a:schemeClr>
                  </a:solidFill>
                  <a:latin typeface="微软雅黑"/>
                  <a:ea typeface="微软雅黑"/>
                </a:endParaRPr>
              </a:p>
            </p:txBody>
          </p:sp>
          <p:sp>
            <p:nvSpPr>
              <p:cNvPr id="185" name="Tencent" descr="{&quot;isTemplate&quot;:true,&quot;type&quot;:&quot;content&quot;,&quot;canOmit&quot;:false,&quot;range&quot;:0}"/>
              <p:cNvSpPr/>
              <p:nvPr/>
            </p:nvSpPr>
            <p:spPr>
              <a:xfrm>
                <a:off x="1406368" y="2193913"/>
                <a:ext cx="4788000"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人民代表大会统一行使国家权力</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人民代表大会的代表由民主选举产生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人民代表大会对人民负责，受人民监督</a:t>
                </a:r>
                <a:endParaRPr/>
              </a:p>
            </p:txBody>
          </p:sp>
          <p:sp>
            <p:nvSpPr>
              <p:cNvPr id="186" name="椭圆 11"/>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187" name="组合 12"/>
            <p:cNvGrpSpPr/>
            <p:nvPr/>
          </p:nvGrpSpPr>
          <p:grpSpPr>
            <a:xfrm>
              <a:off x="660396" y="5064711"/>
              <a:ext cx="5622867" cy="1446014"/>
              <a:chOff x="571500" y="1815543"/>
              <a:chExt cx="5622867" cy="1446014"/>
            </a:xfrm>
          </p:grpSpPr>
          <p:sp>
            <p:nvSpPr>
              <p:cNvPr id="188" name="Tencent" descr="{&quot;isTemplate&quot;:true,&quot;type&quot;:&quot;title&quot;,&quot;canOmit&quot;:false,&quot;range&quot;:0}"/>
              <p:cNvSpPr/>
              <p:nvPr/>
            </p:nvSpPr>
            <p:spPr>
              <a:xfrm>
                <a:off x="1406368" y="1815732"/>
                <a:ext cx="4600736" cy="36933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民主集中制原则</a:t>
                </a:r>
                <a:endParaRPr lang="en-US" b="1">
                  <a:solidFill>
                    <a:schemeClr val="accent1">
                      <a:alpha val="100000"/>
                    </a:schemeClr>
                  </a:solidFill>
                  <a:latin typeface="微软雅黑"/>
                  <a:ea typeface="微软雅黑"/>
                </a:endParaRPr>
              </a:p>
            </p:txBody>
          </p:sp>
          <p:sp>
            <p:nvSpPr>
              <p:cNvPr id="189" name="Tencent" descr="{&quot;isTemplate&quot;:true,&quot;type&quot;:&quot;content&quot;,&quot;canOmit&quot;:false,&quot;range&quot;:0}"/>
              <p:cNvSpPr/>
              <p:nvPr/>
            </p:nvSpPr>
            <p:spPr>
              <a:xfrm>
                <a:off x="1406368" y="2193913"/>
                <a:ext cx="4787999" cy="1067644"/>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人民代表大会及其常委会依法行使职权</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人民代表大会的代表在人民代表大会会议期间，依法行使民主权利</a:t>
                </a:r>
                <a:endParaRPr/>
              </a:p>
            </p:txBody>
          </p:sp>
          <p:sp>
            <p:nvSpPr>
              <p:cNvPr id="190" name="椭圆 15"/>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191"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人民代表大会制度的基本原则</a:t>
            </a:r>
            <a:endParaRPr lang="en-US" altLang="zh-CN" sz="2800" b="1">
              <a:latin typeface="+mj-ea"/>
              <a:ea typeface="+mj-ea"/>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pic>
        <p:nvPicPr>
          <p:cNvPr id="193"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4"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5" name="Group 2"/>
            <p:cNvGrpSpPr/>
            <p:nvPr/>
          </p:nvGrpSpPr>
          <p:grpSpPr>
            <a:xfrm>
              <a:off x="5982796" y="3116804"/>
              <a:ext cx="5783287" cy="1610798"/>
              <a:chOff x="5982796" y="3116804"/>
              <a:chExt cx="5783287" cy="1610798"/>
            </a:xfrm>
          </p:grpSpPr>
          <p:sp>
            <p:nvSpPr>
              <p:cNvPr id="196"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保障人民当家作主</a:t>
                </a:r>
                <a:endParaRPr/>
              </a:p>
            </p:txBody>
          </p:sp>
          <p:sp>
            <p:nvSpPr>
              <p:cNvPr id="197"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人民代表大会的代表由民主选举产生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人民代表大会的代表在人民代表大会会议期间，依法行使民主权利</a:t>
                </a:r>
                <a:endParaRPr/>
              </a:p>
            </p:txBody>
          </p:sp>
        </p:grpSp>
        <p:grpSp>
          <p:nvGrpSpPr>
            <p:cNvPr id="198" name="Group 5"/>
            <p:cNvGrpSpPr/>
            <p:nvPr/>
          </p:nvGrpSpPr>
          <p:grpSpPr>
            <a:xfrm>
              <a:off x="5982796" y="4769459"/>
              <a:ext cx="5783287" cy="1610798"/>
              <a:chOff x="5982796" y="4769459"/>
              <a:chExt cx="5783287" cy="1610798"/>
            </a:xfrm>
          </p:grpSpPr>
          <p:sp>
            <p:nvSpPr>
              <p:cNvPr id="199"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保障国家的长治久安</a:t>
                </a:r>
                <a:endParaRPr/>
              </a:p>
            </p:txBody>
          </p:sp>
          <p:sp>
            <p:nvSpPr>
              <p:cNvPr id="200"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人民代表大会制度有利于维护国家的独立、尊严、安全、稳定</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人民代表大会制度有利于保障国家的长治久安</a:t>
                </a:r>
                <a:endParaRPr/>
              </a:p>
            </p:txBody>
          </p:sp>
        </p:grpSp>
        <p:grpSp>
          <p:nvGrpSpPr>
            <p:cNvPr id="201" name="Group 407"/>
            <p:cNvGrpSpPr/>
            <p:nvPr/>
          </p:nvGrpSpPr>
          <p:grpSpPr>
            <a:xfrm>
              <a:off x="5982796" y="1468163"/>
              <a:ext cx="5700871" cy="1610798"/>
              <a:chOff x="5982796" y="1468163"/>
              <a:chExt cx="5700871" cy="1610798"/>
            </a:xfrm>
          </p:grpSpPr>
          <p:sp>
            <p:nvSpPr>
              <p:cNvPr id="202"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保障社会主义现代化建设</a:t>
                </a:r>
                <a:endParaRPr/>
              </a:p>
            </p:txBody>
          </p:sp>
          <p:sp>
            <p:nvSpPr>
              <p:cNvPr id="203"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人民代表大会制度有利于调动广大人民群众的积极性、主动性和创造性</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人民代表大会制度有利于保障社会主义现代化建设的顺利进行</a:t>
                </a:r>
                <a:endParaRPr/>
              </a:p>
            </p:txBody>
          </p:sp>
        </p:grpSp>
      </p:grpSp>
      <p:sp>
        <p:nvSpPr>
          <p:cNvPr id="204"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人民代表大会制度的优越性</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206"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人民代表大会的组成和职权</a:t>
            </a:r>
            <a:endParaRPr/>
          </a:p>
        </p:txBody>
      </p:sp>
      <p:sp>
        <p:nvSpPr>
          <p:cNvPr id="207"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209"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人民代表大会的组成及任期</a:t>
            </a:r>
            <a:endParaRPr lang="en-US" altLang="zh-CN" sz="2800" b="1">
              <a:latin typeface="+mj-ea"/>
              <a:ea typeface="+mj-ea"/>
            </a:endParaRPr>
          </a:p>
        </p:txBody>
      </p:sp>
      <p:grpSp>
        <p:nvGrpSpPr>
          <p:cNvPr id="210" name="组合 209"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1" name="组合 210"/>
            <p:cNvGrpSpPr/>
            <p:nvPr/>
          </p:nvGrpSpPr>
          <p:grpSpPr>
            <a:xfrm>
              <a:off x="660399" y="2074672"/>
              <a:ext cx="5100082" cy="4536540"/>
              <a:chOff x="660399" y="2074672"/>
              <a:chExt cx="5100082" cy="4536540"/>
            </a:xfrm>
          </p:grpSpPr>
          <p:sp>
            <p:nvSpPr>
              <p:cNvPr id="212"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3"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人民代表大会的组成</a:t>
                </a:r>
                <a:endParaRPr lang="en-US" altLang="zh-CN" sz="2000" b="1">
                  <a:latin typeface="Microsoft YaHei" panose="020b0503020204020204" pitchFamily="34" charset="-122"/>
                  <a:ea typeface="Microsoft YaHei" panose="020b0503020204020204" pitchFamily="34" charset="-122"/>
                </a:endParaRPr>
              </a:p>
            </p:txBody>
          </p:sp>
          <p:sp>
            <p:nvSpPr>
              <p:cNvPr id="214"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全国人民代表大会的代表由各省、自治区、直辖市、特别行政区和军队选出的代表组成</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省、自治区、直辖市、设区的市、自治州的人民代表大会的代表由下一级人民代表大会选出的代表组成</a:t>
                </a:r>
                <a:endParaRPr/>
              </a:p>
            </p:txBody>
          </p:sp>
          <p:pic>
            <p:nvPicPr>
              <p:cNvPr id="215"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16" name="组合 215"/>
            <p:cNvGrpSpPr/>
            <p:nvPr/>
          </p:nvGrpSpPr>
          <p:grpSpPr>
            <a:xfrm>
              <a:off x="6431519" y="2074672"/>
              <a:ext cx="5100082" cy="4536540"/>
              <a:chOff x="660399" y="2074672"/>
              <a:chExt cx="5100082" cy="4536540"/>
            </a:xfrm>
          </p:grpSpPr>
          <p:sp>
            <p:nvSpPr>
              <p:cNvPr id="217"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8"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人民代表大会的任期</a:t>
                </a:r>
                <a:endParaRPr lang="en-US" altLang="zh-CN" sz="2000" b="1">
                  <a:latin typeface="Microsoft YaHei" panose="020b0503020204020204" pitchFamily="34" charset="-122"/>
                  <a:ea typeface="Microsoft YaHei" panose="020b0503020204020204" pitchFamily="34" charset="-122"/>
                </a:endParaRPr>
              </a:p>
            </p:txBody>
          </p:sp>
          <p:sp>
            <p:nvSpPr>
              <p:cNvPr id="219"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全国人民代表大会的代表每届任期五年</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省、自治区、直辖市、设区的市、自治州的人民代表大会的代表每届任期五年</a:t>
                </a:r>
                <a:endParaRPr/>
              </a:p>
            </p:txBody>
          </p:sp>
          <p:pic>
            <p:nvPicPr>
              <p:cNvPr id="220"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22" name="Group 685" descr="{&quot;isTemplate&quot;:true,&quot;type&quot;:&quot;list&quot;,&quot;alignment&quot;:&quot;left&quot;,&quot;alignmentVertical&quot;:&quot;top&quot;,&quot;canOmit&quot;:false,&quot;scalable&quot;:false,&quot;minItemsCount&quot;:-1}"/>
          <p:cNvGrpSpPr/>
          <p:nvPr/>
        </p:nvGrpSpPr>
        <p:grpSpPr>
          <a:xfrm>
            <a:off x="1075314" y="1520189"/>
            <a:ext cx="9868911" cy="4434111"/>
            <a:chOff x="1075314" y="1520189"/>
            <a:chExt cx="9868911" cy="4434111"/>
          </a:xfrm>
        </p:grpSpPr>
        <p:grpSp>
          <p:nvGrpSpPr>
            <p:cNvPr id="223" name="Group 686"/>
            <p:cNvGrpSpPr/>
            <p:nvPr/>
          </p:nvGrpSpPr>
          <p:grpSpPr>
            <a:xfrm>
              <a:off x="1075314" y="1520189"/>
              <a:ext cx="9868911" cy="2072418"/>
              <a:chOff x="1075314" y="1520189"/>
              <a:chExt cx="9868911" cy="2072418"/>
            </a:xfrm>
          </p:grpSpPr>
          <p:sp>
            <p:nvSpPr>
              <p:cNvPr id="224" name="TextBox 25" descr="{&quot;isTemplate&quot;:true,&quot;type&quot;:&quot;content&quot;,&quot;canOmit&quot;:false,&quot;range&quot;:0}"/>
              <p:cNvSpPr txBox="1"/>
              <p:nvPr/>
            </p:nvSpPr>
            <p:spPr>
              <a:xfrm>
                <a:off x="3561535" y="2061200"/>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立法权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监督权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选举权和决定权</a:t>
                </a:r>
                <a:endParaRPr/>
              </a:p>
            </p:txBody>
          </p:sp>
          <p:sp>
            <p:nvSpPr>
              <p:cNvPr id="225" name="TextBox 27" descr="{&quot;isTemplate&quot;:true,&quot;type&quot;:&quot;title&quot;,&quot;canOmit&quot;:false,&quot;range&quot;:0}"/>
              <p:cNvSpPr txBox="1"/>
              <p:nvPr/>
            </p:nvSpPr>
            <p:spPr>
              <a:xfrm>
                <a:off x="3561535" y="1520189"/>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人民代表大会的职权</a:t>
                </a:r>
                <a:endParaRPr/>
              </a:p>
            </p:txBody>
          </p:sp>
          <p:sp>
            <p:nvSpPr>
              <p:cNvPr id="226" name="AutoShape 33"/>
              <p:cNvSpPr/>
              <p:nvPr/>
            </p:nvSpPr>
            <p:spPr>
              <a:xfrm>
                <a:off x="1075314" y="1789318"/>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7"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8" name="Group 691"/>
            <p:cNvGrpSpPr/>
            <p:nvPr/>
          </p:nvGrpSpPr>
          <p:grpSpPr>
            <a:xfrm>
              <a:off x="1075314" y="3881882"/>
              <a:ext cx="9868911" cy="2072418"/>
              <a:chOff x="1075314" y="3881882"/>
              <a:chExt cx="9868911" cy="2072418"/>
            </a:xfrm>
          </p:grpSpPr>
          <p:sp>
            <p:nvSpPr>
              <p:cNvPr id="229" name="TextBox 29" descr="{&quot;isTemplate&quot;:true,&quot;type&quot;:&quot;content&quot;,&quot;canOmit&quot;:false,&quot;range&quot;:0}"/>
              <p:cNvSpPr txBox="1"/>
              <p:nvPr/>
            </p:nvSpPr>
            <p:spPr>
              <a:xfrm>
                <a:off x="3561535" y="4422893"/>
                <a:ext cx="7382690" cy="1531407"/>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人民代表大会依法行使立法权，制定地方性法规</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人民代表大会依法行使监督权，监督宪法和法律的实施，监督国家行政、审判、检察机关的工作</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人民代表大会依法行使选举权和决定权，选举国家领导人和国家机关领导人员，决定重大国家事务</a:t>
                </a:r>
                <a:endParaRPr/>
              </a:p>
            </p:txBody>
          </p:sp>
          <p:sp>
            <p:nvSpPr>
              <p:cNvPr id="230" name="TextBox 31" descr="{&quot;isTemplate&quot;:true,&quot;type&quot;:&quot;title&quot;,&quot;canOmit&quot;:false,&quot;range&quot;:0}"/>
              <p:cNvSpPr txBox="1"/>
              <p:nvPr/>
            </p:nvSpPr>
            <p:spPr>
              <a:xfrm>
                <a:off x="3561535" y="3881882"/>
                <a:ext cx="7382690" cy="490334"/>
              </a:xfrm>
              <a:prstGeom prst="rect">
                <a:avLst/>
              </a:prstGeom>
            </p:spPr>
            <p:txBody>
              <a:bodyPr vert="horz" wrap="square" lIns="66008" tIns="33052" rIns="66008" bIns="33052" rtlCol="0" anchor="ctr" anchorCtr="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zh-CN" sz="2000" b="1">
                    <a:solidFill>
                      <a:schemeClr val="accent1">
                        <a:alpha val="100000"/>
                      </a:schemeClr>
                    </a:solidFill>
                    <a:latin typeface="Microsoft Yahei"/>
                    <a:ea typeface="Microsoft Yahei"/>
                  </a:rPr>
                  <a:t>人民代表大会职权的行使</a:t>
                </a:r>
                <a:endParaRPr/>
              </a:p>
            </p:txBody>
          </p:sp>
          <p:sp>
            <p:nvSpPr>
              <p:cNvPr id="231" name="AutoShape 32"/>
              <p:cNvSpPr/>
              <p:nvPr/>
            </p:nvSpPr>
            <p:spPr>
              <a:xfrm>
                <a:off x="1075314" y="4179055"/>
                <a:ext cx="1747957" cy="1747957"/>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2"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
        <p:nvSpPr>
          <p:cNvPr id="233"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人民代表大会的职权及其行使</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grpSp>
        <p:nvGrpSpPr>
          <p:cNvPr id="235" name="组合 234"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36" name="组合 235"/>
            <p:cNvGrpSpPr/>
            <p:nvPr/>
          </p:nvGrpSpPr>
          <p:grpSpPr>
            <a:xfrm>
              <a:off x="4252327" y="1207692"/>
              <a:ext cx="8485777" cy="1440001"/>
              <a:chOff x="4252327" y="1207692"/>
              <a:chExt cx="8485777" cy="1440001"/>
            </a:xfrm>
          </p:grpSpPr>
          <p:sp>
            <p:nvSpPr>
              <p:cNvPr id="237"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8"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人民代表大会与国家主席的关系</a:t>
                </a:r>
                <a:endParaRPr lang="en-US" altLang="zh-CN" sz="2000" b="1">
                  <a:latin typeface="Microsoft YaHei" panose="020b0503020204020204" pitchFamily="34" charset="-122"/>
                  <a:ea typeface="Microsoft YaHei" panose="020b0503020204020204" pitchFamily="34" charset="-122"/>
                </a:endParaRPr>
              </a:p>
            </p:txBody>
          </p:sp>
          <p:sp>
            <p:nvSpPr>
              <p:cNvPr id="239"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国家主席由全国人民代表大会选举产生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国家主席在全国人民代表大会闭会期间，依法行使职权</a:t>
                </a:r>
                <a:endParaRPr/>
              </a:p>
            </p:txBody>
          </p:sp>
          <p:pic>
            <p:nvPicPr>
              <p:cNvPr id="240"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41" name="组合 240"/>
            <p:cNvGrpSpPr/>
            <p:nvPr/>
          </p:nvGrpSpPr>
          <p:grpSpPr>
            <a:xfrm>
              <a:off x="4252325" y="2998393"/>
              <a:ext cx="8485779" cy="1440000"/>
              <a:chOff x="4252325" y="2998393"/>
              <a:chExt cx="8485779" cy="1440000"/>
            </a:xfrm>
          </p:grpSpPr>
          <p:sp>
            <p:nvSpPr>
              <p:cNvPr id="242"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3"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人民代表大会与国务院的关系</a:t>
                </a:r>
                <a:endParaRPr lang="en-US" altLang="zh-CN" sz="2000" b="1">
                  <a:latin typeface="Microsoft YaHei" panose="020b0503020204020204" pitchFamily="34" charset="-122"/>
                  <a:ea typeface="Microsoft YaHei" panose="020b0503020204020204" pitchFamily="34" charset="-122"/>
                </a:endParaRPr>
              </a:p>
            </p:txBody>
          </p:sp>
          <p:sp>
            <p:nvSpPr>
              <p:cNvPr id="244"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国务院由全国人民代表大会产生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国务院对全国人民代表大会负责，受全国人民代表大会监督</a:t>
                </a:r>
                <a:endParaRPr/>
              </a:p>
            </p:txBody>
          </p:sp>
          <p:pic>
            <p:nvPicPr>
              <p:cNvPr id="245"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46" name="组合 245"/>
            <p:cNvGrpSpPr/>
            <p:nvPr/>
          </p:nvGrpSpPr>
          <p:grpSpPr>
            <a:xfrm>
              <a:off x="4252323" y="4789093"/>
              <a:ext cx="8485781" cy="1440002"/>
              <a:chOff x="4252323" y="4789093"/>
              <a:chExt cx="8485781" cy="1440002"/>
            </a:xfrm>
          </p:grpSpPr>
          <p:sp>
            <p:nvSpPr>
              <p:cNvPr id="247"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48"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人民代表大会与最高人民法院、最高人民检察院的关系</a:t>
                </a:r>
                <a:endParaRPr lang="en-US" altLang="zh-CN" sz="2000" b="1">
                  <a:latin typeface="Microsoft YaHei" panose="020b0503020204020204" pitchFamily="34" charset="-122"/>
                  <a:ea typeface="Microsoft YaHei" panose="020b0503020204020204" pitchFamily="34" charset="-122"/>
                </a:endParaRPr>
              </a:p>
            </p:txBody>
          </p:sp>
          <p:sp>
            <p:nvSpPr>
              <p:cNvPr id="249"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最高人民法院、最高人民检察院由全国人民代表大会产生</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最高人民法院、最高人民检察院对全国人民代表大会负责，受全国人民代表大会监督</a:t>
                </a:r>
                <a:endParaRPr/>
              </a:p>
            </p:txBody>
          </p:sp>
          <p:pic>
            <p:nvPicPr>
              <p:cNvPr id="250"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51"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人民代表大会与其他国家机关的关系</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373278"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人民代表大会的工作程序</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人民代表大会的会议制度</a:t>
            </a:r>
            <a:endParaRPr lang="en-US" altLang="zh-CN" sz="2800" b="1">
              <a:latin typeface="+mj-ea"/>
              <a:ea typeface="+mj-ea"/>
            </a:endParaRPr>
          </a:p>
        </p:txBody>
      </p:sp>
      <p:grpSp>
        <p:nvGrpSpPr>
          <p:cNvPr id="12" name="组合 11"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组合 12"/>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人民代表大会会议的召开</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全国人民代表大会会议每年至少举行一次</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省、自治区、直辖市、设区的市、自治州的人民代表大会会议每年至少举行一次</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组合 17"/>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人民代表大会会议的内容</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审议政府工作报告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审查国民经济和社会发展计划、预算</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审议法律草案</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选举国家领导人和国家机关领导人员</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https://d.book118.com/307055105065006043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mountain_purple">
      <a:dk1>
        <a:srgbClr val="000000"/>
      </a:dk1>
      <a:lt1>
        <a:srgbClr val="FFFFFF"/>
      </a:lt1>
      <a:dk2>
        <a:srgbClr val="291540"/>
      </a:dk2>
      <a:lt2>
        <a:srgbClr val="FFE2FA"/>
      </a:lt2>
      <a:accent1>
        <a:srgbClr val="DD5CBF"/>
      </a:accent1>
      <a:accent2>
        <a:srgbClr val="F595DA"/>
      </a:accent2>
      <a:accent3>
        <a:srgbClr val="92317B"/>
      </a:accent3>
      <a:accent4>
        <a:srgbClr val="BA71F0"/>
      </a:accent4>
      <a:accent5>
        <a:srgbClr val="9135CE"/>
      </a:accent5>
      <a:accent6>
        <a:srgbClr val="5A107E"/>
      </a:accent6>
      <a:hlink>
        <a:srgbClr val="175CEB"/>
      </a:hlink>
      <a:folHlink>
        <a:srgbClr val="81868F"/>
      </a:folHlink>
    </a:clrScheme>
    <a:fontScheme name="Arial Black-Arial">
      <a:majorFont>
        <a:latin typeface="Arial Black"/>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77</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高中政治第一框人民代表大会国家权力机关课件新人教版必修2</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2024-09-17T06:36:11.423</cp:lastPrinted>
  <dcterms:created xsi:type="dcterms:W3CDTF">2024-09-16T22:36:11Z</dcterms:created>
  <dcterms:modified xsi:type="dcterms:W3CDTF">2024-09-16T22:36:13Z</dcterms:modified>
</cp:coreProperties>
</file>