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D44897-A2E9-4FFB-8595-10F613B361B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D814-6E83-43FB-BA3C-D347EDDE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4AA9E-9B53-4F26-9859-E2EFA628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C98F8-9CFF-45B3-B2D7-0B879A889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7DA9E-946B-42D4-BDBC-AA2E14A6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0BAF6-0284-4092-847C-6CDADBAD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A2CF2-F407-4674-B902-CCD535849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DE2DF-987C-4DFC-B95C-1532A187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F84F1-F9AA-4F46-840C-5272EC7FA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C35F7-5732-445E-B1E0-95030FA5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39651-3997-490C-BA0B-F4323AE3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A9F58-02D6-4E01-A25C-53626B5C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D8C3930-9A24-4433-8993-E0245720A8C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01D25EE-600A-4B8B-B544-805F6F657A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1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1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60126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608" t="58316" r="38588"/>
          <a:stretch>
            <a:fillRect/>
          </a:stretch>
        </p:blipFill>
        <p:spPr>
          <a:xfrm flipH="1">
            <a:off x="5243040" y="4457880"/>
            <a:ext cx="7169040" cy="2540880"/>
          </a:xfrm>
          <a:prstGeom prst="rect">
            <a:avLst/>
          </a:prstGeom>
          <a:ln w="0">
            <a:noFill/>
          </a:ln>
        </p:spPr>
      </p:pic>
      <p:pic>
        <p:nvPicPr>
          <p:cNvPr id="73" name="图片 5"/>
          <p:cNvPicPr/>
          <p:nvPr/>
        </p:nvPicPr>
        <p:blipFill>
          <a:blip r:embed="rId3"/>
          <a:srcRect l="2610" t="58316" r="38586"/>
          <a:stretch>
            <a:fillRect/>
          </a:stretch>
        </p:blipFill>
        <p:spPr>
          <a:xfrm rot="10800000" flipH="1">
            <a:off x="0" y="-16200"/>
            <a:ext cx="6559560" cy="2540880"/>
          </a:xfrm>
          <a:prstGeom prst="rect">
            <a:avLst/>
          </a:prstGeom>
          <a:ln w="0">
            <a:noFill/>
          </a:ln>
        </p:spPr>
      </p:pic>
      <p:sp>
        <p:nvSpPr>
          <p:cNvPr id="74" name="任意多边形 14"/>
          <p:cNvSpPr/>
          <p:nvPr/>
        </p:nvSpPr>
        <p:spPr>
          <a:xfrm>
            <a:off x="-986040" y="-757800"/>
            <a:ext cx="5332320" cy="2710440"/>
          </a:xfrm>
          <a:custGeom>
            <a:gdLst>
              <a:gd name="textAreaLeft" fmla="*/ 0 w 5332320"/>
              <a:gd name="textAreaRight" fmla="*/ 5332680 w 5332320"/>
              <a:gd name="textAreaTop" fmla="*/ 0 h 2710440"/>
              <a:gd name="textAreaBottom" fmla="*/ 2710800 h 271044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5" name="图片 7"/>
          <p:cNvPicPr/>
          <p:nvPr/>
        </p:nvPicPr>
        <p:blipFill>
          <a:blip r:embed="rId4"/>
          <a:srcRect t="63740"/>
          <a:stretch>
            <a:fillRect/>
          </a:stretch>
        </p:blipFill>
        <p:spPr>
          <a:xfrm rot="1380000">
            <a:off x="-1622880" y="3868200"/>
            <a:ext cx="6554520" cy="3711960"/>
          </a:xfrm>
          <a:prstGeom prst="rect">
            <a:avLst/>
          </a:prstGeom>
          <a:ln w="0">
            <a:noFill/>
          </a:ln>
        </p:spPr>
      </p:pic>
      <p:pic>
        <p:nvPicPr>
          <p:cNvPr id="76" name="图片 9"/>
          <p:cNvPicPr/>
          <p:nvPr/>
        </p:nvPicPr>
        <p:blipFill>
          <a:blip r:embed="rId5"/>
          <a:srcRect t="31608" b="4877"/>
          <a:stretch>
            <a:fillRect/>
          </a:stretch>
        </p:blipFill>
        <p:spPr>
          <a:xfrm rot="10078800">
            <a:off x="9275040" y="-1843200"/>
            <a:ext cx="5069520" cy="4831200"/>
          </a:xfrm>
          <a:prstGeom prst="rect">
            <a:avLst/>
          </a:prstGeom>
          <a:ln w="0">
            <a:noFill/>
          </a:ln>
        </p:spPr>
      </p:pic>
      <p:grpSp>
        <p:nvGrpSpPr>
          <p:cNvPr id="77" name="组合 16"/>
          <p:cNvGrpSpPr/>
          <p:nvPr/>
        </p:nvGrpSpPr>
        <p:grpSpPr>
          <a:xfrm>
            <a:off x="8424000" y="363960"/>
            <a:ext cx="806400" cy="636120"/>
            <a:chOff x="8424000" y="363960"/>
            <a:chExt cx="806400" cy="636120"/>
          </a:xfrm>
        </p:grpSpPr>
        <p:sp>
          <p:nvSpPr>
            <p:cNvPr id="78" name="椭圆 10"/>
            <p:cNvSpPr/>
            <p:nvPr/>
          </p:nvSpPr>
          <p:spPr>
            <a:xfrm>
              <a:off x="8424000" y="363960"/>
              <a:ext cx="224640" cy="190800"/>
            </a:xfrm>
            <a:prstGeom prst="ellipse">
              <a:avLst/>
            </a:prstGeom>
            <a:solidFill>
              <a:srgbClr val="4874C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79" name="椭圆 12"/>
            <p:cNvSpPr/>
            <p:nvPr/>
          </p:nvSpPr>
          <p:spPr>
            <a:xfrm>
              <a:off x="8517240" y="804600"/>
              <a:ext cx="171720" cy="145800"/>
            </a:xfrm>
            <a:prstGeom prst="ellipse">
              <a:avLst/>
            </a:prstGeom>
            <a:solidFill>
              <a:srgbClr val="4874C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0" name="椭圆 13"/>
            <p:cNvSpPr/>
            <p:nvPr/>
          </p:nvSpPr>
          <p:spPr>
            <a:xfrm>
              <a:off x="8925120" y="554760"/>
              <a:ext cx="133200" cy="85320"/>
            </a:xfrm>
            <a:prstGeom prst="ellipse">
              <a:avLst/>
            </a:prstGeom>
            <a:solidFill>
              <a:srgbClr val="4874C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15840" rIns="90000" bIns="1584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1" name="椭圆 15"/>
            <p:cNvSpPr/>
            <p:nvPr/>
          </p:nvSpPr>
          <p:spPr>
            <a:xfrm>
              <a:off x="9097200" y="877680"/>
              <a:ext cx="133200" cy="122400"/>
            </a:xfrm>
            <a:prstGeom prst="ellipse">
              <a:avLst/>
            </a:prstGeom>
            <a:solidFill>
              <a:srgbClr val="4874C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2120" rIns="90000" bIns="4212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年终总结：人事行政管理工作感悟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27"/>
          <p:cNvPicPr/>
          <p:nvPr/>
        </p:nvPicPr>
        <p:blipFill>
          <a:blip r:embed="rId3"/>
          <a:srcRect t="63740"/>
          <a:stretch>
            <a:fillRect/>
          </a:stretch>
        </p:blipFill>
        <p:spPr>
          <a:xfrm rot="12482400">
            <a:off x="7345440" y="-636480"/>
            <a:ext cx="6554520" cy="3711960"/>
          </a:xfrm>
          <a:prstGeom prst="rect">
            <a:avLst/>
          </a:prstGeom>
          <a:ln w="0">
            <a:noFill/>
          </a:ln>
        </p:spPr>
      </p:pic>
      <p:grpSp>
        <p:nvGrpSpPr>
          <p:cNvPr id="86" name="组合 30"/>
          <p:cNvGrpSpPr/>
          <p:nvPr/>
        </p:nvGrpSpPr>
        <p:grpSpPr>
          <a:xfrm>
            <a:off x="-659160" y="-557640"/>
            <a:ext cx="4857840" cy="2113200"/>
            <a:chOff x="-659160" y="-557640"/>
            <a:chExt cx="4857840" cy="2113200"/>
          </a:xfrm>
        </p:grpSpPr>
        <p:pic>
          <p:nvPicPr>
            <p:cNvPr id="87" name="图片 28"/>
            <p:cNvPicPr/>
            <p:nvPr/>
          </p:nvPicPr>
          <p:blipFill>
            <a:blip r:embed="rId4"/>
            <a:srcRect l="2610" t="58317" r="38586"/>
            <a:stretch>
              <a:fillRect/>
            </a:stretch>
          </p:blipFill>
          <p:spPr>
            <a:xfrm rot="10800000" flipH="1">
              <a:off x="-24120" y="-79920"/>
              <a:ext cx="4222800" cy="16354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88" name="任意多边形 14"/>
            <p:cNvSpPr/>
            <p:nvPr/>
          </p:nvSpPr>
          <p:spPr>
            <a:xfrm>
              <a:off x="-659160" y="-557640"/>
              <a:ext cx="3432600" cy="1744920"/>
            </a:xfrm>
            <a:custGeom>
              <a:gdLst>
                <a:gd name="textAreaLeft" fmla="*/ 0 w 3432600"/>
                <a:gd name="textAreaRight" fmla="*/ 3432960 w 3432600"/>
                <a:gd name="textAreaTop" fmla="*/ 0 h 1744920"/>
                <a:gd name="textAreaBottom" fmla="*/ 1745280 h 1744920"/>
              </a:gdLst>
              <a:rect l="textAreaLeft" t="textAreaTop" r="textAreaRight" b="textAreaBottom"/>
              <a:pathLst>
                <a:path w="5332730" h="2710623">
                  <a:moveTo>
                    <a:pt x="0" y="2691130"/>
                  </a:moveTo>
                  <a:cubicBezTo>
                    <a:pt x="234315" y="2687955"/>
                    <a:pt x="849630" y="2780030"/>
                    <a:pt x="1243330" y="2589530"/>
                  </a:cubicBezTo>
                  <a:cubicBezTo>
                    <a:pt x="1637030" y="2399030"/>
                    <a:pt x="1606550" y="1898650"/>
                    <a:pt x="1967230" y="1738630"/>
                  </a:cubicBezTo>
                  <a:cubicBezTo>
                    <a:pt x="2327910" y="1578610"/>
                    <a:pt x="2726690" y="1868170"/>
                    <a:pt x="3046730" y="1789430"/>
                  </a:cubicBezTo>
                  <a:cubicBezTo>
                    <a:pt x="3366770" y="1710690"/>
                    <a:pt x="3300730" y="1456690"/>
                    <a:pt x="3567430" y="1344930"/>
                  </a:cubicBezTo>
                  <a:cubicBezTo>
                    <a:pt x="3834130" y="1233170"/>
                    <a:pt x="4027170" y="1499870"/>
                    <a:pt x="4380230" y="1230630"/>
                  </a:cubicBezTo>
                  <a:cubicBezTo>
                    <a:pt x="4733290" y="961390"/>
                    <a:pt x="5158740" y="243840"/>
                    <a:pt x="5332730" y="0"/>
                  </a:cubicBezTo>
                </a:path>
              </a:pathLst>
            </a:custGeom>
            <a:noFill/>
            <a:ln>
              <a:solidFill>
                <a:srgbClr val="EE822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人事行政管理的核心内容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人事行政管理的挑战与应对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人事行政管理的创新与发展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人事行政管理的未来展望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27"/>
          <p:cNvPicPr/>
          <p:nvPr/>
        </p:nvPicPr>
        <p:blipFill>
          <a:blip r:embed="rId3"/>
          <a:srcRect t="63740"/>
          <a:stretch>
            <a:fillRect/>
          </a:stretch>
        </p:blipFill>
        <p:spPr>
          <a:xfrm rot="12482400">
            <a:off x="7345440" y="-636480"/>
            <a:ext cx="6554520" cy="3711960"/>
          </a:xfrm>
          <a:prstGeom prst="rect">
            <a:avLst/>
          </a:prstGeom>
          <a:ln w="0">
            <a:noFill/>
          </a:ln>
        </p:spPr>
      </p:pic>
      <p:grpSp>
        <p:nvGrpSpPr>
          <p:cNvPr id="92" name="组合 30"/>
          <p:cNvGrpSpPr/>
          <p:nvPr/>
        </p:nvGrpSpPr>
        <p:grpSpPr>
          <a:xfrm>
            <a:off x="-659160" y="-557640"/>
            <a:ext cx="4857840" cy="2113200"/>
            <a:chOff x="-659160" y="-557640"/>
            <a:chExt cx="4857840" cy="2113200"/>
          </a:xfrm>
        </p:grpSpPr>
        <p:pic>
          <p:nvPicPr>
            <p:cNvPr id="93" name="图片 28"/>
            <p:cNvPicPr/>
            <p:nvPr/>
          </p:nvPicPr>
          <p:blipFill>
            <a:blip r:embed="rId4"/>
            <a:srcRect l="2610" t="58317" r="38586"/>
            <a:stretch>
              <a:fillRect/>
            </a:stretch>
          </p:blipFill>
          <p:spPr>
            <a:xfrm rot="10800000" flipH="1">
              <a:off x="-24120" y="-79920"/>
              <a:ext cx="4222800" cy="16354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94" name="任意多边形 14"/>
            <p:cNvSpPr/>
            <p:nvPr/>
          </p:nvSpPr>
          <p:spPr>
            <a:xfrm>
              <a:off x="-659160" y="-557640"/>
              <a:ext cx="3432600" cy="1744920"/>
            </a:xfrm>
            <a:custGeom>
              <a:gdLst>
                <a:gd name="textAreaLeft" fmla="*/ 0 w 3432600"/>
                <a:gd name="textAreaRight" fmla="*/ 3432960 w 3432600"/>
                <a:gd name="textAreaTop" fmla="*/ 0 h 1744920"/>
                <a:gd name="textAreaBottom" fmla="*/ 1745280 h 1744920"/>
              </a:gdLst>
              <a:rect l="textAreaLeft" t="textAreaTop" r="textAreaRight" b="textAreaBottom"/>
              <a:pathLst>
                <a:path w="5332730" h="2710623">
                  <a:moveTo>
                    <a:pt x="0" y="2691130"/>
                  </a:moveTo>
                  <a:cubicBezTo>
                    <a:pt x="234315" y="2687955"/>
                    <a:pt x="849630" y="2780030"/>
                    <a:pt x="1243330" y="2589530"/>
                  </a:cubicBezTo>
                  <a:cubicBezTo>
                    <a:pt x="1637030" y="2399030"/>
                    <a:pt x="1606550" y="1898650"/>
                    <a:pt x="1967230" y="1738630"/>
                  </a:cubicBezTo>
                  <a:cubicBezTo>
                    <a:pt x="2327910" y="1578610"/>
                    <a:pt x="2726690" y="1868170"/>
                    <a:pt x="3046730" y="1789430"/>
                  </a:cubicBezTo>
                  <a:cubicBezTo>
                    <a:pt x="3366770" y="1710690"/>
                    <a:pt x="3300730" y="1456690"/>
                    <a:pt x="3567430" y="1344930"/>
                  </a:cubicBezTo>
                  <a:cubicBezTo>
                    <a:pt x="3834130" y="1233170"/>
                    <a:pt x="4027170" y="1499870"/>
                    <a:pt x="4380230" y="1230630"/>
                  </a:cubicBezTo>
                  <a:cubicBezTo>
                    <a:pt x="4733290" y="961390"/>
                    <a:pt x="5158740" y="243840"/>
                    <a:pt x="5332730" y="0"/>
                  </a:cubicBezTo>
                </a:path>
              </a:pathLst>
            </a:custGeom>
            <a:noFill/>
            <a:ln>
              <a:solidFill>
                <a:srgbClr val="EE822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9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19"/>
          <p:cNvPicPr/>
          <p:nvPr/>
        </p:nvPicPr>
        <p:blipFill>
          <a:blip r:embed="rId3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99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4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人事行政管理工作的定义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人事行政管理工作是组织内负责人员招聘、培训、薪酬、绩效考核等方面的管理工作。它涉及到了人力资源管理、员工关系管理、组织发展等多个方面。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19"/>
          <p:cNvPicPr/>
          <p:nvPr/>
        </p:nvPicPr>
        <p:blipFill>
          <a:blip r:embed="rId3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04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5" name="图片 17"/>
          <p:cNvPicPr/>
          <p:nvPr/>
        </p:nvPicPr>
        <p:blipFill>
          <a:blip r:embed="rId4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人事行政管理对组织的发展起着至关重要的作用。它关乎着组织内部的和谐发展，也是组织成功的基石之一。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图片 19"/>
          <p:cNvPicPr/>
          <p:nvPr/>
        </p:nvPicPr>
        <p:blipFill>
          <a:blip r:embed="rId3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09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0" name="图片 17"/>
          <p:cNvPicPr/>
          <p:nvPr/>
        </p:nvPicPr>
        <p:blipFill>
          <a:blip r:embed="rId4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本章概要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本章将介绍人事行政管理工作的基本概念、重要性以及对组织的影响。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3" name="图片 19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14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5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人事行政管理的基本职能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招聘合适的人才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图片 19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26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7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人事行政管理工作的定义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人事行政管理工作是组织内负责人员招聘、培训、薪酬、绩效考核等方面的管理工作。它涉及到了人力资源管理、员工关系管理、组织发展等多个方面。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27"/>
          <p:cNvPicPr/>
          <p:nvPr/>
        </p:nvPicPr>
        <p:blipFill>
          <a:blip r:embed="rId3"/>
          <a:srcRect t="63740"/>
          <a:stretch>
            <a:fillRect/>
          </a:stretch>
        </p:blipFill>
        <p:spPr>
          <a:xfrm rot="12482400">
            <a:off x="7345440" y="-636480"/>
            <a:ext cx="6554520" cy="3711960"/>
          </a:xfrm>
          <a:prstGeom prst="rect">
            <a:avLst/>
          </a:prstGeom>
          <a:ln w="0">
            <a:noFill/>
          </a:ln>
        </p:spPr>
      </p:pic>
      <p:grpSp>
        <p:nvGrpSpPr>
          <p:cNvPr id="134" name="组合 30"/>
          <p:cNvGrpSpPr/>
          <p:nvPr/>
        </p:nvGrpSpPr>
        <p:grpSpPr>
          <a:xfrm>
            <a:off x="-659160" y="-557640"/>
            <a:ext cx="4857840" cy="2113200"/>
            <a:chOff x="-659160" y="-557640"/>
            <a:chExt cx="4857840" cy="2113200"/>
          </a:xfrm>
        </p:grpSpPr>
        <p:pic>
          <p:nvPicPr>
            <p:cNvPr id="135" name="图片 28"/>
            <p:cNvPicPr/>
            <p:nvPr/>
          </p:nvPicPr>
          <p:blipFill>
            <a:blip r:embed="rId4"/>
            <a:srcRect l="2610" t="58317" r="38586"/>
            <a:stretch>
              <a:fillRect/>
            </a:stretch>
          </p:blipFill>
          <p:spPr>
            <a:xfrm rot="10800000" flipH="1">
              <a:off x="-24120" y="-79920"/>
              <a:ext cx="4222800" cy="16354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36" name="任意多边形 14"/>
            <p:cNvSpPr/>
            <p:nvPr/>
          </p:nvSpPr>
          <p:spPr>
            <a:xfrm>
              <a:off x="-659160" y="-557640"/>
              <a:ext cx="3432600" cy="1744920"/>
            </a:xfrm>
            <a:custGeom>
              <a:gdLst>
                <a:gd name="textAreaLeft" fmla="*/ 0 w 3432600"/>
                <a:gd name="textAreaRight" fmla="*/ 3432960 w 3432600"/>
                <a:gd name="textAreaTop" fmla="*/ 0 h 1744920"/>
                <a:gd name="textAreaBottom" fmla="*/ 1745280 h 1744920"/>
              </a:gdLst>
              <a:rect l="textAreaLeft" t="textAreaTop" r="textAreaRight" b="textAreaBottom"/>
              <a:pathLst>
                <a:path w="5332730" h="2710623">
                  <a:moveTo>
                    <a:pt x="0" y="2691130"/>
                  </a:moveTo>
                  <a:cubicBezTo>
                    <a:pt x="234315" y="2687955"/>
                    <a:pt x="849630" y="2780030"/>
                    <a:pt x="1243330" y="2589530"/>
                  </a:cubicBezTo>
                  <a:cubicBezTo>
                    <a:pt x="1637030" y="2399030"/>
                    <a:pt x="1606550" y="1898650"/>
                    <a:pt x="1967230" y="1738630"/>
                  </a:cubicBezTo>
                  <a:cubicBezTo>
                    <a:pt x="2327910" y="1578610"/>
                    <a:pt x="2726690" y="1868170"/>
                    <a:pt x="3046730" y="1789430"/>
                  </a:cubicBezTo>
                  <a:cubicBezTo>
                    <a:pt x="3366770" y="1710690"/>
                    <a:pt x="3300730" y="1456690"/>
                    <a:pt x="3567430" y="1344930"/>
                  </a:cubicBezTo>
                  <a:cubicBezTo>
                    <a:pt x="3834130" y="1233170"/>
                    <a:pt x="4027170" y="1499870"/>
                    <a:pt x="4380230" y="1230630"/>
                  </a:cubicBezTo>
                  <a:cubicBezTo>
                    <a:pt x="4733290" y="961390"/>
                    <a:pt x="5158740" y="243840"/>
                    <a:pt x="5332730" y="0"/>
                  </a:cubicBezTo>
                </a:path>
              </a:pathLst>
            </a:custGeom>
            <a:noFill/>
            <a:ln>
              <a:solidFill>
                <a:srgbClr val="EE822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3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人事行政管理的核心内容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19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41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2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人员招聘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人员招聘是人事行政管理的开始，关乎着组织的未来发展。它需要精心策划、合理安排，以确保选聘到合适的人才。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19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49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0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员工培训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不断提升专业技能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提高团队协作能力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促进员工个人发展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1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61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2" name="图片 4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薪酬福利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提供激励措施以增加工作积极性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确保薪酬公平合理，激励员工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薪酬公平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提供良好的福利待遇以留住人才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福利待遇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4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75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6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反馈及时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及时给予员工工作表现反馈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建立激励机制，激励员工提高绩效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根据绩效结果设计个人发展规划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目标导向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设定明确的工作目标和标准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19"/>
          <p:cNvPicPr/>
          <p:nvPr/>
        </p:nvPicPr>
        <p:blipFill>
          <a:blip r:embed="rId3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191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2" name="图片 17"/>
          <p:cNvPicPr/>
          <p:nvPr/>
        </p:nvPicPr>
        <p:blipFill>
          <a:blip r:embed="rId4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以上是人事行政管理的核心内容，人员招聘、员工培训、薪酬福利和绩效考核是组织管理中不可或缺的部分，通过合理的管理和规划，可以有效提升组织的整体绩效和员工的工作满意度。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图片 27"/>
          <p:cNvPicPr/>
          <p:nvPr/>
        </p:nvPicPr>
        <p:blipFill>
          <a:blip r:embed="rId3"/>
          <a:srcRect t="63740"/>
          <a:stretch>
            <a:fillRect/>
          </a:stretch>
        </p:blipFill>
        <p:spPr>
          <a:xfrm rot="12482400">
            <a:off x="7345440" y="-636480"/>
            <a:ext cx="6554520" cy="3711960"/>
          </a:xfrm>
          <a:prstGeom prst="rect">
            <a:avLst/>
          </a:prstGeom>
          <a:ln w="0">
            <a:noFill/>
          </a:ln>
        </p:spPr>
      </p:pic>
      <p:grpSp>
        <p:nvGrpSpPr>
          <p:cNvPr id="196" name="组合 30"/>
          <p:cNvGrpSpPr/>
          <p:nvPr/>
        </p:nvGrpSpPr>
        <p:grpSpPr>
          <a:xfrm>
            <a:off x="-659160" y="-557640"/>
            <a:ext cx="4857840" cy="2113200"/>
            <a:chOff x="-659160" y="-557640"/>
            <a:chExt cx="4857840" cy="2113200"/>
          </a:xfrm>
        </p:grpSpPr>
        <p:pic>
          <p:nvPicPr>
            <p:cNvPr id="197" name="图片 28"/>
            <p:cNvPicPr/>
            <p:nvPr/>
          </p:nvPicPr>
          <p:blipFill>
            <a:blip r:embed="rId4"/>
            <a:srcRect l="2610" t="58317" r="38586"/>
            <a:stretch>
              <a:fillRect/>
            </a:stretch>
          </p:blipFill>
          <p:spPr>
            <a:xfrm rot="10800000" flipH="1">
              <a:off x="-24120" y="-79920"/>
              <a:ext cx="4222800" cy="163548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98" name="任意多边形 14"/>
            <p:cNvSpPr/>
            <p:nvPr/>
          </p:nvSpPr>
          <p:spPr>
            <a:xfrm>
              <a:off x="-659160" y="-557640"/>
              <a:ext cx="3432600" cy="1744920"/>
            </a:xfrm>
            <a:custGeom>
              <a:gdLst>
                <a:gd name="textAreaLeft" fmla="*/ 0 w 3432600"/>
                <a:gd name="textAreaRight" fmla="*/ 3432960 w 3432600"/>
                <a:gd name="textAreaTop" fmla="*/ 0 h 1744920"/>
                <a:gd name="textAreaBottom" fmla="*/ 1745280 h 1744920"/>
              </a:gdLst>
              <a:rect l="textAreaLeft" t="textAreaTop" r="textAreaRight" b="textAreaBottom"/>
              <a:pathLst>
                <a:path w="5332730" h="2710623">
                  <a:moveTo>
                    <a:pt x="0" y="2691130"/>
                  </a:moveTo>
                  <a:cubicBezTo>
                    <a:pt x="234315" y="2687955"/>
                    <a:pt x="849630" y="2780030"/>
                    <a:pt x="1243330" y="2589530"/>
                  </a:cubicBezTo>
                  <a:cubicBezTo>
                    <a:pt x="1637030" y="2399030"/>
                    <a:pt x="1606550" y="1898650"/>
                    <a:pt x="1967230" y="1738630"/>
                  </a:cubicBezTo>
                  <a:cubicBezTo>
                    <a:pt x="2327910" y="1578610"/>
                    <a:pt x="2726690" y="1868170"/>
                    <a:pt x="3046730" y="1789430"/>
                  </a:cubicBezTo>
                  <a:cubicBezTo>
                    <a:pt x="3366770" y="1710690"/>
                    <a:pt x="3300730" y="1456690"/>
                    <a:pt x="3567430" y="1344930"/>
                  </a:cubicBezTo>
                  <a:cubicBezTo>
                    <a:pt x="3834130" y="1233170"/>
                    <a:pt x="4027170" y="1499870"/>
                    <a:pt x="4380230" y="1230630"/>
                  </a:cubicBezTo>
                  <a:cubicBezTo>
                    <a:pt x="4733290" y="961390"/>
                    <a:pt x="5158740" y="243840"/>
                    <a:pt x="5332730" y="0"/>
                  </a:cubicBezTo>
                </a:path>
              </a:pathLst>
            </a:custGeom>
            <a:noFill/>
            <a:ln>
              <a:solidFill>
                <a:srgbClr val="EE822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人事行政管理的挑战与应对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4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203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4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应对措施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建立良好的职业发展通道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提供具有竞争力的薪酬福利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910224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932940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通过员工福利优化，成功留住核心员工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40764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652032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人才流失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人才外流导致组织稳定性下降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人才流失成本高昂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图片 19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219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0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2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绩效管理困境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在绩效管理中，评价标准的不公平性常导致员工不满，影响团队凝聚力和绩效提升。管理者应建立公平、透明的绩效评价机制，激发员工工作热情。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" name="图片 19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227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8" name="图片 17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法律法规变化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变化频繁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6602040" y="214200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合规风险增加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6304320" y="143460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定期法律培训和政策更新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subtitle"/>
          <p:cNvSpPr/>
          <p:nvPr/>
        </p:nvSpPr>
        <p:spPr>
          <a:xfrm>
            <a:off x="9027720" y="214200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8944560" y="143460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8" name="图片 1"/>
          <p:cNvPicPr/>
          <p:nvPr/>
        </p:nvPicPr>
        <p:blipFill>
          <a:blip r:embed="rId2"/>
          <a:srcRect l="2605" t="58315" r="38587"/>
          <a:stretch>
            <a:fillRect/>
          </a:stretch>
        </p:blipFill>
        <p:spPr>
          <a:xfrm rot="10800000" flipH="1">
            <a:off x="-27360" y="6120"/>
            <a:ext cx="1299240" cy="1388520"/>
          </a:xfrm>
          <a:prstGeom prst="rect">
            <a:avLst/>
          </a:prstGeom>
          <a:ln w="0">
            <a:noFill/>
          </a:ln>
        </p:spPr>
      </p:pic>
      <p:sp>
        <p:nvSpPr>
          <p:cNvPr id="239" name="任意多边形 14"/>
          <p:cNvSpPr/>
          <p:nvPr/>
        </p:nvSpPr>
        <p:spPr>
          <a:xfrm>
            <a:off x="-223200" y="-399240"/>
            <a:ext cx="1056240" cy="1481400"/>
          </a:xfrm>
          <a:custGeom>
            <a:gdLst>
              <a:gd name="textAreaLeft" fmla="*/ 0 w 1056240"/>
              <a:gd name="textAreaRight" fmla="*/ 1056600 w 1056240"/>
              <a:gd name="textAreaTop" fmla="*/ 0 h 1481400"/>
              <a:gd name="textAreaBottom" fmla="*/ 1481760 h 1481400"/>
            </a:gdLst>
            <a:rect l="textAreaLeft" t="textAreaTop" r="textAreaRight" b="textAreaBottom"/>
            <a:pathLst>
              <a:path w="5332730" h="2710623">
                <a:moveTo>
                  <a:pt x="0" y="2691130"/>
                </a:moveTo>
                <a:cubicBezTo>
                  <a:pt x="234315" y="2687955"/>
                  <a:pt x="849630" y="2780030"/>
                  <a:pt x="1243330" y="2589530"/>
                </a:cubicBezTo>
                <a:cubicBezTo>
                  <a:pt x="1637030" y="2399030"/>
                  <a:pt x="1606550" y="1898650"/>
                  <a:pt x="1967230" y="1738630"/>
                </a:cubicBezTo>
                <a:cubicBezTo>
                  <a:pt x="2327910" y="1578610"/>
                  <a:pt x="2726690" y="1868170"/>
                  <a:pt x="3046730" y="1789430"/>
                </a:cubicBezTo>
                <a:cubicBezTo>
                  <a:pt x="3366770" y="1710690"/>
                  <a:pt x="3300730" y="1456690"/>
                  <a:pt x="3567430" y="1344930"/>
                </a:cubicBezTo>
                <a:cubicBezTo>
                  <a:pt x="3834130" y="1233170"/>
                  <a:pt x="4027170" y="1499870"/>
                  <a:pt x="4380230" y="1230630"/>
                </a:cubicBezTo>
                <a:cubicBezTo>
                  <a:pt x="4733290" y="961390"/>
                  <a:pt x="5158740" y="243840"/>
                  <a:pt x="5332730" y="0"/>
                </a:cubicBezTo>
              </a:path>
            </a:pathLst>
          </a:custGeom>
          <a:noFill/>
          <a:ln>
            <a:solidFill>
              <a:srgbClr val="EE822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0" name="图片 4"/>
          <p:cNvPicPr/>
          <p:nvPr/>
        </p:nvPicPr>
        <p:blipFill>
          <a:blip r:embed="rId3"/>
          <a:srcRect t="31605" b="4882"/>
          <a:stretch>
            <a:fillRect/>
          </a:stretch>
        </p:blipFill>
        <p:spPr>
          <a:xfrm rot="2140800" flipH="1">
            <a:off x="10870920" y="5637960"/>
            <a:ext cx="1981440" cy="1888560"/>
          </a:xfrm>
          <a:prstGeom prst="rect">
            <a:avLst/>
          </a:prstGeom>
          <a:ln w="0">
            <a:noFill/>
          </a:ln>
        </p:spPr>
      </p:pic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技术发展影响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信息化管理压力增大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人事管理趋向智能化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提升效率，优化流程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https://d.book118.com/307060126001006053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20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年终总结：人事行政管理工作感悟</vt:lpstr>
      <vt:lpstr>目录</vt:lpstr>
      <vt:lpstr>第1章 简介</vt:lpstr>
      <vt:lpstr>人事行政管理工作的定义</vt:lpstr>
      <vt:lpstr>人事行政管理的重要性</vt:lpstr>
      <vt:lpstr>本章概要</vt:lpstr>
      <vt:lpstr>人事行政管理的基本职能</vt:lpstr>
      <vt:lpstr> </vt:lpstr>
      <vt:lpstr>第2章 人事行政管理的核心内容</vt:lpstr>
      <vt:lpstr> </vt:lpstr>
      <vt:lpstr>员工培训</vt:lpstr>
      <vt:lpstr>薪酬福利</vt:lpstr>
      <vt:lpstr>绩效考核</vt:lpstr>
      <vt:lpstr>总结</vt:lpstr>
      <vt:lpstr>第三章 人事行政管理的挑战与应对</vt:lpstr>
      <vt:lpstr>人才流失</vt:lpstr>
      <vt:lpstr> </vt:lpstr>
      <vt:lpstr>法律法规变化</vt:lpstr>
      <vt:lpstr>技术发展影响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2024-09-26T16:48:43.878</cp:lastPrinted>
  <dcterms:created xsi:type="dcterms:W3CDTF">2024-09-26T08:48:43Z</dcterms:created>
  <dcterms:modified xsi:type="dcterms:W3CDTF">2024-09-26T08:48:46Z</dcterms:modified>
</cp:coreProperties>
</file>