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8BD9A59-FD72-433A-84DE-07D24F95E7A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DED1D8-B7D1-405F-B992-BB10338DBC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940D46-8097-4EF4-846C-E44846C2C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D49390-FF0C-4133-8F7A-B78662A8C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130984-377C-471E-9CA0-AE80D1A8EF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C50C12-2568-414F-B171-9996D328C0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C59FEA-41C9-48DB-833C-20680A1F30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102C4F-0A57-4934-B37C-7AF079B765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D052F7-596A-4D43-9932-D20A09B24B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AC81A4-5009-443C-BBD7-A57B558646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C270D0-B7C2-4E87-87CE-114D9B8E12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993990-F257-49C1-A150-8FBF6B7F8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A6BA43C-AAA1-43D4-A06B-72F1A43C814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144DD92-006C-47A4-8066-5A8870A7659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064152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如何帮助学生树立正确的评价观</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学校对学生的评价观的影响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家庭对学生的评价观的影响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社会对学生的评价观的影响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如何帮助学生树立正确的评价观</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评价观的概述</a:t>
            </a:r>
            <a:endParaRPr lang="en-US" sz="3600" b="0" strike="noStrike" spc="-1">
              <a:solidFill>
                <a:schemeClr val="dk1"/>
              </a:solidFill>
              <a:latin typeface="Arial"/>
            </a:endParaRPr>
          </a:p>
        </p:txBody>
      </p:sp>
      <p:sp>
        <p:nvSpPr>
          <p:cNvPr id="8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对学生发展至关重要</a:t>
            </a:r>
            <a:endParaRPr lang="en-US" sz="2000" b="0" strike="noStrike" spc="-1">
              <a:solidFill>
                <a:srgbClr val="000000"/>
              </a:solidFill>
              <a:latin typeface="Arial"/>
            </a:endParaRPr>
          </a:p>
        </p:txBody>
      </p:sp>
      <p:sp>
        <p:nvSpPr>
          <p:cNvPr id="8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评价观的重要性</a:t>
            </a:r>
            <a:endParaRPr lang="en-US" sz="3000" b="0" strike="noStrike" spc="-1">
              <a:solidFill>
                <a:srgbClr val="000000"/>
              </a:solidFill>
              <a:latin typeface="Arial"/>
            </a:endParaRPr>
          </a:p>
        </p:txBody>
      </p:sp>
      <p:sp>
        <p:nvSpPr>
          <p:cNvPr id="8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促进学生进步与自信心</a:t>
            </a:r>
            <a:endParaRPr lang="en-US" sz="2000" b="0" strike="noStrike" spc="-1">
              <a:solidFill>
                <a:srgbClr val="000000"/>
              </a:solidFill>
              <a:latin typeface="Arial"/>
            </a:endParaRPr>
          </a:p>
        </p:txBody>
      </p:sp>
      <p:sp>
        <p:nvSpPr>
          <p:cNvPr id="8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正确的评价观对学生的作用</a:t>
            </a:r>
            <a:endParaRPr lang="en-US" sz="3000" b="0" strike="noStrike" spc="-1">
              <a:solidFill>
                <a:srgbClr val="000000"/>
              </a:solidFill>
              <a:latin typeface="Arial"/>
            </a:endParaRPr>
          </a:p>
        </p:txBody>
      </p:sp>
      <p:sp>
        <p:nvSpPr>
          <p:cNvPr id="8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家庭、社会、学校都会影响</a:t>
            </a:r>
            <a:endParaRPr lang="en-US" sz="2000" b="0" strike="noStrike" spc="-1">
              <a:solidFill>
                <a:srgbClr val="000000"/>
              </a:solidFill>
              <a:latin typeface="Arial"/>
            </a:endParaRPr>
          </a:p>
        </p:txBody>
      </p:sp>
      <p:sp>
        <p:nvSpPr>
          <p:cNvPr id="8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影响评价观形成的因素</a:t>
            </a:r>
            <a:endParaRPr lang="en-US" sz="3000" b="0" strike="noStrike" spc="-1">
              <a:solidFill>
                <a:srgbClr val="000000"/>
              </a:solidFill>
              <a:latin typeface="Arial"/>
            </a:endParaRPr>
          </a:p>
        </p:txBody>
      </p:sp>
      <p:sp>
        <p:nvSpPr>
          <p:cNvPr id="8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评价观的定义</a:t>
            </a:r>
            <a:endParaRPr lang="en-US" sz="3600" b="0" strike="noStrike" spc="-1">
              <a:solidFill>
                <a:schemeClr val="dk1"/>
              </a:solidFill>
              <a:latin typeface="Arial"/>
            </a:endParaRPr>
          </a:p>
        </p:txBody>
      </p:sp>
      <p:sp>
        <p:nvSpPr>
          <p:cNvPr id="9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个人对自我能力和价值的认知</a:t>
            </a:r>
            <a:endParaRPr lang="en-US" sz="1500" b="0" strike="noStrike" spc="-1">
              <a:solidFill>
                <a:srgbClr val="000000"/>
              </a:solidFill>
              <a:latin typeface="Arial"/>
            </a:endParaRPr>
          </a:p>
        </p:txBody>
      </p:sp>
      <p:sp>
        <p:nvSpPr>
          <p:cNvPr id="9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评价观是什么</a:t>
            </a:r>
            <a:endParaRPr lang="en-US" sz="2200" b="0" strike="noStrike" spc="-1">
              <a:solidFill>
                <a:srgbClr val="000000"/>
              </a:solidFill>
              <a:latin typeface="Arial"/>
            </a:endParaRPr>
          </a:p>
        </p:txBody>
      </p:sp>
      <p:sp>
        <p:nvSpPr>
          <p:cNvPr id="9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主观性、可塑性等</a:t>
            </a:r>
            <a:endParaRPr lang="en-US" sz="1500" b="0" strike="noStrike" spc="-1">
              <a:solidFill>
                <a:srgbClr val="000000"/>
              </a:solidFill>
              <a:latin typeface="Arial"/>
            </a:endParaRPr>
          </a:p>
        </p:txBody>
      </p:sp>
      <p:sp>
        <p:nvSpPr>
          <p:cNvPr id="9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评价观的特点</a:t>
            </a:r>
            <a:endParaRPr lang="en-US" sz="2200" b="0" strike="noStrike" spc="-1">
              <a:solidFill>
                <a:srgbClr val="000000"/>
              </a:solidFill>
              <a:latin typeface="Arial"/>
            </a:endParaRPr>
          </a:p>
        </p:txBody>
      </p:sp>
      <p:sp>
        <p:nvSpPr>
          <p:cNvPr id="9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评价观直接影响学习表现</a:t>
            </a:r>
            <a:endParaRPr lang="en-US" sz="1500" b="0" strike="noStrike" spc="-1">
              <a:solidFill>
                <a:srgbClr val="000000"/>
              </a:solidFill>
              <a:latin typeface="Arial"/>
            </a:endParaRPr>
          </a:p>
        </p:txBody>
      </p:sp>
      <p:sp>
        <p:nvSpPr>
          <p:cNvPr id="9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评价观与学习成绩的关系</a:t>
            </a:r>
            <a:endParaRPr lang="en-US" sz="2200" b="0" strike="noStrike" spc="-1">
              <a:solidFill>
                <a:srgbClr val="000000"/>
              </a:solidFill>
              <a:latin typeface="Arial"/>
            </a:endParaRPr>
          </a:p>
        </p:txBody>
      </p:sp>
      <p:sp>
        <p:nvSpPr>
          <p:cNvPr id="9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培养正确的评价观的必要性</a:t>
            </a:r>
            <a:endParaRPr lang="en-US" sz="3600" b="0" strike="noStrike" spc="-1">
              <a:solidFill>
                <a:schemeClr val="dk1"/>
              </a:solidFill>
              <a:latin typeface="Arial"/>
            </a:endParaRPr>
          </a:p>
        </p:txBody>
      </p:sp>
      <p:sp>
        <p:nvSpPr>
          <p:cNvPr id="10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塑造积极进取心态</a:t>
            </a:r>
            <a:endParaRPr lang="en-US" sz="2000" b="0" strike="noStrike" spc="-1">
              <a:solidFill>
                <a:srgbClr val="000000"/>
              </a:solidFill>
              <a:latin typeface="Arial"/>
            </a:endParaRPr>
          </a:p>
        </p:txBody>
      </p:sp>
      <p:sp>
        <p:nvSpPr>
          <p:cNvPr id="10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培养正确的评价观对学生的重要性</a:t>
            </a:r>
            <a:endParaRPr lang="en-US" sz="3000" b="0" strike="noStrike" spc="-1">
              <a:solidFill>
                <a:srgbClr val="000000"/>
              </a:solidFill>
              <a:latin typeface="Arial"/>
            </a:endParaRPr>
          </a:p>
        </p:txBody>
      </p:sp>
      <p:sp>
        <p:nvSpPr>
          <p:cNvPr id="10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环境共同塑造学生评价观</a:t>
            </a:r>
            <a:endParaRPr lang="en-US" sz="2000" b="0" strike="noStrike" spc="-1">
              <a:solidFill>
                <a:srgbClr val="000000"/>
              </a:solidFill>
              <a:latin typeface="Arial"/>
            </a:endParaRPr>
          </a:p>
        </p:txBody>
      </p:sp>
      <p:sp>
        <p:nvSpPr>
          <p:cNvPr id="10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学校、家庭、社会等对培养正确的评价观的作用</a:t>
            </a:r>
            <a:endParaRPr lang="en-US" sz="3000" b="0" strike="noStrike" spc="-1">
              <a:solidFill>
                <a:srgbClr val="000000"/>
              </a:solidFill>
              <a:latin typeface="Arial"/>
            </a:endParaRPr>
          </a:p>
        </p:txBody>
      </p:sp>
      <p:sp>
        <p:nvSpPr>
          <p:cNvPr id="10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奖励机制、榜样示范等</a:t>
            </a:r>
            <a:endParaRPr lang="en-US" sz="2000" b="0" strike="noStrike" spc="-1">
              <a:solidFill>
                <a:srgbClr val="000000"/>
              </a:solidFill>
              <a:latin typeface="Arial"/>
            </a:endParaRPr>
          </a:p>
        </p:txBody>
      </p:sp>
      <p:sp>
        <p:nvSpPr>
          <p:cNvPr id="10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培养正确的评价观的方法</a:t>
            </a:r>
            <a:endParaRPr lang="en-US" sz="3000" b="0" strike="noStrike" spc="-1">
              <a:solidFill>
                <a:srgbClr val="000000"/>
              </a:solidFill>
              <a:latin typeface="Arial"/>
            </a:endParaRPr>
          </a:p>
        </p:txBody>
      </p:sp>
      <p:sp>
        <p:nvSpPr>
          <p:cNvPr id="10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误区对学生的影响</a:t>
            </a:r>
            <a:endParaRPr lang="en-US" sz="2200" b="0" strike="noStrike" spc="-1">
              <a:solidFill>
                <a:srgbClr val="000000"/>
              </a:solidFill>
              <a:latin typeface="Arial"/>
            </a:endParaRPr>
          </a:p>
        </p:txBody>
      </p:sp>
      <p:sp>
        <p:nvSpPr>
          <p:cNvPr id="11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影响学业发展</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降低自信心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增加压力</a:t>
            </a:r>
            <a:endParaRPr lang="en-US" sz="1500" b="0" strike="noStrike" spc="-1">
              <a:solidFill>
                <a:srgbClr val="000000"/>
              </a:solidFill>
              <a:latin typeface="Arial"/>
            </a:endParaRPr>
          </a:p>
        </p:txBody>
      </p:sp>
      <p:sp>
        <p:nvSpPr>
          <p:cNvPr id="11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如何避免和纠正评价观的误区</a:t>
            </a:r>
            <a:endParaRPr lang="en-US" sz="2200" b="0" strike="noStrike" spc="-1">
              <a:solidFill>
                <a:srgbClr val="000000"/>
              </a:solidFill>
              <a:latin typeface="Arial"/>
            </a:endParaRPr>
          </a:p>
        </p:txBody>
      </p:sp>
      <p:sp>
        <p:nvSpPr>
          <p:cNvPr id="11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心理疏导</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积极引导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培养学生自我认知</a:t>
            </a:r>
            <a:endParaRPr lang="en-US" sz="1500" b="0" strike="noStrike" spc="-1">
              <a:solidFill>
                <a:srgbClr val="000000"/>
              </a:solidFill>
              <a:latin typeface="Arial"/>
            </a:endParaRPr>
          </a:p>
        </p:txBody>
      </p:sp>
      <p:sp>
        <p:nvSpPr>
          <p:cNvPr id="11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评价观的误区</a:t>
            </a:r>
            <a:endParaRPr lang="en-US" sz="3600" b="0" strike="noStrike" spc="-1">
              <a:solidFill>
                <a:schemeClr val="dk1"/>
              </a:solidFill>
              <a:latin typeface="Arial"/>
            </a:endParaRPr>
          </a:p>
        </p:txBody>
      </p:sp>
      <p:sp>
        <p:nvSpPr>
          <p:cNvPr id="11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学生常见的错误评价观</a:t>
            </a:r>
            <a:endParaRPr lang="en-US" sz="2200" b="0" strike="noStrike" spc="-1">
              <a:solidFill>
                <a:srgbClr val="000000"/>
              </a:solidFill>
              <a:latin typeface="Arial"/>
            </a:endParaRPr>
          </a:p>
        </p:txBody>
      </p:sp>
      <p:sp>
        <p:nvSpPr>
          <p:cNvPr id="12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自我放逐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完美主义</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焦虑情绪</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深入了解评价观</a:t>
            </a:r>
            <a:endParaRPr lang="en-US" sz="3600" b="0" strike="noStrike" spc="-1">
              <a:solidFill>
                <a:schemeClr val="dk1"/>
              </a:solidFill>
              <a:latin typeface="Arial"/>
            </a:endParaRPr>
          </a:p>
        </p:txBody>
      </p:sp>
      <p:sp>
        <p:nvSpPr>
          <p:cNvPr id="12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评价观是学生对自身能力、价值和表现的看法和评定。正确的评价观有助于激发学生学习积极性和自信心。培养正确的评价观需要家庭、学校和社会共同努力，避免误区对学生的负面影响。</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学校对学生的评价观的影响</a:t>
            </a:r>
            <a:endParaRPr lang="en-US" sz="36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学校评价体系分析</a:t>
            </a:r>
            <a:endParaRPr lang="en-US" sz="3600" b="0" strike="noStrike" spc="-1">
              <a:solidFill>
                <a:schemeClr val="dk1"/>
              </a:solidFill>
              <a:latin typeface="Arial"/>
            </a:endParaRPr>
          </a:p>
        </p:txBody>
      </p:sp>
      <p:sp>
        <p:nvSpPr>
          <p:cNvPr id="12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包括定期考试、平时表现评价等</a:t>
            </a:r>
            <a:endParaRPr lang="en-US" sz="2000" b="0" strike="noStrike" spc="-1">
              <a:solidFill>
                <a:srgbClr val="000000"/>
              </a:solidFill>
              <a:latin typeface="Arial"/>
            </a:endParaRPr>
          </a:p>
        </p:txBody>
      </p:sp>
      <p:sp>
        <p:nvSpPr>
          <p:cNvPr id="12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学校的评价方式</a:t>
            </a:r>
            <a:endParaRPr lang="en-US" sz="3000" b="0" strike="noStrike" spc="-1">
              <a:solidFill>
                <a:srgbClr val="000000"/>
              </a:solidFill>
              <a:latin typeface="Arial"/>
            </a:endParaRPr>
          </a:p>
        </p:txBody>
      </p:sp>
      <p:sp>
        <p:nvSpPr>
          <p:cNvPr id="13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培养学生的自我认知和自信心</a:t>
            </a:r>
            <a:endParaRPr lang="en-US" sz="2000" b="0" strike="noStrike" spc="-1">
              <a:solidFill>
                <a:srgbClr val="000000"/>
              </a:solidFill>
              <a:latin typeface="Arial"/>
            </a:endParaRPr>
          </a:p>
        </p:txBody>
      </p:sp>
      <p:sp>
        <p:nvSpPr>
          <p:cNvPr id="13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学校应该如何引导学生树立正确的评价观</a:t>
            </a:r>
            <a:endParaRPr lang="en-US" sz="3000" b="0" strike="noStrike" spc="-1">
              <a:solidFill>
                <a:srgbClr val="000000"/>
              </a:solidFill>
              <a:latin typeface="Arial"/>
            </a:endParaRPr>
          </a:p>
        </p:txBody>
      </p:sp>
      <p:sp>
        <p:nvSpPr>
          <p:cNvPr id="1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影响学生的自我认知和学习动力</a:t>
            </a:r>
            <a:endParaRPr lang="en-US" sz="2000" b="0" strike="noStrike" spc="-1">
              <a:solidFill>
                <a:srgbClr val="000000"/>
              </a:solidFill>
              <a:latin typeface="Arial"/>
            </a:endParaRPr>
          </a:p>
        </p:txBody>
      </p:sp>
      <p:sp>
        <p:nvSpPr>
          <p:cNvPr id="13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学校评价对学生的影响</a:t>
            </a:r>
            <a:endParaRPr lang="en-US" sz="3000" b="0" strike="noStrike" spc="-1">
              <a:solidFill>
                <a:srgbClr val="000000"/>
              </a:solidFill>
              <a:latin typeface="Arial"/>
            </a:endParaRPr>
          </a:p>
        </p:txBody>
      </p:sp>
      <p:sp>
        <p:nvSpPr>
          <p:cNvPr id="13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表扬方式</a:t>
            </a:r>
            <a:endParaRPr lang="en-US" sz="2200" b="0" strike="noStrike" spc="-1">
              <a:solidFill>
                <a:srgbClr val="000000"/>
              </a:solidFill>
              <a:latin typeface="Arial"/>
            </a:endParaRPr>
          </a:p>
        </p:txBody>
      </p:sp>
      <p:sp>
        <p:nvSpPr>
          <p:cNvPr id="13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鼓励学生自信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有可能造成浮躁情绪</a:t>
            </a:r>
            <a:endParaRPr lang="en-US" sz="1500" b="0" strike="noStrike" spc="-1">
              <a:solidFill>
                <a:srgbClr val="000000"/>
              </a:solidFill>
              <a:latin typeface="Arial"/>
            </a:endParaRPr>
          </a:p>
        </p:txBody>
      </p:sp>
      <p:sp>
        <p:nvSpPr>
          <p:cNvPr id="14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奖学金设置</a:t>
            </a:r>
            <a:endParaRPr lang="en-US" sz="2200" b="0" strike="noStrike" spc="-1">
              <a:solidFill>
                <a:srgbClr val="000000"/>
              </a:solidFill>
              <a:latin typeface="Arial"/>
            </a:endParaRPr>
          </a:p>
        </p:txBody>
      </p:sp>
      <p:sp>
        <p:nvSpPr>
          <p:cNvPr id="14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激励学习成绩优秀的学生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可能导致功利主义思维</a:t>
            </a:r>
            <a:endParaRPr lang="en-US" sz="1500" b="0" strike="noStrike" spc="-1">
              <a:solidFill>
                <a:srgbClr val="000000"/>
              </a:solidFill>
              <a:latin typeface="Arial"/>
            </a:endParaRPr>
          </a:p>
        </p:txBody>
      </p:sp>
      <p:sp>
        <p:nvSpPr>
          <p:cNvPr id="14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竞赛比赛</a:t>
            </a:r>
            <a:endParaRPr lang="en-US" sz="2200" b="0" strike="noStrike" spc="-1">
              <a:solidFill>
                <a:srgbClr val="000000"/>
              </a:solidFill>
              <a:latin typeface="Arial"/>
            </a:endParaRPr>
          </a:p>
        </p:txBody>
      </p:sp>
      <p:sp>
        <p:nvSpPr>
          <p:cNvPr id="14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激发学生竞争意识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过度竞争影响学习氛围</a:t>
            </a:r>
            <a:endParaRPr lang="en-US" sz="1500" b="0" strike="noStrike" spc="-1">
              <a:solidFill>
                <a:srgbClr val="000000"/>
              </a:solidFill>
              <a:latin typeface="Arial"/>
            </a:endParaRPr>
          </a:p>
        </p:txBody>
      </p:sp>
      <p:sp>
        <p:nvSpPr>
          <p:cNvPr id="14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学校激励方式的利弊</a:t>
            </a:r>
            <a:endParaRPr lang="en-US" sz="3600" b="0" strike="noStrike" spc="-1">
              <a:solidFill>
                <a:schemeClr val="dk1"/>
              </a:solidFill>
              <a:latin typeface="Arial"/>
            </a:endParaRPr>
          </a:p>
        </p:txBody>
      </p:sp>
      <p:sp>
        <p:nvSpPr>
          <p:cNvPr id="14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奖励制度</a:t>
            </a:r>
            <a:endParaRPr lang="en-US" sz="2200" b="0" strike="noStrike" spc="-1">
              <a:solidFill>
                <a:srgbClr val="000000"/>
              </a:solidFill>
              <a:latin typeface="Arial"/>
            </a:endParaRPr>
          </a:p>
        </p:txBody>
      </p:sp>
      <p:sp>
        <p:nvSpPr>
          <p:cNvPr id="14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提高学生积极性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可能导致竞争过度</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学校评价与学生发展</a:t>
            </a:r>
            <a:endParaRPr lang="en-US" sz="3600" b="0" strike="noStrike" spc="-1">
              <a:solidFill>
                <a:schemeClr val="dk1"/>
              </a:solidFill>
              <a:latin typeface="Arial"/>
            </a:endParaRPr>
          </a:p>
        </p:txBody>
      </p:sp>
      <p:sp>
        <p:nvSpPr>
          <p:cNvPr id="15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包括品德、学习、社交等方面</a:t>
            </a:r>
            <a:endParaRPr lang="en-US" sz="1500" b="0" strike="noStrike" spc="-1">
              <a:solidFill>
                <a:srgbClr val="000000"/>
              </a:solidFill>
              <a:latin typeface="Arial"/>
            </a:endParaRPr>
          </a:p>
        </p:txBody>
      </p:sp>
      <p:sp>
        <p:nvSpPr>
          <p:cNvPr id="15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学校评价对学生综合素质的影响</a:t>
            </a:r>
            <a:endParaRPr lang="en-US" sz="2200" b="0" strike="noStrike" spc="-1">
              <a:solidFill>
                <a:srgbClr val="000000"/>
              </a:solidFill>
              <a:latin typeface="Arial"/>
            </a:endParaRPr>
          </a:p>
        </p:txBody>
      </p:sp>
      <p:sp>
        <p:nvSpPr>
          <p:cNvPr id="15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评价影响学生成绩和自我认知</a:t>
            </a:r>
            <a:endParaRPr lang="en-US" sz="1500" b="0" strike="noStrike" spc="-1">
              <a:solidFill>
                <a:srgbClr val="000000"/>
              </a:solidFill>
              <a:latin typeface="Arial"/>
            </a:endParaRPr>
          </a:p>
        </p:txBody>
      </p:sp>
      <p:sp>
        <p:nvSpPr>
          <p:cNvPr id="15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学校评价与学生在学习、生活、发展方面的关系</a:t>
            </a:r>
            <a:endParaRPr lang="en-US" sz="2200" b="0" strike="noStrike" spc="-1">
              <a:solidFill>
                <a:srgbClr val="000000"/>
              </a:solidFill>
              <a:latin typeface="Arial"/>
            </a:endParaRPr>
          </a:p>
        </p:txBody>
      </p:sp>
      <p:sp>
        <p:nvSpPr>
          <p:cNvPr id="15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建立全面公正的评价机制</a:t>
            </a:r>
            <a:endParaRPr lang="en-US" sz="1500" b="0" strike="noStrike" spc="-1">
              <a:solidFill>
                <a:srgbClr val="000000"/>
              </a:solidFill>
              <a:latin typeface="Arial"/>
            </a:endParaRPr>
          </a:p>
        </p:txBody>
      </p:sp>
      <p:sp>
        <p:nvSpPr>
          <p:cNvPr id="15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如何让学校评价更有利于学生全面发展和健康成长</a:t>
            </a:r>
            <a:endParaRPr lang="en-US" sz="2200" b="0" strike="noStrike" spc="-1">
              <a:solidFill>
                <a:srgbClr val="000000"/>
              </a:solidFill>
              <a:latin typeface="Arial"/>
            </a:endParaRPr>
          </a:p>
        </p:txBody>
      </p:sp>
      <p:sp>
        <p:nvSpPr>
          <p:cNvPr id="15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学校评价体系的优化建议</a:t>
            </a:r>
            <a:endParaRPr lang="en-US" sz="3600" b="0" strike="noStrike" spc="-1">
              <a:solidFill>
                <a:schemeClr val="dk1"/>
              </a:solidFill>
              <a:latin typeface="Arial"/>
            </a:endParaRPr>
          </a:p>
        </p:txBody>
      </p:sp>
      <p:sp>
        <p:nvSpPr>
          <p:cNvPr id="16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现行学校评价体系存在的问题主要在于过分强调分数，应该倡导多元化评价方式，包括素质评价和能力评价。学校、教师、学生等应该共同努力，促进学校评价体系的优化，为学生的综合发展提供更好的支持和引导。</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学校评价与学生发展</a:t>
            </a:r>
            <a:endParaRPr lang="en-US" sz="3600" b="0" strike="noStrike" spc="-1">
              <a:solidFill>
                <a:schemeClr val="dk1"/>
              </a:solidFill>
              <a:latin typeface="Arial"/>
            </a:endParaRPr>
          </a:p>
        </p:txBody>
      </p:sp>
      <p:sp>
        <p:nvSpPr>
          <p:cNvPr id="16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学生成绩、自信心等方面</a:t>
            </a:r>
            <a:endParaRPr lang="en-US" sz="2000" b="0" strike="noStrike" spc="-1">
              <a:solidFill>
                <a:srgbClr val="000000"/>
              </a:solidFill>
              <a:latin typeface="Arial"/>
            </a:endParaRPr>
          </a:p>
        </p:txBody>
      </p:sp>
      <p:sp>
        <p:nvSpPr>
          <p:cNvPr id="16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学校评价对学生的影响</a:t>
            </a:r>
            <a:endParaRPr lang="en-US" sz="3000" b="0" strike="noStrike" spc="-1">
              <a:solidFill>
                <a:srgbClr val="000000"/>
              </a:solidFill>
              <a:latin typeface="Arial"/>
            </a:endParaRPr>
          </a:p>
        </p:txBody>
      </p:sp>
      <p:sp>
        <p:nvSpPr>
          <p:cNvPr id="16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评价直接关系到学生未来的发展路径</a:t>
            </a:r>
            <a:endParaRPr lang="en-US" sz="2000" b="0" strike="noStrike" spc="-1">
              <a:solidFill>
                <a:srgbClr val="000000"/>
              </a:solidFill>
              <a:latin typeface="Arial"/>
            </a:endParaRPr>
          </a:p>
        </p:txBody>
      </p:sp>
      <p:sp>
        <p:nvSpPr>
          <p:cNvPr id="16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学校评价对学生发展的重要性</a:t>
            </a:r>
            <a:endParaRPr lang="en-US" sz="3000" b="0" strike="noStrike" spc="-1">
              <a:solidFill>
                <a:srgbClr val="000000"/>
              </a:solidFill>
              <a:latin typeface="Arial"/>
            </a:endParaRPr>
          </a:p>
        </p:txBody>
      </p:sp>
      <p:sp>
        <p:nvSpPr>
          <p:cNvPr id="16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评价影响学习动力、行为习惯等</a:t>
            </a:r>
            <a:endParaRPr lang="en-US" sz="2000" b="0" strike="noStrike" spc="-1">
              <a:solidFill>
                <a:srgbClr val="000000"/>
              </a:solidFill>
              <a:latin typeface="Arial"/>
            </a:endParaRPr>
          </a:p>
        </p:txBody>
      </p:sp>
      <p:sp>
        <p:nvSpPr>
          <p:cNvPr id="16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学校评价与学生的关系</a:t>
            </a:r>
            <a:endParaRPr lang="en-US" sz="3000" b="0" strike="noStrike" spc="-1">
              <a:solidFill>
                <a:srgbClr val="000000"/>
              </a:solidFill>
              <a:latin typeface="Arial"/>
            </a:endParaRPr>
          </a:p>
        </p:txBody>
      </p:sp>
      <p:sp>
        <p:nvSpPr>
          <p:cNvPr id="17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家庭对学生的评价观的影响</a:t>
            </a:r>
            <a:endParaRPr lang="en-US" sz="3600" b="0" strike="noStrike" spc="-1">
              <a:solidFill>
                <a:schemeClr val="dk1"/>
              </a:solidFill>
              <a:latin typeface="Arial"/>
            </a:endParaRPr>
          </a:p>
        </p:txBody>
      </p:sp>
      <p:sp>
        <p:nvSpPr>
          <p:cNvPr id="17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家庭教育对评价观的重要性</a:t>
            </a:r>
            <a:endParaRPr lang="en-US" sz="3500" b="0" strike="noStrike" spc="-1">
              <a:solidFill>
                <a:srgbClr val="000000"/>
              </a:solidFill>
              <a:latin typeface="Arial"/>
            </a:endParaRPr>
          </a:p>
        </p:txBody>
      </p:sp>
      <p:sp>
        <p:nvSpPr>
          <p:cNvPr id="17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家庭是孩子成长过程中最重要的环境之一，家庭教育在孩子的评价观培养中起着重要作用。家庭对孩子的态度和评价会直接影响孩子的自我认知和自我评价标准，因此家长应当重视家庭教育对评价观的塑造。正确的评价观可以帮助孩子建立自信，拥有积极的人生态度。家长可以通过引导孩子接受失败、学会自我鼓励等方式，帮助孩子树立正确的评价观。</a:t>
            </a:r>
            <a:endParaRPr lang="en-US" sz="2500" b="0" strike="noStrike" spc="-1">
              <a:solidFill>
                <a:srgbClr val="000000"/>
              </a:solidFill>
              <a:latin typeface="Arial"/>
            </a:endParaRPr>
          </a:p>
        </p:txBody>
      </p:sp>
      <p:sp>
        <p:nvSpPr>
          <p:cNvPr id="17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家庭评价方式的探讨</a:t>
            </a:r>
            <a:endParaRPr lang="en-US" sz="3600" b="0" strike="noStrike" spc="-1">
              <a:solidFill>
                <a:schemeClr val="dk1"/>
              </a:solidFill>
              <a:latin typeface="Arial"/>
            </a:endParaRPr>
          </a:p>
        </p:txBody>
      </p:sp>
      <p:sp>
        <p:nvSpPr>
          <p:cNvPr id="17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家长给予孩子鼓励和认可</a:t>
            </a:r>
            <a:endParaRPr lang="en-US" sz="1500" b="0" strike="noStrike" spc="-1">
              <a:solidFill>
                <a:srgbClr val="000000"/>
              </a:solidFill>
              <a:latin typeface="Arial"/>
            </a:endParaRPr>
          </a:p>
        </p:txBody>
      </p:sp>
      <p:sp>
        <p:nvSpPr>
          <p:cNvPr id="18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积极肯定</a:t>
            </a:r>
            <a:endParaRPr lang="en-US" sz="2200" b="0" strike="noStrike" spc="-1">
              <a:solidFill>
                <a:srgbClr val="000000"/>
              </a:solidFill>
              <a:latin typeface="Arial"/>
            </a:endParaRPr>
          </a:p>
        </p:txBody>
      </p:sp>
      <p:sp>
        <p:nvSpPr>
          <p:cNvPr id="18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家长直接指出孩子的错误和不足</a:t>
            </a:r>
            <a:endParaRPr lang="en-US" sz="1500" b="0" strike="noStrike" spc="-1">
              <a:solidFill>
                <a:srgbClr val="000000"/>
              </a:solidFill>
              <a:latin typeface="Arial"/>
            </a:endParaRPr>
          </a:p>
        </p:txBody>
      </p:sp>
      <p:sp>
        <p:nvSpPr>
          <p:cNvPr id="18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严厉批评</a:t>
            </a:r>
            <a:endParaRPr lang="en-US" sz="2200" b="0" strike="noStrike" spc="-1">
              <a:solidFill>
                <a:srgbClr val="000000"/>
              </a:solidFill>
              <a:latin typeface="Arial"/>
            </a:endParaRPr>
          </a:p>
        </p:txBody>
      </p:sp>
      <p:sp>
        <p:nvSpPr>
          <p:cNvPr id="18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家长将孩子和他人进行比较</a:t>
            </a:r>
            <a:endParaRPr lang="en-US" sz="1500" b="0" strike="noStrike" spc="-1">
              <a:solidFill>
                <a:srgbClr val="000000"/>
              </a:solidFill>
              <a:latin typeface="Arial"/>
            </a:endParaRPr>
          </a:p>
        </p:txBody>
      </p:sp>
      <p:sp>
        <p:nvSpPr>
          <p:cNvPr id="18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比较评价</a:t>
            </a:r>
            <a:endParaRPr lang="en-US" sz="2200" b="0" strike="noStrike" spc="-1">
              <a:solidFill>
                <a:srgbClr val="000000"/>
              </a:solidFill>
              <a:latin typeface="Arial"/>
            </a:endParaRPr>
          </a:p>
        </p:txBody>
      </p:sp>
      <p:sp>
        <p:nvSpPr>
          <p:cNvPr id="18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家长通过奖励鼓励孩子的行为</a:t>
            </a:r>
            <a:endParaRPr lang="en-US" sz="1500" b="0" strike="noStrike" spc="-1">
              <a:solidFill>
                <a:srgbClr val="000000"/>
              </a:solidFill>
              <a:latin typeface="Arial"/>
            </a:endParaRPr>
          </a:p>
        </p:txBody>
      </p:sp>
      <p:sp>
        <p:nvSpPr>
          <p:cNvPr id="18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奖励制度</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家庭激励方式</a:t>
            </a:r>
            <a:endParaRPr lang="en-US" sz="3600" b="0" strike="noStrike" spc="-1">
              <a:solidFill>
                <a:schemeClr val="dk1"/>
              </a:solidFill>
              <a:latin typeface="Arial"/>
            </a:endParaRPr>
          </a:p>
        </p:txBody>
      </p:sp>
      <p:sp>
        <p:nvSpPr>
          <p:cNvPr id="18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给予孩子物质奖励作为激励手段</a:t>
            </a:r>
            <a:endParaRPr lang="en-US" sz="2000" b="0" strike="noStrike" spc="-1">
              <a:solidFill>
                <a:srgbClr val="000000"/>
              </a:solidFill>
              <a:latin typeface="Arial"/>
            </a:endParaRPr>
          </a:p>
        </p:txBody>
      </p:sp>
      <p:sp>
        <p:nvSpPr>
          <p:cNvPr id="18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物质激励</a:t>
            </a:r>
            <a:endParaRPr lang="en-US" sz="3000" b="0" strike="noStrike" spc="-1">
              <a:solidFill>
                <a:srgbClr val="000000"/>
              </a:solidFill>
              <a:latin typeface="Arial"/>
            </a:endParaRPr>
          </a:p>
        </p:txBody>
      </p:sp>
      <p:sp>
        <p:nvSpPr>
          <p:cNvPr id="19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肯定孩子的良好行为举止</a:t>
            </a:r>
            <a:endParaRPr lang="en-US" sz="2000" b="0" strike="noStrike" spc="-1">
              <a:solidFill>
                <a:srgbClr val="000000"/>
              </a:solidFill>
              <a:latin typeface="Arial"/>
            </a:endParaRPr>
          </a:p>
        </p:txBody>
      </p:sp>
      <p:sp>
        <p:nvSpPr>
          <p:cNvPr id="19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行为表扬</a:t>
            </a:r>
            <a:endParaRPr lang="en-US" sz="3000" b="0" strike="noStrike" spc="-1">
              <a:solidFill>
                <a:srgbClr val="000000"/>
              </a:solidFill>
              <a:latin typeface="Arial"/>
            </a:endParaRPr>
          </a:p>
        </p:txBody>
      </p:sp>
      <p:sp>
        <p:nvSpPr>
          <p:cNvPr id="19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通过鼓励的话语激励孩子</a:t>
            </a:r>
            <a:endParaRPr lang="en-US" sz="2000" b="0" strike="noStrike" spc="-1">
              <a:solidFill>
                <a:srgbClr val="000000"/>
              </a:solidFill>
              <a:latin typeface="Arial"/>
            </a:endParaRPr>
          </a:p>
        </p:txBody>
      </p:sp>
      <p:sp>
        <p:nvSpPr>
          <p:cNvPr id="19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言语鼓励</a:t>
            </a:r>
            <a:endParaRPr lang="en-US" sz="3000" b="0" strike="noStrike" spc="-1">
              <a:solidFill>
                <a:srgbClr val="000000"/>
              </a:solidFill>
              <a:latin typeface="Arial"/>
            </a:endParaRPr>
          </a:p>
        </p:txBody>
      </p:sp>
      <p:sp>
        <p:nvSpPr>
          <p:cNvPr id="19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家庭教育的应该如何改进</a:t>
            </a:r>
            <a:endParaRPr lang="en-US" sz="2200" b="0" strike="noStrike" spc="-1">
              <a:solidFill>
                <a:srgbClr val="000000"/>
              </a:solidFill>
              <a:latin typeface="Arial"/>
            </a:endParaRPr>
          </a:p>
        </p:txBody>
      </p:sp>
      <p:sp>
        <p:nvSpPr>
          <p:cNvPr id="19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加强家长对评价观的认识和理解</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培养与孩子之间的沟通和互信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建立积极的家庭氛围</a:t>
            </a:r>
            <a:endParaRPr lang="en-US" sz="1500" b="0" strike="noStrike" spc="-1">
              <a:solidFill>
                <a:srgbClr val="000000"/>
              </a:solidFill>
              <a:latin typeface="Arial"/>
            </a:endParaRPr>
          </a:p>
        </p:txBody>
      </p:sp>
      <p:sp>
        <p:nvSpPr>
          <p:cNvPr id="20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家庭成员共同努力</a:t>
            </a:r>
            <a:endParaRPr lang="en-US" sz="2200" b="0" strike="noStrike" spc="-1">
              <a:solidFill>
                <a:srgbClr val="000000"/>
              </a:solidFill>
              <a:latin typeface="Arial"/>
            </a:endParaRPr>
          </a:p>
        </p:txBody>
      </p:sp>
      <p:sp>
        <p:nvSpPr>
          <p:cNvPr id="20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家庭成员一起制定教育计划</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共同参与孩子的学习和成长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相互支持，共同营造有利于孩子成长的家庭环境</a:t>
            </a:r>
            <a:endParaRPr lang="en-US" sz="1500" b="0" strike="noStrike" spc="-1">
              <a:solidFill>
                <a:srgbClr val="000000"/>
              </a:solidFill>
              <a:latin typeface="Arial"/>
            </a:endParaRPr>
          </a:p>
        </p:txBody>
      </p:sp>
      <p:sp>
        <p:nvSpPr>
          <p:cNvPr id="20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家庭教育的改进与提升</a:t>
            </a:r>
            <a:endParaRPr lang="en-US" sz="3600" b="0" strike="noStrike" spc="-1">
              <a:solidFill>
                <a:schemeClr val="dk1"/>
              </a:solidFill>
              <a:latin typeface="Arial"/>
            </a:endParaRPr>
          </a:p>
        </p:txBody>
      </p:sp>
      <p:sp>
        <p:nvSpPr>
          <p:cNvPr id="20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家庭教育的现状</a:t>
            </a:r>
            <a:endParaRPr lang="en-US" sz="2200" b="0" strike="noStrike" spc="-1">
              <a:solidFill>
                <a:srgbClr val="000000"/>
              </a:solidFill>
              <a:latin typeface="Arial"/>
            </a:endParaRPr>
          </a:p>
        </p:txBody>
      </p:sp>
      <p:sp>
        <p:nvSpPr>
          <p:cNvPr id="20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家庭教育中普遍存在的问题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家长对孩子评价观的重视程度不一</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家庭氛围对孩子评价观的影响</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https://d.book118.com/307064152033006054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148</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如何帮助学生树立正确的评价观</vt:lpstr>
      <vt:lpstr>目录</vt:lpstr>
      <vt:lpstr>第一章 简介</vt:lpstr>
      <vt:lpstr>评价观的概述</vt:lpstr>
      <vt:lpstr>评价观的定义</vt:lpstr>
      <vt:lpstr>培养正确的评价观的必要性</vt:lpstr>
      <vt:lpstr>评价观的误区</vt:lpstr>
      <vt:lpstr>深入了解评价观</vt:lpstr>
      <vt:lpstr>第2章 学校对学生的评价观的影响</vt:lpstr>
      <vt:lpstr>学校评价体系分析</vt:lpstr>
      <vt:lpstr>学校激励方式的利弊</vt:lpstr>
      <vt:lpstr>学校评价与学生发展</vt:lpstr>
      <vt:lpstr>学校评价体系的优化建议</vt:lpstr>
      <vt:lpstr>学校评价与学生发展</vt:lpstr>
      <vt:lpstr>第3章 家庭对学生的评价观的影响</vt:lpstr>
      <vt:lpstr> </vt:lpstr>
      <vt:lpstr>家庭评价方式的探讨</vt:lpstr>
      <vt:lpstr>家庭激励方式</vt:lpstr>
      <vt:lpstr>家庭教育的改进与提升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2024-09-28T09:57:09.578</cp:lastPrinted>
  <dcterms:created xsi:type="dcterms:W3CDTF">2024-09-28T01:57:09Z</dcterms:created>
  <dcterms:modified xsi:type="dcterms:W3CDTF">2024-09-28T01:57:11Z</dcterms:modified>
</cp:coreProperties>
</file>