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C7A9DA-E944-4F76-9271-716CED806F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800422-C3EA-4AA2-A364-F95BACE05A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BB690E-C0C6-4873-AF33-C768A2A93F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1FED5E-516E-4643-8147-73D53B4F42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B6DACB1-6187-4670-9BE3-1EB6E9F271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DC9BB56-1E02-4E85-AF56-C770FFA792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D5C04DD-B772-4435-A748-2CF4B6CAB4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BAC26C3-6863-4CBD-A4C4-3CB6B62703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898373-DFC3-4739-80B0-F2939EB7C3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934E96-702A-459F-BC3D-F15AC9D4D8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B59582-7B53-404D-86B5-87434790C9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07103165164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中心静脉血氧饱和度监测技术在ICU中的设备检验与校准研究</a:t>
            </a:r>
          </a:p>
        </p:txBody>
      </p:sp>
      <p:sp>
        <p:nvSpPr>
          <p:cNvPr id="5" name="AutoShape 5"/>
          <p:cNvSpPr/>
          <p:nvPr/>
        </p:nvSpPr>
        <p:spPr>
          <a:xfrm>
            <a:off x="5059558" y="1161765"/>
            <a:ext cx="2072884" cy="2072884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7" name="Freeform 7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Freeform 10"/>
          <p:cNvSpPr/>
          <p:nvPr/>
        </p:nvSpPr>
        <p:spPr>
          <a:xfrm>
            <a:off x="5441229" y="1902429"/>
            <a:ext cx="1309543" cy="896478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1200" y="495117"/>
            <a:ext cx="757489" cy="757489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4" name="Freeform 4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" name="AutoShape 7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9" name="TextBox 9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中心静脉血氧饱和度监测技术概述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ICU中设备检验与校准需求分析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设备检验与校准方案设计与实施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数据处理与结果分析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1" name="Freeform 11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046" r="18046"/>
          <a:stretch>
            <a:fillRect/>
          </a:stretch>
        </p:blipFill>
        <p:spPr>
          <a:xfrm>
            <a:off x="6511619" y="1535300"/>
            <a:ext cx="4371748" cy="4560406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23610" y="1939341"/>
            <a:ext cx="4876800" cy="134112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重症监护室（ICU）中，中心静脉血氧饱和度（ScvO2）是评估患者氧合状态和组织灌注的重要指标。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3610" y="3270075"/>
            <a:ext cx="4876800" cy="134112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准确监测ScvO2有助于指导治疗、评估疗效及预测预后，对提高ICU患者的救治成功率具有重要意义。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23610" y="4650890"/>
            <a:ext cx="4876800" cy="134112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然而，ScvO2监测设备的准确性和可靠性受到多种因素影响，因此设备检验与校准研究至关重要。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98" b="269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国内外研究现状及发展趋势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国外研究现状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国外学者在ScvO2监测设备的研发、检验与校准方面进行了大量研究，取得了一系列成果。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国内研究现状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国内相关研究起步较晚，但近年来发展迅速，已在ScvO2监测技术的临床应用和设备研发方面取得一定进展。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随着医疗技术的不断进步，ScvO2监测设备将朝着更加精准、便捷、智能的方向发展。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8883" y="1711764"/>
            <a:ext cx="4242156" cy="1454089"/>
          </a:xfrm>
          <a:prstGeom prst="roundRect">
            <a:avLst>
              <a:gd name="adj" fmla="val 2049"/>
            </a:avLst>
          </a:prstGeom>
          <a:solidFill>
            <a:schemeClr val="accent1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996316" y="1711764"/>
            <a:ext cx="4092216" cy="1454089"/>
          </a:xfrm>
          <a:prstGeom prst="roundRect">
            <a:avLst>
              <a:gd name="adj" fmla="val 2049"/>
            </a:avLst>
          </a:prstGeom>
          <a:solidFill>
            <a:schemeClr val="accent2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6096000" y="3660226"/>
            <a:ext cx="0" cy="2439937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5" name="AutoShape 5"/>
          <p:cNvSpPr/>
          <p:nvPr/>
        </p:nvSpPr>
        <p:spPr>
          <a:xfrm>
            <a:off x="112888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本研究旨在探讨ICU中ScvO2监测设备的检验与校准方法，包括设备性能评估、校准标准制定以及临床应用验证等方面。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85104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文献综述、实验研究、临床验证等多种方法相结合的方式进行。具体包括收集相关文献资料，分析ScvO2监测设备的性能特点及影响因素；设计实验方案，对设备进行实验室检测和校准；最后在临床环境中验证校准后设备的准确性和可靠性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28883" y="2489009"/>
            <a:ext cx="424215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研究内容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996316" y="2489009"/>
            <a:ext cx="409221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研究方法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032529" y="2003945"/>
            <a:ext cx="434864" cy="434864"/>
          </a:xfrm>
          <a:custGeom>
            <a:rect l="l" t="t" r="r" b="b"/>
            <a:pathLst>
              <a:path w="9753600" h="9753600">
                <a:moveTo>
                  <a:pt x="8367503" y="4412961"/>
                </a:moveTo>
                <a:cubicBezTo>
                  <a:pt x="8156175" y="3938286"/>
                  <a:pt x="7853813" y="3517798"/>
                  <a:pt x="7469088" y="3164500"/>
                </a:cubicBezTo>
                <a:lnTo>
                  <a:pt x="7153722" y="2875143"/>
                </a:lnTo>
                <a:cubicBezTo>
                  <a:pt x="7107121" y="2833961"/>
                  <a:pt x="7033428" y="2852385"/>
                  <a:pt x="7012836" y="2910906"/>
                </a:cubicBezTo>
                <a:lnTo>
                  <a:pt x="6871951" y="3315139"/>
                </a:lnTo>
                <a:cubicBezTo>
                  <a:pt x="6784169" y="3568732"/>
                  <a:pt x="6622692" y="3827745"/>
                  <a:pt x="6394025" y="4082422"/>
                </a:cubicBezTo>
                <a:cubicBezTo>
                  <a:pt x="6378853" y="4098678"/>
                  <a:pt x="6361513" y="4103013"/>
                  <a:pt x="6349592" y="4104097"/>
                </a:cubicBezTo>
                <a:cubicBezTo>
                  <a:pt x="6337671" y="4105181"/>
                  <a:pt x="6319247" y="4103013"/>
                  <a:pt x="6302991" y="4087841"/>
                </a:cubicBezTo>
                <a:cubicBezTo>
                  <a:pt x="6287819" y="4074836"/>
                  <a:pt x="6280233" y="4055329"/>
                  <a:pt x="6281317" y="4035822"/>
                </a:cubicBezTo>
                <a:cubicBezTo>
                  <a:pt x="6321415" y="3383415"/>
                  <a:pt x="6126343" y="2647563"/>
                  <a:pt x="5699351" y="1846682"/>
                </a:cubicBezTo>
                <a:cubicBezTo>
                  <a:pt x="5346059" y="1181271"/>
                  <a:pt x="4855121" y="662161"/>
                  <a:pt x="4241730" y="300194"/>
                </a:cubicBezTo>
                <a:lnTo>
                  <a:pt x="3794148" y="36847"/>
                </a:lnTo>
                <a:cubicBezTo>
                  <a:pt x="3735627" y="2167"/>
                  <a:pt x="3660849" y="47684"/>
                  <a:pt x="3664101" y="115959"/>
                </a:cubicBezTo>
                <a:lnTo>
                  <a:pt x="3687943" y="636151"/>
                </a:lnTo>
                <a:cubicBezTo>
                  <a:pt x="3704199" y="991615"/>
                  <a:pt x="3663017" y="1305898"/>
                  <a:pt x="3565481" y="1567078"/>
                </a:cubicBezTo>
                <a:cubicBezTo>
                  <a:pt x="3446270" y="1886778"/>
                  <a:pt x="3275041" y="2183722"/>
                  <a:pt x="3056126" y="2450320"/>
                </a:cubicBezTo>
                <a:cubicBezTo>
                  <a:pt x="2902236" y="2636723"/>
                  <a:pt x="2729922" y="2804701"/>
                  <a:pt x="2541353" y="2949922"/>
                </a:cubicBezTo>
                <a:cubicBezTo>
                  <a:pt x="2085102" y="3299967"/>
                  <a:pt x="1709046" y="3756220"/>
                  <a:pt x="1454369" y="4266658"/>
                </a:cubicBezTo>
                <a:cubicBezTo>
                  <a:pt x="1197521" y="4782512"/>
                  <a:pt x="1062057" y="5360146"/>
                  <a:pt x="1062057" y="5938857"/>
                </a:cubicBezTo>
                <a:cubicBezTo>
                  <a:pt x="1062057" y="6450379"/>
                  <a:pt x="1162843" y="6945649"/>
                  <a:pt x="1362250" y="7412736"/>
                </a:cubicBezTo>
                <a:cubicBezTo>
                  <a:pt x="1555154" y="7862486"/>
                  <a:pt x="1830423" y="8267802"/>
                  <a:pt x="2180469" y="8614601"/>
                </a:cubicBezTo>
                <a:cubicBezTo>
                  <a:pt x="2531598" y="8961395"/>
                  <a:pt x="2939082" y="9234496"/>
                  <a:pt x="3393163" y="9424149"/>
                </a:cubicBezTo>
                <a:cubicBezTo>
                  <a:pt x="3863511" y="9621393"/>
                  <a:pt x="4362031" y="9721120"/>
                  <a:pt x="4876800" y="9721120"/>
                </a:cubicBezTo>
                <a:cubicBezTo>
                  <a:pt x="5391569" y="9721120"/>
                  <a:pt x="5890089" y="9621416"/>
                  <a:pt x="6360433" y="9425261"/>
                </a:cubicBezTo>
                <a:cubicBezTo>
                  <a:pt x="6814517" y="9235608"/>
                  <a:pt x="7223085" y="8963591"/>
                  <a:pt x="7573127" y="8615712"/>
                </a:cubicBezTo>
                <a:cubicBezTo>
                  <a:pt x="7924257" y="8268917"/>
                  <a:pt x="8199526" y="7863601"/>
                  <a:pt x="8391346" y="7413848"/>
                </a:cubicBezTo>
                <a:cubicBezTo>
                  <a:pt x="8590753" y="6946759"/>
                  <a:pt x="8691540" y="6451489"/>
                  <a:pt x="8691540" y="5939968"/>
                </a:cubicBezTo>
                <a:cubicBezTo>
                  <a:pt x="8691540" y="5411106"/>
                  <a:pt x="8583166" y="4897419"/>
                  <a:pt x="8367503" y="44129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8832836" y="2019632"/>
            <a:ext cx="419176" cy="419176"/>
          </a:xfrm>
          <a:custGeom>
            <a:rect l="l" t="t" r="r" b="b"/>
            <a:pathLst>
              <a:path w="9753600" h="9753600">
                <a:moveTo>
                  <a:pt x="9713690" y="5376882"/>
                </a:moveTo>
                <a:lnTo>
                  <a:pt x="8390668" y="876176"/>
                </a:lnTo>
                <a:cubicBezTo>
                  <a:pt x="8308131" y="628565"/>
                  <a:pt x="8110284" y="462277"/>
                  <a:pt x="7845680" y="462277"/>
                </a:cubicBezTo>
                <a:cubicBezTo>
                  <a:pt x="7581075" y="462277"/>
                  <a:pt x="7366236" y="611572"/>
                  <a:pt x="7283699" y="859184"/>
                </a:cubicBezTo>
                <a:lnTo>
                  <a:pt x="6407348" y="3473672"/>
                </a:lnTo>
                <a:lnTo>
                  <a:pt x="3349866" y="3473672"/>
                </a:lnTo>
                <a:lnTo>
                  <a:pt x="2473509" y="860398"/>
                </a:lnTo>
                <a:cubicBezTo>
                  <a:pt x="2390972" y="612787"/>
                  <a:pt x="2176133" y="463491"/>
                  <a:pt x="1911528" y="463491"/>
                </a:cubicBezTo>
                <a:cubicBezTo>
                  <a:pt x="1646924" y="463491"/>
                  <a:pt x="1432085" y="628565"/>
                  <a:pt x="1366540" y="877391"/>
                </a:cubicBezTo>
                <a:lnTo>
                  <a:pt x="44737" y="5376882"/>
                </a:lnTo>
                <a:cubicBezTo>
                  <a:pt x="-5029" y="5541956"/>
                  <a:pt x="61730" y="5724023"/>
                  <a:pt x="194031" y="5823553"/>
                </a:cubicBezTo>
                <a:lnTo>
                  <a:pt x="4871949" y="9331382"/>
                </a:lnTo>
                <a:lnTo>
                  <a:pt x="9565641" y="5823553"/>
                </a:lnTo>
                <a:cubicBezTo>
                  <a:pt x="9696730" y="5725237"/>
                  <a:pt x="9763487" y="5543169"/>
                  <a:pt x="9713722" y="537688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研究内容与方法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中心静脉血氧饱和度监测技术概述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1" name="Freeform 11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961" r="3296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674" r="3167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中心静脉血氧饱和度（ScvO2）是指血液中血红蛋白与氧结合达到饱和程度的百分比，在中心静脉血中的体现。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ScvO2反映了全身氧供和氧耗的平衡状态，是评估危重病人氧合和灌注状态的重要指标。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生理意义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中心静脉血氧饱和度定义及生理意义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基于血红蛋白对光的吸收特性，通过光谱分析技术测定血液中氧合血红蛋白和还原血红蛋白的比例，从而计算出ScvO2。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采用中心静脉导管采集血液样本，利用血气分析仪或专用监测设备进行测定。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监测技术原理与方法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ScvO2监测技术广泛应用于ICU、手术室、急诊等危重病人救治场所，适用于休克、心衰、呼吸衰竭等多种疾病的监测和评估。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应用范围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通过实时监测ScvO2，可以及时发现患者氧供和氧耗的异常变化，指导临床治疗方案的调整和优化，降低并发症发生率，提高救治成功率。同时，ScvO2监测还可以作为评估治疗效果和预后的重要指标之一。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价值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临床应用范围及价值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ICU中设备检验与校准需求分析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1" name="Freeform 11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ICU环境特点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ICU是医院内集中监护和救治重症患者的专业科室，环境封闭，要求保持恒温、恒湿、清洁，且需具备一定的隔离和消毒能力。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设备要求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由于ICU内患者病情危重，对监测和治疗设备的要求极高，设备必须具备高精度、高稳定性、高可靠性等特点，同时能够实时监测和反馈患者的生命体征信息。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ICU环境特点及对设备要求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保证监测结果准确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中心静脉血氧饱和度监测技术是ICU中常用的监测手段之一，能够反映患者的氧合情况和病情变化。定期对监测设备进行检验和校准，能够保证监测结果的准确性和可靠性，为医生的诊断和治疗提供有力依据。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确保设备正常运行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ICU中的监测设备长时间运行，可能会出现磨损、老化等问题，定期进行检验和校准能够及时发现设备的潜在问题，确保设备的正常运行，避免因设备故障导致的医疗事故。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设备检验与校准重要性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检验与校准记录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建立完善的检验与校准记录制度，对每次检验和校准的结果进行详细记录，便于追溯和查询，同时为设备的维护和更新提供依据。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设备检验与校准周期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根据ICU中设备的实际使用情况和相关标准，制定合理的设备检验与校准周期，确保设备的持续稳定运行。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检验与校准项目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针对中心静脉血氧饱和度监测技术，需要检验和校准的项目包括传感器的精度、稳定性、响应时间等，以及监测仪的显示准确性、报警功能等。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检验与校准方法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采用专业的检验和校准方法，如标准气体校准法、生物体模拟法等，对设备进行全面的检验和校准，确保设备的各项性能指标符合要求。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实际需求分析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设备检验与校准方案设计与实施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1" name="Freeform 11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6792" r="1679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结合ICU实际需求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原则：确保监测设备准确性、可靠性和稳定性，提高ICU诊疗水平。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遵循相关法规和标准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方案设计原则和目标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注重操作简便性和经济性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目标：通过设备检验与校准，确保中心静脉血氧饱和度监测数据的准确性和可靠性，为ICU患者的诊断和治疗提供有力支持。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方案设计原则和目标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https://d.book118.com/307103165164006040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3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2024-09-13T13:07:42.051</cp:lastPrinted>
  <dcterms:created xsi:type="dcterms:W3CDTF">2024-09-13T05:07:42Z</dcterms:created>
  <dcterms:modified xsi:type="dcterms:W3CDTF">2024-09-13T05:07:44Z</dcterms:modified>
</cp:coreProperties>
</file>