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EBECF-E1A0-4621-B5ED-9353D1E92D84}" type="datetimeFigureOut">
              <a:rPr lang="zh-CN" altLang="en-US" smtClean="0"/>
              <a:t>2021/10/1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3A2D7E-F9D6-41BA-83F2-4B2FF68A6B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0149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 糖尿病高渗性昏迷（HNDC）又称糖尿病高渗性非酮症性昏迷，大多见于60岁以上老年（Ⅱ型）轻症糖尿病及少数幼年（Ⅰ型）病者。男女发病率相同。此组病人糖尿病大多较轻，除少数病例外普通无酮症史，不需胰岛素治疗，可治以饮食或口服药等，或出现于从未确诊糖尿病者。是因为患者本身胰岛素分泌不足，再加上各种诱因，致使血糖显著升高，高血糖造成渗透性利尿，体内大量水分丢失；同时老年人身体代偿功效不足，中枢对缺水感知减退，水分得不到及时补充，造成血液浓缩，促使血糖、血钠、渗透压深入升高，引发恶性循环，造成严重脱水，出血不一样程度意识障碍。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                       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试验室检验</a:t>
            </a:r>
          </a:p>
          <a:p>
            <a:r>
              <a:t>　1. 血糖极度升高，通常大于33.3mmol/L</a:t>
            </a:r>
          </a:p>
          <a:p>
            <a:r>
              <a:t>　 2.电解质紊乱， </a:t>
            </a:r>
          </a:p>
          <a:p>
            <a:r>
              <a:t>   血清钠常增高至＞150mmol/L，但也有轻度升高或正常者。血清钾可升高，正常或降低，取决于患者脱水及肾脏功效损害程度，以及血容量较少所致继发性醛固酮分泌情况。</a:t>
            </a:r>
          </a:p>
          <a:p>
            <a:r>
              <a:t>   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1.补足血容量，纠正休克和高渗状态。</a:t>
            </a:r>
          </a:p>
          <a:p>
            <a:r>
              <a:t>2.补充胰岛素。</a:t>
            </a:r>
          </a:p>
          <a:p>
            <a:r>
              <a:t>3.纠正水电解质代谢紊乱。</a:t>
            </a:r>
          </a:p>
          <a:p>
            <a:r>
              <a:t>4.消除诱因，主动治疗并发症。 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确诊后应主动抢救，经过补液、扩容、纠正高渗状态为处理关键，补液视失水程度而定，速度宜先快后慢。但对老年及有心、肾功效不全者，可依据中心静脉压补给，不宜过多、过快，以免发生肺、脑水肿。液体性质必须依据血糖、血浆渗透压、血钠浓度而定。在整个治疗过程中，主动治疗诱因及伴随病症，亦为争取康复重点，必须引发重视。 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E8887B-3E32-442F-B062-667735D8BA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6500F8-DE89-4438-8BF9-2A1E72F16D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96FA4B-E87C-4E71-A3A6-B72DC6FB94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F5F47D-695D-4DE5-889B-D6FEAFA0F3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AB4128-CFDF-48AB-A090-C5C0C3F7DD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CE8511A-7D24-4E5D-A435-95CA023475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4174430-ABD1-4A7F-8B17-40672EA6F1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88AB21-F05C-4ED7-9426-B5F357DD4A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94D023-0DBC-4BBE-B90B-FCDE3FFE4F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DC91DB-7680-417F-8F0C-C33B679F3A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40C9AB-24C1-48C9-8CC0-20F2EB72BB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A9098-96D7-4314-B674-5919D1624774}" type="datetimeFigureOut">
              <a:rPr lang="zh-CN" altLang="en-US"/>
              <a:pPr>
                <a:defRPr/>
              </a:pPr>
              <a:t>2021/10/1</a:t>
            </a:fld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6F0ED-4ABE-439B-8DAF-F6F7CA36584A}" type="slidenum">
              <a:rPr lang="zh-CN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873569962"/>
      </p:ext>
    </p:extLst>
  </p:cSld>
  <p:clrMapOvr>
    <a:masterClrMapping/>
  </p:clrMapOvr>
  <mc:AlternateContent>
    <mc:Choice xmlns:p14="http://schemas.microsoft.com/office/powerpoint/2010/main" Requires="p14">
      <p:transition spd="slow" advClick="0" p14:dur="15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45B17-E36C-43D7-BA97-B5717BC17F95}" type="datetimeFigureOut">
              <a:rPr lang="zh-CN" altLang="en-US"/>
              <a:pPr>
                <a:defRPr/>
              </a:pPr>
              <a:t>2021/10/1</a:t>
            </a:fld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5E865-3306-4D30-B278-F5933F8CB5A0}" type="slidenum">
              <a:rPr lang="zh-CN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586525525"/>
      </p:ext>
    </p:extLst>
  </p:cSld>
  <p:clrMapOvr>
    <a:masterClrMapping/>
  </p:clrMapOvr>
  <mc:AlternateContent>
    <mc:Choice xmlns:p14="http://schemas.microsoft.com/office/powerpoint/2010/main" Requires="p14">
      <p:transition spd="slow" advClick="0" p14:dur="15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F32FF-1A86-4889-97FA-789C83D0537E}" type="datetimeFigureOut">
              <a:rPr lang="zh-CN" altLang="en-US"/>
              <a:pPr>
                <a:defRPr/>
              </a:pPr>
              <a:t>2021/10/1</a:t>
            </a:fld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FEC39-3041-4557-A373-FFEDFA74530B}" type="slidenum">
              <a:rPr lang="zh-CN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893229573"/>
      </p:ext>
    </p:extLst>
  </p:cSld>
  <p:clrMapOvr>
    <a:masterClrMapping/>
  </p:clrMapOvr>
  <mc:AlternateContent>
    <mc:Choice xmlns:p14="http://schemas.microsoft.com/office/powerpoint/2010/main" Requires="p14">
      <p:transition spd="slow" advClick="0" p14:dur="15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868BE-05D0-42E2-BB95-BA27DA69CFC5}" type="datetimeFigureOut">
              <a:rPr lang="zh-CN" altLang="en-US"/>
              <a:pPr>
                <a:defRPr/>
              </a:pPr>
              <a:t>2021/10/1</a:t>
            </a:fld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6DD7E-9E25-4955-B826-96DF7616BA55}" type="slidenum">
              <a:rPr lang="zh-CN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27147190"/>
      </p:ext>
    </p:extLst>
  </p:cSld>
  <p:clrMapOvr>
    <a:masterClrMapping/>
  </p:clrMapOvr>
  <mc:AlternateContent>
    <mc:Choice xmlns:p14="http://schemas.microsoft.com/office/powerpoint/2010/main" Requires="p14">
      <p:transition spd="slow" advClick="0" p14:dur="15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3D419-0ECD-4CDE-B228-05263FA76F5C}" type="datetimeFigureOut">
              <a:rPr lang="zh-CN" altLang="en-US"/>
              <a:pPr>
                <a:defRPr/>
              </a:pPr>
              <a:t>2021/10/1</a:t>
            </a:fld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A4EE4-D37A-46A9-A878-B16C947B5BBE}" type="slidenum">
              <a:rPr lang="zh-CN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309495717"/>
      </p:ext>
    </p:extLst>
  </p:cSld>
  <p:clrMapOvr>
    <a:masterClrMapping/>
  </p:clrMapOvr>
  <mc:AlternateContent>
    <mc:Choice xmlns:p14="http://schemas.microsoft.com/office/powerpoint/2010/main" Requires="p14">
      <p:transition spd="slow" advClick="0" p14:dur="15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D004A-85F1-492D-A6B5-9C6AC013DAC7}" type="datetimeFigureOut">
              <a:rPr lang="zh-CN" altLang="en-US"/>
              <a:pPr>
                <a:defRPr/>
              </a:pPr>
              <a:t>2021/10/1</a:t>
            </a:fld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CE953-E8F7-4F5F-BBBA-B63895ED4038}" type="slidenum">
              <a:rPr lang="zh-CN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286179004"/>
      </p:ext>
    </p:extLst>
  </p:cSld>
  <p:clrMapOvr>
    <a:masterClrMapping/>
  </p:clrMapOvr>
  <mc:AlternateContent>
    <mc:Choice xmlns:p14="http://schemas.microsoft.com/office/powerpoint/2010/main" Requires="p14">
      <p:transition spd="slow" advClick="0" p14:dur="15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C5CFDF-BE05-439D-B432-2CF8D3139E8A}" type="datetimeFigureOut">
              <a:rPr lang="zh-CN" altLang="en-US"/>
              <a:pPr>
                <a:defRPr/>
              </a:pPr>
              <a:t>2021/10/1</a:t>
            </a:fld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48C1C-B91B-4B4E-B88F-1E4EC56DD3FE}" type="slidenum">
              <a:rPr lang="zh-CN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09540040"/>
      </p:ext>
    </p:extLst>
  </p:cSld>
  <p:clrMapOvr>
    <a:masterClrMapping/>
  </p:clrMapOvr>
  <mc:AlternateContent>
    <mc:Choice xmlns:p14="http://schemas.microsoft.com/office/powerpoint/2010/main" Requires="p14">
      <p:transition spd="slow" advClick="0" p14:dur="15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DD187-AC61-44A8-9F7C-0A370D902E82}" type="datetimeFigureOut">
              <a:rPr lang="zh-CN" altLang="en-US"/>
              <a:pPr>
                <a:defRPr/>
              </a:pPr>
              <a:t>2021/10/1</a:t>
            </a:fld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9F41A-E892-4D03-B493-2C5F531B50D9}" type="slidenum">
              <a:rPr lang="zh-CN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947563867"/>
      </p:ext>
    </p:extLst>
  </p:cSld>
  <p:clrMapOvr>
    <a:masterClrMapping/>
  </p:clrMapOvr>
  <mc:AlternateContent>
    <mc:Choice xmlns:p14="http://schemas.microsoft.com/office/powerpoint/2010/main" Requires="p14">
      <p:transition spd="slow" advClick="0" p14:dur="15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986CA-1BEE-43CC-AF83-4CD7C5899540}" type="datetimeFigureOut">
              <a:rPr lang="zh-CN" altLang="en-US"/>
              <a:pPr>
                <a:defRPr/>
              </a:pPr>
              <a:t>2021/10/1</a:t>
            </a:fld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3A1D2-32D9-42C0-8BC8-CEEE1D1AAF6F}" type="slidenum">
              <a:rPr lang="zh-CN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020825452"/>
      </p:ext>
    </p:extLst>
  </p:cSld>
  <p:clrMapOvr>
    <a:masterClrMapping/>
  </p:clrMapOvr>
  <mc:AlternateContent>
    <mc:Choice xmlns:p14="http://schemas.microsoft.com/office/powerpoint/2010/main" Requires="p14">
      <p:transition spd="slow" advClick="0" p14:dur="15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966A8-4086-4166-8CBE-4C9FAC6AD46E}" type="datetimeFigureOut">
              <a:rPr lang="zh-CN" altLang="en-US"/>
              <a:pPr>
                <a:defRPr/>
              </a:pPr>
              <a:t>2021/10/1</a:t>
            </a:fld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691A1-B9FE-4C26-8281-78B5A456474F}" type="slidenum">
              <a:rPr lang="zh-CN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006833764"/>
      </p:ext>
    </p:extLst>
  </p:cSld>
  <p:clrMapOvr>
    <a:masterClrMapping/>
  </p:clrMapOvr>
  <mc:AlternateContent>
    <mc:Choice xmlns:p14="http://schemas.microsoft.com/office/powerpoint/2010/main" Requires="p14">
      <p:transition spd="slow" advClick="0" p14:dur="15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CAE08-DDCB-4479-AD20-A5C651E1A360}" type="datetimeFigureOut">
              <a:rPr lang="zh-CN" altLang="en-US"/>
              <a:pPr>
                <a:defRPr/>
              </a:pPr>
              <a:t>2021/10/1</a:t>
            </a:fld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1149A-A08F-477F-BEEC-BCAC14EDCD43}" type="slidenum">
              <a:rPr lang="zh-CN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98172891"/>
      </p:ext>
    </p:extLst>
  </p:cSld>
  <p:clrMapOvr>
    <a:masterClrMapping/>
  </p:clrMapOvr>
  <mc:AlternateContent>
    <mc:Choice xmlns:p14="http://schemas.microsoft.com/office/powerpoint/2010/main" Requires="p14">
      <p:transition spd="slow" advClick="0" p14:dur="15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E402B-9921-40FA-8360-1310776767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10/1/2021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094715"/>
      </p:ext>
    </p:extLst>
  </p:cSld>
  <p:clrMapOvr>
    <a:masterClrMapping/>
  </p:clrMapOvr>
  <mc:AlternateContent>
    <mc:Choice xmlns:p14="http://schemas.microsoft.com/office/powerpoint/2010/main" Requires="p14">
      <p:transition spd="slow" advClick="0" p14:dur="1500">
        <p:random/>
      </p:transition>
    </mc:Choice>
    <mc:Fallback>
      <p:transition spd="slow" advClick="0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 bwMode="auto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200" kern="1200">
                <a:solidFill>
                  <a:srgbClr val="898989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fld id="{555014DC-151F-4B0C-AAE6-CE044E114DC0}" type="datetimeFigureOut">
              <a:rPr lang="zh-CN" altLang="en-US"/>
              <a:pPr>
                <a:defRPr/>
              </a:pPr>
              <a:t>2021/10/1</a:t>
            </a:fld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200" kern="1200">
                <a:solidFill>
                  <a:srgbClr val="898989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200" kern="1200">
                <a:solidFill>
                  <a:srgbClr val="898989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fld id="{A08F5D75-0697-402D-B65A-AE32F1C76C57}" type="slidenum">
              <a:rPr lang="zh-CN" altLang="en-US"/>
              <a:pPr>
                <a:defRPr/>
              </a:p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mc:AlternateContent>
    <mc:Choice xmlns:p14="http://schemas.microsoft.com/office/powerpoint/2010/main" Requires="p14">
      <p:transition spd="slow" advClick="0" p14:dur="1500">
        <p:random/>
      </p:transition>
    </mc:Choice>
    <mc:Fallback>
      <p:transition spd="slow" advClick="0">
        <p:random/>
      </p:transition>
    </mc:Fallback>
  </mc:AlternateContent>
  <p:timing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notesSlide" Target="../notesSlides/notesSlide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notesSlide" Target="../notesSlides/notesSlide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notesSlide" Target="../notesSlides/notesSlide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notesSlide" Target="../notesSlides/notesSlide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7105066115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"/>
          <p:cNvSpPr/>
          <p:nvPr>
            <p:ph type="ctrTitle" idx="4294967295"/>
          </p:nvPr>
        </p:nvSpPr>
        <p:spPr>
          <a:xfrm>
            <a:off x="685800" y="1066800"/>
            <a:ext cx="7772400" cy="1736725"/>
          </a:xfrm>
          <a:prstGeom prst="rect">
            <a:avLst/>
          </a:prstGeom>
          <a:noFill/>
          <a:ln>
            <a:miter lim="800000"/>
          </a:ln>
        </p:spPr>
        <p:txBody>
          <a:bodyPr anchor="ctr" anchorCtr="0"/>
          <a:lstStyle/>
          <a:p>
            <a:pPr lvl="0"/>
            <a:r>
              <a:rPr lang="en-US" altLang="en-US" sz="4800"/>
              <a:t>糖尿病</a:t>
            </a:r>
            <a:r>
              <a:rPr lang="zh-CN" altLang="en-US" sz="4800"/>
              <a:t>高渗性</a:t>
            </a:r>
            <a:r>
              <a:rPr lang="en-US" altLang="en-US" sz="4800"/>
              <a:t>昏迷 </a:t>
            </a:r>
            <a:r>
              <a:rPr lang="zh-CN" altLang="en-US" sz="4800"/>
              <a:t>护理</a:t>
            </a:r>
            <a:endParaRPr lang="en-US" altLang="en-US" sz="4800"/>
          </a:p>
        </p:txBody>
      </p:sp>
      <p:sp>
        <p:nvSpPr>
          <p:cNvPr id="4099" name=""/>
          <p:cNvSpPr/>
          <p:nvPr>
            <p:ph type="subTitle" idx="4294967295"/>
          </p:nvPr>
        </p:nvSpPr>
        <p:spPr>
          <a:xfrm>
            <a:off x="1371600" y="4235450"/>
            <a:ext cx="6400800" cy="915988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pPr lvl="0"/>
            <a:r>
              <a:rPr lang="zh-CN" altLang="en-US"/>
              <a:t>                           </a:t>
            </a:r>
            <a:endParaRPr lang="en-US" altLang="en-US"/>
          </a:p>
        </p:txBody>
      </p:sp>
      <p:sp>
        <p:nvSpPr>
          <p:cNvPr id="4100" name="TextBox 4099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 sz="1005"/>
            </a:pPr>
            <a:r>
              <a:t>糖尿病高渗性昏迷的护理</a:t>
            </a:r>
          </a:p>
        </p:txBody>
      </p:sp>
      <p:sp>
        <p:nvSpPr>
          <p:cNvPr id="4101" name="TextBox 4100"/>
          <p:cNvSpPr txBox="1"/>
          <p:nvPr/>
        </p:nvSpPr>
        <p:spPr>
          <a:xfrm>
            <a:off x="11112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 sz="1005"/>
            </a:pPr>
            <a:r>
              <a:t>1/27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"/>
          <p:cNvSpPr/>
          <p:nvPr>
            <p:ph type="title" idx="4294967295"/>
          </p:nvPr>
        </p:nvSpPr>
        <p:spPr>
          <a:xfrm>
            <a:off x="457200" y="274638"/>
            <a:ext cx="8229600" cy="1144588"/>
          </a:xfrm>
          <a:prstGeom prst="rect">
            <a:avLst/>
          </a:prstGeom>
          <a:solidFill>
            <a:srgbClr val="FFFF99">
              <a:alpha val="20000"/>
            </a:srgbClr>
          </a:solidFill>
          <a:ln>
            <a:miter lim="800000"/>
          </a:ln>
        </p:spPr>
        <p:txBody>
          <a:bodyPr anchor="ctr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1" i="0" u="none" baseline="0">
                <a:solidFill>
                  <a:srgbClr val="CC9900"/>
                </a:solidFill>
                <a:latin typeface="Arial"/>
                <a:ea typeface="微软雅黑"/>
              </a:defRPr>
            </a:lvl1pPr>
          </a:lstStyle>
          <a:p>
            <a:pPr lvl="0"/>
            <a:r>
              <a:t>疾病概述 </a:t>
            </a:r>
          </a:p>
        </p:txBody>
      </p:sp>
      <p:sp>
        <p:nvSpPr>
          <p:cNvPr id="5123" name=""/>
          <p:cNvSpPr/>
          <p:nvPr>
            <p:ph type="body" idx="4294967295"/>
          </p:nvPr>
        </p:nvSpPr>
        <p:spPr>
          <a:xfrm>
            <a:off x="381000" y="1981200"/>
            <a:ext cx="8345488" cy="4383088"/>
          </a:xfrm>
          <a:prstGeom prst="rect">
            <a:avLst/>
          </a:prstGeom>
          <a:solidFill>
            <a:srgbClr val="FFFF99">
              <a:alpha val="20000"/>
            </a:srgbClr>
          </a:solidFill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18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16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zh-CN" altLang="en-US" sz="16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5pPr>
          </a:lstStyle>
          <a:p>
            <a:pPr lvl="0">
              <a:lnSpc>
                <a:spcPct val="100000"/>
              </a:lnSpc>
            </a:pPr>
            <a:r>
              <a:rPr sz="2400"/>
              <a:t> 糖尿病高渗性昏迷（HNDC）又称糖尿病高渗性非酮症性昏迷，大多见于60岁以上老年（Ⅱ型）轻症糖尿病及少数幼年（Ⅰ型）病者。男女发病率相同。此组病人糖尿病大多较轻，除少数病例外普通无酮症史，不需胰岛素治疗，可治以饮食或口服药等，或出现于从未确诊糖尿病者。是因为患者本身胰岛素分泌不足，再加上各种诱因，致使血糖显著升高，高血糖造成渗透性利尿，体内大量水分丢失；同时老年人身体代偿功效不足，中枢对缺水感知减退，水分得不到及时补充，造成血液浓缩，促使血糖、血钠、渗透压深入升高，引发恶性循环，造成严重脱水，出血不一样程度意识障碍。</a:t>
            </a:r>
          </a:p>
        </p:txBody>
      </p:sp>
      <p:sp>
        <p:nvSpPr>
          <p:cNvPr id="5124" name="TextBox 5123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 sz="1005"/>
            </a:pPr>
            <a:r>
              <a:t>糖尿病高渗性昏迷的护理</a:t>
            </a:r>
          </a:p>
        </p:txBody>
      </p:sp>
      <p:sp>
        <p:nvSpPr>
          <p:cNvPr id="5125" name="TextBox 5124"/>
          <p:cNvSpPr txBox="1"/>
          <p:nvPr/>
        </p:nvSpPr>
        <p:spPr>
          <a:xfrm>
            <a:off x="11112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 sz="1005"/>
            </a:pPr>
            <a:r>
              <a:t>2/27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"/>
          <p:cNvSpPr/>
          <p:nvPr>
            <p:ph type="title" idx="4294967295"/>
          </p:nvPr>
        </p:nvSpPr>
        <p:spPr>
          <a:xfrm>
            <a:off x="457200" y="274638"/>
            <a:ext cx="8229600" cy="1144588"/>
          </a:xfrm>
          <a:prstGeom prst="rect">
            <a:avLst/>
          </a:prstGeom>
          <a:solidFill>
            <a:srgbClr val="FFFF99">
              <a:alpha val="20000"/>
            </a:srgbClr>
          </a:solidFill>
          <a:ln>
            <a:miter lim="800000"/>
          </a:ln>
        </p:spPr>
        <p:txBody>
          <a:bodyPr anchor="ctr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1" i="0" u="none" baseline="0">
                <a:solidFill>
                  <a:srgbClr val="CC9900"/>
                </a:solidFill>
                <a:latin typeface="Arial"/>
                <a:ea typeface="微软雅黑"/>
              </a:defRPr>
            </a:lvl1pPr>
          </a:lstStyle>
          <a:p>
            <a:pPr lvl="0"/>
            <a:r>
              <a:t>发病诱因</a:t>
            </a:r>
          </a:p>
        </p:txBody>
      </p:sp>
      <p:sp>
        <p:nvSpPr>
          <p:cNvPr id="6147" name=""/>
          <p:cNvSpPr/>
          <p:nvPr>
            <p:ph type="body" idx="4294967295"/>
          </p:nvPr>
        </p:nvSpPr>
        <p:spPr>
          <a:xfrm>
            <a:off x="839788" y="1981200"/>
            <a:ext cx="7769225" cy="4111625"/>
          </a:xfrm>
          <a:prstGeom prst="rect">
            <a:avLst/>
          </a:prstGeom>
          <a:solidFill>
            <a:srgbClr val="FFFF99">
              <a:alpha val="20000"/>
            </a:srgbClr>
          </a:solidFill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18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16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zh-CN" altLang="en-US" sz="16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5pPr>
          </a:lstStyle>
          <a:p>
            <a:pPr lvl="0">
              <a:lnSpc>
                <a:spcPct val="100000"/>
              </a:lnSpc>
            </a:pPr>
            <a:endParaRPr sz="2400"/>
          </a:p>
          <a:p>
            <a:pPr lvl="0">
              <a:lnSpc>
                <a:spcPct val="100000"/>
              </a:lnSpc>
            </a:pPr>
            <a:r>
              <a:rPr sz="2400"/>
              <a:t>1 药品原因 口服噻嗪类利尿剂、糖皮质激素、苯妥英钠。 </a:t>
            </a:r>
          </a:p>
          <a:p>
            <a:pPr lvl="0">
              <a:lnSpc>
                <a:spcPct val="100000"/>
              </a:lnSpc>
            </a:pPr>
            <a:r>
              <a:rPr sz="2400"/>
              <a:t>2 水分补充不足及失水过多 腹膜透析或血液透析，尿崩症，甲状腺功效亢进症，严重灼伤，颅压增高脱水治疗，降温疗法，急性胰腺炎，各种严重呕吐、腹泻等疾患引发严重失水。 </a:t>
            </a:r>
          </a:p>
          <a:p>
            <a:pPr lvl="0">
              <a:lnSpc>
                <a:spcPct val="100000"/>
              </a:lnSpc>
            </a:pPr>
            <a:r>
              <a:rPr sz="2400"/>
              <a:t>3 摄糖过多 高浓度葡萄糖治疗引发失水过多血糖过高。 </a:t>
            </a:r>
          </a:p>
          <a:p>
            <a:pPr lvl="0">
              <a:lnSpc>
                <a:spcPct val="100000"/>
              </a:lnSpc>
            </a:pPr>
            <a:r>
              <a:rPr sz="2400"/>
              <a:t>4 应激状态 严重感染、外伤、手术、急性心梗、脑卒中、消化道出血等。有时，上述诱因能够同时存在。</a:t>
            </a:r>
          </a:p>
        </p:txBody>
      </p:sp>
      <p:sp>
        <p:nvSpPr>
          <p:cNvPr id="6148" name="TextBox 6147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 sz="1005"/>
            </a:pPr>
            <a:r>
              <a:t>糖尿病高渗性昏迷的护理</a:t>
            </a:r>
          </a:p>
        </p:txBody>
      </p:sp>
      <p:sp>
        <p:nvSpPr>
          <p:cNvPr id="6149" name="TextBox 6148"/>
          <p:cNvSpPr txBox="1"/>
          <p:nvPr/>
        </p:nvSpPr>
        <p:spPr>
          <a:xfrm>
            <a:off x="11112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 sz="1005"/>
            </a:pPr>
            <a:r>
              <a:t>3/27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0" name=""/>
          <p:cNvSpPr/>
          <p:nvPr>
            <p:ph type="title" idx="4294967295"/>
          </p:nvPr>
        </p:nvSpPr>
        <p:spPr>
          <a:xfrm>
            <a:off x="457200" y="274638"/>
            <a:ext cx="8229600" cy="1144588"/>
          </a:xfrm>
          <a:prstGeom prst="rect">
            <a:avLst/>
          </a:prstGeom>
          <a:solidFill>
            <a:srgbClr val="FFFF99">
              <a:alpha val="20000"/>
            </a:srgbClr>
          </a:solidFill>
          <a:ln>
            <a:miter lim="800000"/>
          </a:ln>
        </p:spPr>
        <p:txBody>
          <a:bodyPr anchor="ctr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1" i="0" u="none" baseline="0">
                <a:solidFill>
                  <a:srgbClr val="CC9900"/>
                </a:solidFill>
                <a:latin typeface="Arial"/>
                <a:ea typeface="微软雅黑"/>
              </a:defRPr>
            </a:lvl1pPr>
          </a:lstStyle>
          <a:p>
            <a:pPr lvl="0"/>
            <a:r>
              <a:t>临床症状及体征</a:t>
            </a:r>
          </a:p>
        </p:txBody>
      </p:sp>
      <p:sp>
        <p:nvSpPr>
          <p:cNvPr id="7171" name=""/>
          <p:cNvSpPr/>
          <p:nvPr>
            <p:ph type="body" idx="4294967295"/>
          </p:nvPr>
        </p:nvSpPr>
        <p:spPr>
          <a:xfrm>
            <a:off x="609600" y="1371600"/>
            <a:ext cx="7769225" cy="4724400"/>
          </a:xfrm>
          <a:prstGeom prst="rect">
            <a:avLst/>
          </a:prstGeom>
          <a:solidFill>
            <a:srgbClr val="FFFF99">
              <a:alpha val="20000"/>
            </a:srgbClr>
          </a:solidFill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18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16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zh-CN" altLang="en-US" sz="16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5pPr>
          </a:lstStyle>
          <a:p>
            <a:pPr lvl="0">
              <a:lnSpc>
                <a:spcPct val="90000"/>
              </a:lnSpc>
              <a:buNone/>
            </a:pPr>
            <a:r>
              <a:t> </a:t>
            </a:r>
            <a:r>
              <a:rPr sz="4000" i="1">
                <a:ea typeface="黑体" pitchFamily="1" charset="-122"/>
              </a:rPr>
              <a:t>前驱期</a:t>
            </a:r>
          </a:p>
          <a:p>
            <a:pPr lvl="0">
              <a:lnSpc>
                <a:spcPct val="90000"/>
              </a:lnSpc>
              <a:buNone/>
            </a:pPr>
            <a:r>
              <a:t>　</a:t>
            </a:r>
          </a:p>
          <a:p>
            <a:pPr lvl="0">
              <a:lnSpc>
                <a:spcPct val="90000"/>
              </a:lnSpc>
              <a:buNone/>
            </a:pPr>
            <a:r>
              <a:t>   </a:t>
            </a:r>
            <a:r>
              <a:rPr>
                <a:latin typeface="宋体" charset="-122"/>
              </a:rPr>
              <a:t>在出现神经系统症状和进入昏迷前一段过程，即为前驱期。患者发病较慢，发病前数天常有糖尿病病症加重临床表现，呈烦渴、多饮、多尿、无力、头晕、食欲不振，恶心、呕吐、腹痛等，反应迟钝，表情冷淡。引发这些症状基本原因是因为渗透性利尿失水所致。 </a:t>
            </a:r>
          </a:p>
        </p:txBody>
      </p:sp>
      <p:sp>
        <p:nvSpPr>
          <p:cNvPr id="7172" name="TextBox 7171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 sz="1005"/>
            </a:pPr>
            <a:r>
              <a:t>糖尿病高渗性昏迷的护理</a:t>
            </a:r>
          </a:p>
        </p:txBody>
      </p:sp>
      <p:sp>
        <p:nvSpPr>
          <p:cNvPr id="7173" name="TextBox 7172"/>
          <p:cNvSpPr txBox="1"/>
          <p:nvPr/>
        </p:nvSpPr>
        <p:spPr>
          <a:xfrm>
            <a:off x="11112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 sz="1005"/>
            </a:pPr>
            <a:r>
              <a:t>4/27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4" name=""/>
          <p:cNvSpPr/>
          <p:nvPr>
            <p:ph type="title" idx="4294967295"/>
          </p:nvPr>
        </p:nvSpPr>
        <p:spPr>
          <a:xfrm>
            <a:off x="457200" y="76200"/>
            <a:ext cx="8229600" cy="1143000"/>
          </a:xfrm>
          <a:prstGeom prst="rect">
            <a:avLst/>
          </a:prstGeom>
          <a:solidFill>
            <a:srgbClr val="FFFF99">
              <a:alpha val="20000"/>
            </a:srgbClr>
          </a:solidFill>
          <a:ln>
            <a:miter lim="800000"/>
          </a:ln>
        </p:spPr>
        <p:txBody>
          <a:bodyPr anchor="ctr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1" i="0" u="none" baseline="0">
                <a:solidFill>
                  <a:srgbClr val="CC9900"/>
                </a:solidFill>
                <a:latin typeface="Arial"/>
                <a:ea typeface="微软雅黑"/>
              </a:defRPr>
            </a:lvl1pPr>
          </a:lstStyle>
          <a:p>
            <a:pPr lvl="0"/>
            <a:r>
              <a:rPr lang="zh-CN" altLang="en-US"/>
              <a:t>经典期</a:t>
            </a:r>
            <a:endParaRPr lang="en-US" altLang="en-US"/>
          </a:p>
        </p:txBody>
      </p:sp>
      <p:sp>
        <p:nvSpPr>
          <p:cNvPr id="8195" name=""/>
          <p:cNvSpPr/>
          <p:nvPr>
            <p:ph type="body" idx="4294967295"/>
          </p:nvPr>
        </p:nvSpPr>
        <p:spPr>
          <a:xfrm>
            <a:off x="533400" y="990600"/>
            <a:ext cx="8534400" cy="6324600"/>
          </a:xfrm>
          <a:prstGeom prst="rect">
            <a:avLst/>
          </a:prstGeom>
          <a:solidFill>
            <a:srgbClr val="FFFF99">
              <a:alpha val="20000"/>
            </a:srgbClr>
          </a:solidFill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18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16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zh-CN" altLang="en-US" sz="16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5pPr>
          </a:lstStyle>
          <a:p>
            <a:pPr lvl="0">
              <a:lnSpc>
                <a:spcPct val="80000"/>
              </a:lnSpc>
              <a:buNone/>
            </a:pPr>
            <a:r>
              <a:rPr lang="zh-CN" altLang="en-US" sz="3600"/>
              <a:t>    </a:t>
            </a:r>
            <a:r>
              <a:rPr lang="en-US" altLang="en-US" sz="3600"/>
              <a:t>如前驱期得不到及时治疗，则病情继续发展，因为严重失水引发血浆高渗和血容量降低，病人主要表现为严重脱水和神经系统两组症状。 </a:t>
            </a:r>
          </a:p>
          <a:p>
            <a:pPr lvl="0">
              <a:lnSpc>
                <a:spcPct val="80000"/>
              </a:lnSpc>
              <a:buNone/>
            </a:pPr>
            <a:r>
              <a:rPr lang="en-US" altLang="en-US" sz="3600"/>
              <a:t>   (1)脱水严重，常伴循环衰竭：体格检验可见体重显著下降，皮肤干燥少汗和弹性下降，眼球凹陷，舌体干并可有纵行裂纹。病情严重者可有周围循环衰竭表现，如脉搏细而快，脉压缩小，卧位时颈静脉充盈不全，立位时出现低血压，甚至四肢厥冷，发绀呈休克状态，有因为严重脱水而少尿、无尿。 </a:t>
            </a:r>
          </a:p>
          <a:p>
            <a:pPr lvl="0">
              <a:lnSpc>
                <a:spcPct val="80000"/>
              </a:lnSpc>
              <a:buNone/>
            </a:pPr>
            <a:r>
              <a:rPr lang="en-US" altLang="en-US"/>
              <a:t>　</a:t>
            </a:r>
          </a:p>
        </p:txBody>
      </p:sp>
      <p:sp>
        <p:nvSpPr>
          <p:cNvPr id="8196" name="TextBox 8195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 sz="1005"/>
            </a:pPr>
            <a:r>
              <a:t>糖尿病高渗性昏迷的护理</a:t>
            </a:r>
          </a:p>
        </p:txBody>
      </p:sp>
      <p:sp>
        <p:nvSpPr>
          <p:cNvPr id="8197" name="TextBox 8196"/>
          <p:cNvSpPr txBox="1"/>
          <p:nvPr/>
        </p:nvSpPr>
        <p:spPr>
          <a:xfrm>
            <a:off x="11112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 sz="1005"/>
            </a:pPr>
            <a:r>
              <a:t>5/27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"/>
          <p:cNvSpPr/>
          <p:nvPr>
            <p:ph type="title" idx="4294967295"/>
          </p:nvPr>
        </p:nvSpPr>
        <p:spPr>
          <a:xfrm>
            <a:off x="609600" y="6248400"/>
            <a:ext cx="8229600" cy="533400"/>
          </a:xfrm>
          <a:prstGeom prst="rect">
            <a:avLst/>
          </a:prstGeom>
          <a:solidFill>
            <a:srgbClr val="FFFF99">
              <a:alpha val="20000"/>
            </a:srgbClr>
          </a:solidFill>
          <a:ln>
            <a:miter lim="800000"/>
          </a:ln>
        </p:spPr>
        <p:txBody>
          <a:bodyPr anchor="ctr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1" i="0" u="none" baseline="0">
                <a:solidFill>
                  <a:srgbClr val="CC9900"/>
                </a:solidFill>
                <a:latin typeface="Arial"/>
                <a:ea typeface="微软雅黑"/>
              </a:defRPr>
            </a:lvl1pPr>
          </a:lstStyle>
          <a:p>
            <a:pPr lvl="0"/>
            <a:r>
              <a:rPr lang="zh-CN" altLang="en-US" sz="4000"/>
              <a:t>                       </a:t>
            </a:r>
            <a:endParaRPr lang="en-US" altLang="en-US" sz="4000"/>
          </a:p>
        </p:txBody>
      </p:sp>
      <p:sp>
        <p:nvSpPr>
          <p:cNvPr id="9219" name=""/>
          <p:cNvSpPr/>
          <p:nvPr>
            <p:ph type="body" idx="4294967295"/>
          </p:nvPr>
        </p:nvSpPr>
        <p:spPr>
          <a:xfrm>
            <a:off x="304800" y="457200"/>
            <a:ext cx="8305800" cy="6096000"/>
          </a:xfrm>
          <a:prstGeom prst="rect">
            <a:avLst/>
          </a:prstGeom>
          <a:solidFill>
            <a:srgbClr val="FFFF99">
              <a:alpha val="20000"/>
            </a:srgbClr>
          </a:solidFill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18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16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zh-CN" altLang="en-US" sz="16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5pPr>
          </a:lstStyle>
          <a:p>
            <a:pPr lvl="0">
              <a:buNone/>
            </a:pPr>
            <a:r>
              <a:rPr sz="3600"/>
              <a:t>　</a:t>
            </a:r>
            <a:r>
              <a:t>(2)神志及局灶中枢神经功效障碍：患者常有不一样程度神经及精神症状，半数患者有意识障碍，约1/3 患者处于昏迷状态。除意识障碍外，患者常有各种局灶性神经系统体征，从意识冷淡、昏睡直至昏迷，除感觉神经受抑制而神志冷淡、迟钝甚至木僵外，运动神经较多受累，常见者有脑卒中、不一样程度偏瘫，全身性和局灶性运动神经发作性表现，包含失语、偏瘫、眼球震颤和斜视，以及局灶性或全身性癫痫发作。</a:t>
            </a:r>
          </a:p>
        </p:txBody>
      </p:sp>
      <p:sp>
        <p:nvSpPr>
          <p:cNvPr id="9220" name="TextBox 9219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 sz="1005"/>
            </a:pPr>
            <a:r>
              <a:t>糖尿病高渗性昏迷的护理</a:t>
            </a:r>
          </a:p>
        </p:txBody>
      </p:sp>
      <p:sp>
        <p:nvSpPr>
          <p:cNvPr id="9221" name="TextBox 9220"/>
          <p:cNvSpPr txBox="1"/>
          <p:nvPr/>
        </p:nvSpPr>
        <p:spPr>
          <a:xfrm>
            <a:off x="11112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 sz="1005"/>
            </a:pPr>
            <a:r>
              <a:t>6/27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"/>
          <p:cNvSpPr/>
          <p:nvPr>
            <p:ph type="title" idx="4294967295"/>
          </p:nvPr>
        </p:nvSpPr>
        <p:spPr>
          <a:xfrm>
            <a:off x="457200" y="6629400"/>
            <a:ext cx="8229600" cy="304800"/>
          </a:xfrm>
          <a:prstGeom prst="rect">
            <a:avLst/>
          </a:prstGeom>
          <a:solidFill>
            <a:srgbClr val="FFFF99">
              <a:alpha val="20000"/>
            </a:srgbClr>
          </a:solidFill>
          <a:ln>
            <a:miter lim="800000"/>
          </a:ln>
        </p:spPr>
        <p:txBody>
          <a:bodyPr anchor="ctr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1" i="0" u="none" baseline="0">
                <a:solidFill>
                  <a:srgbClr val="CC9900"/>
                </a:solidFill>
                <a:latin typeface="Arial"/>
                <a:ea typeface="微软雅黑"/>
              </a:defRPr>
            </a:lvl1pPr>
          </a:lstStyle>
          <a:p>
            <a:pPr lvl="0"/>
            <a:r>
              <a:rPr lang="zh-CN" altLang="en-US"/>
              <a:t>                     </a:t>
            </a:r>
            <a:endParaRPr lang="en-US" altLang="en-US"/>
          </a:p>
        </p:txBody>
      </p:sp>
      <p:sp>
        <p:nvSpPr>
          <p:cNvPr id="10243" name=""/>
          <p:cNvSpPr/>
          <p:nvPr>
            <p:ph type="body" idx="4294967295"/>
          </p:nvPr>
        </p:nvSpPr>
        <p:spPr>
          <a:xfrm>
            <a:off x="457200" y="1601788"/>
            <a:ext cx="8229600" cy="4524375"/>
          </a:xfrm>
          <a:prstGeom prst="rect">
            <a:avLst/>
          </a:prstGeom>
          <a:solidFill>
            <a:srgbClr val="FFFF99">
              <a:alpha val="20000"/>
            </a:srgbClr>
          </a:solidFill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18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16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zh-CN" altLang="en-US" sz="16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5pPr>
          </a:lstStyle>
          <a:p>
            <a:pPr lvl="0">
              <a:lnSpc>
                <a:spcPct val="90000"/>
              </a:lnSpc>
              <a:buNone/>
            </a:pPr>
            <a:r>
              <a:t>  反射常亢进或消失，前庭功效障碍。</a:t>
            </a:r>
          </a:p>
          <a:p>
            <a:pPr lvl="0">
              <a:lnSpc>
                <a:spcPct val="90000"/>
              </a:lnSpc>
              <a:buNone/>
            </a:pPr>
            <a:r>
              <a:t>  有时有幻觉、胡言乱语、躁动不安等。</a:t>
            </a:r>
          </a:p>
          <a:p>
            <a:pPr lvl="0">
              <a:lnSpc>
                <a:spcPct val="90000"/>
              </a:lnSpc>
              <a:buNone/>
            </a:pPr>
            <a:r>
              <a:t>  有时体温可上升到达40℃以上，可能为中枢性高热，亦可因各种感染所致，常误诊为脑炎或脑膜炎。</a:t>
            </a:r>
          </a:p>
          <a:p>
            <a:pPr lvl="0">
              <a:lnSpc>
                <a:spcPct val="90000"/>
              </a:lnSpc>
              <a:buNone/>
            </a:pPr>
            <a:r>
              <a:t>  因为极度高血糖和高血浆渗透压，血液浓缩，黏稠度增高，易并发动静脉血栓形成，尤以脑血栓为严重，造成较高病死率 </a:t>
            </a:r>
            <a:endParaRPr sz="2400"/>
          </a:p>
          <a:p>
            <a:pPr lvl="0">
              <a:lnSpc>
                <a:spcPct val="90000"/>
              </a:lnSpc>
            </a:pPr>
            <a:endParaRPr sz="2400"/>
          </a:p>
        </p:txBody>
      </p:sp>
      <p:sp>
        <p:nvSpPr>
          <p:cNvPr id="10244" name="TextBox 10243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 sz="1005"/>
            </a:pPr>
            <a:r>
              <a:t>糖尿病高渗性昏迷的护理</a:t>
            </a:r>
          </a:p>
        </p:txBody>
      </p:sp>
      <p:sp>
        <p:nvSpPr>
          <p:cNvPr id="10245" name="TextBox 10244"/>
          <p:cNvSpPr txBox="1"/>
          <p:nvPr/>
        </p:nvSpPr>
        <p:spPr>
          <a:xfrm>
            <a:off x="11112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 sz="1005"/>
            </a:pPr>
            <a:r>
              <a:t>7/27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6" name=""/>
          <p:cNvSpPr/>
          <p:nvPr>
            <p:ph type="title" idx="4294967295"/>
          </p:nvPr>
        </p:nvSpPr>
        <p:spPr>
          <a:xfrm>
            <a:off x="457200" y="274638"/>
            <a:ext cx="8229600" cy="1144588"/>
          </a:xfrm>
          <a:prstGeom prst="rect">
            <a:avLst/>
          </a:prstGeom>
          <a:solidFill>
            <a:srgbClr val="FFFF99">
              <a:alpha val="20000"/>
            </a:srgbClr>
          </a:solidFill>
          <a:ln>
            <a:miter lim="800000"/>
          </a:ln>
        </p:spPr>
        <p:txBody>
          <a:bodyPr anchor="ctr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1" i="0" u="none" baseline="0">
                <a:solidFill>
                  <a:srgbClr val="CC9900"/>
                </a:solidFill>
                <a:latin typeface="Arial"/>
                <a:ea typeface="微软雅黑"/>
              </a:defRPr>
            </a:lvl1pPr>
          </a:lstStyle>
          <a:p>
            <a:pPr lvl="0"/>
            <a:r>
              <a:rPr sz="4000" b="1">
                <a:ea typeface="黑体" pitchFamily="1" charset="-122"/>
              </a:rPr>
              <a:t>诊疗</a:t>
            </a:r>
            <a:br>
              <a:rPr sz="4000" b="1">
                <a:ea typeface="黑体" pitchFamily="1" charset="-122"/>
              </a:rPr>
            </a:br>
          </a:p>
        </p:txBody>
      </p:sp>
      <p:sp>
        <p:nvSpPr>
          <p:cNvPr id="11267" name=""/>
          <p:cNvSpPr/>
          <p:nvPr>
            <p:ph type="body" idx="4294967295"/>
          </p:nvPr>
        </p:nvSpPr>
        <p:spPr>
          <a:xfrm>
            <a:off x="228600" y="1066800"/>
            <a:ext cx="8763000" cy="6019800"/>
          </a:xfrm>
          <a:prstGeom prst="rect">
            <a:avLst/>
          </a:prstGeom>
          <a:solidFill>
            <a:srgbClr val="FFFF99">
              <a:alpha val="20000"/>
            </a:srgbClr>
          </a:solidFill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18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16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zh-CN" altLang="en-US" sz="16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5pPr>
          </a:lstStyle>
          <a:p>
            <a:pPr lvl="0">
              <a:buNone/>
            </a:pPr>
            <a:r>
              <a:rPr sz="2800" b="1" i="1">
                <a:ea typeface="黑体" pitchFamily="1" charset="-122"/>
              </a:rPr>
              <a:t>试验室检验</a:t>
            </a:r>
          </a:p>
          <a:p>
            <a:pPr lvl="0">
              <a:buNone/>
            </a:pPr>
            <a:r>
              <a:rPr sz="4000"/>
              <a:t>　</a:t>
            </a:r>
            <a:r>
              <a:rPr sz="2800"/>
              <a:t>1. 血糖极度升高，通常大于33.3mmol/L</a:t>
            </a:r>
          </a:p>
          <a:p>
            <a:pPr lvl="0">
              <a:buNone/>
            </a:pPr>
            <a:r>
              <a:rPr sz="2800"/>
              <a:t>　 2.电解质紊乱， </a:t>
            </a:r>
          </a:p>
          <a:p>
            <a:pPr lvl="0">
              <a:buNone/>
            </a:pPr>
            <a:r>
              <a:rPr sz="2800"/>
              <a:t>   血清钠常增高至＞150mmol/L，但也有轻度升高或正常者。血清钾可升高，正常或降低，取决于患者脱水及肾脏功效损害程度，以及血容量较少所致继发性醛固酮分泌情况</a:t>
            </a:r>
            <a:r>
              <a:t>。</a:t>
            </a:r>
          </a:p>
          <a:p>
            <a:pPr lvl="0">
              <a:buNone/>
            </a:pPr>
            <a:r>
              <a:t>   </a:t>
            </a:r>
            <a:endParaRPr sz="4000"/>
          </a:p>
        </p:txBody>
      </p:sp>
      <p:sp>
        <p:nvSpPr>
          <p:cNvPr id="11268" name="TextBox 11267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 sz="1005"/>
            </a:pPr>
            <a:r>
              <a:t>糖尿病高渗性昏迷的护理</a:t>
            </a:r>
          </a:p>
        </p:txBody>
      </p:sp>
      <p:sp>
        <p:nvSpPr>
          <p:cNvPr id="11269" name="TextBox 11268"/>
          <p:cNvSpPr txBox="1"/>
          <p:nvPr/>
        </p:nvSpPr>
        <p:spPr>
          <a:xfrm>
            <a:off x="11112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 sz="1005"/>
            </a:pPr>
            <a:r>
              <a:t>8/27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"/>
          <p:cNvSpPr/>
          <p:nvPr>
            <p:ph type="title" idx="4294967295"/>
          </p:nvPr>
        </p:nvSpPr>
        <p:spPr>
          <a:xfrm flipH="1">
            <a:off x="8686800" y="6248400"/>
            <a:ext cx="76200" cy="382588"/>
          </a:xfrm>
          <a:prstGeom prst="rect">
            <a:avLst/>
          </a:prstGeom>
          <a:solidFill>
            <a:srgbClr val="FFFF99">
              <a:alpha val="20000"/>
            </a:srgbClr>
          </a:solidFill>
          <a:ln>
            <a:solidFill>
              <a:prstClr val="black"/>
            </a:solidFill>
            <a:miter lim="800000"/>
          </a:ln>
        </p:spPr>
        <p:txBody>
          <a:bodyPr anchor="ctr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1" i="0" u="none" baseline="0">
                <a:solidFill>
                  <a:srgbClr val="CC9900"/>
                </a:solidFill>
                <a:latin typeface="Arial"/>
                <a:ea typeface="微软雅黑"/>
              </a:defRPr>
            </a:lvl1pPr>
          </a:lstStyle>
          <a:p>
            <a:pPr lvl="0"/>
          </a:p>
        </p:txBody>
      </p:sp>
      <p:sp>
        <p:nvSpPr>
          <p:cNvPr id="12291" name=""/>
          <p:cNvSpPr/>
          <p:nvPr>
            <p:ph type="body" idx="4294967295"/>
          </p:nvPr>
        </p:nvSpPr>
        <p:spPr>
          <a:xfrm>
            <a:off x="457200" y="1601788"/>
            <a:ext cx="8229600" cy="4524375"/>
          </a:xfrm>
          <a:prstGeom prst="rect">
            <a:avLst/>
          </a:prstGeom>
          <a:solidFill>
            <a:srgbClr val="FFFF99">
              <a:alpha val="20000"/>
            </a:srgbClr>
          </a:solidFill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18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16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zh-CN" altLang="en-US" sz="16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5pPr>
          </a:lstStyle>
          <a:p>
            <a:pPr lvl="0">
              <a:buNone/>
            </a:pPr>
            <a:r>
              <a:t>3.</a:t>
            </a:r>
            <a:r>
              <a:rPr sz="2800"/>
              <a:t>血浆渗透压≥350mmol/L 或有效渗透压＞320mmol/L</a:t>
            </a:r>
          </a:p>
          <a:p>
            <a:pPr lvl="0">
              <a:buNone/>
            </a:pPr>
            <a:r>
              <a:rPr sz="2800"/>
              <a:t>   (有效渗透压不包含尿素氮部分)。</a:t>
            </a:r>
          </a:p>
          <a:p>
            <a:pPr lvl="0">
              <a:buNone/>
            </a:pPr>
            <a:r>
              <a:rPr sz="2800"/>
              <a:t>   按公式计算：</a:t>
            </a:r>
          </a:p>
          <a:p>
            <a:pPr lvl="0">
              <a:buNone/>
            </a:pPr>
            <a:r>
              <a:rPr sz="2800"/>
              <a:t>   血浆渗透压＝2(钠＋钾) ＋血糖＋尿素氮   </a:t>
            </a:r>
          </a:p>
          <a:p>
            <a:pPr lvl="0">
              <a:buNone/>
            </a:pPr>
            <a:r>
              <a:rPr sz="2800"/>
              <a:t>   正常范围：280～300mmol/L。 </a:t>
            </a:r>
          </a:p>
          <a:p>
            <a:pPr lvl="0">
              <a:buNone/>
            </a:pPr>
            <a:r>
              <a:rPr sz="4000"/>
              <a:t>　　</a:t>
            </a:r>
          </a:p>
          <a:p>
            <a:pPr lvl="0"/>
            <a:endParaRPr sz="4000"/>
          </a:p>
        </p:txBody>
      </p:sp>
      <p:sp>
        <p:nvSpPr>
          <p:cNvPr id="12292" name="TextBox 12291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 sz="1005"/>
            </a:pPr>
            <a:r>
              <a:t>糖尿病高渗性昏迷的护理</a:t>
            </a:r>
          </a:p>
        </p:txBody>
      </p:sp>
      <p:sp>
        <p:nvSpPr>
          <p:cNvPr id="12293" name="TextBox 12292"/>
          <p:cNvSpPr txBox="1"/>
          <p:nvPr/>
        </p:nvSpPr>
        <p:spPr>
          <a:xfrm>
            <a:off x="11112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 sz="1005"/>
            </a:pPr>
            <a:r>
              <a:t>9/27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"/>
          <p:cNvSpPr/>
          <p:nvPr>
            <p:ph type="title" idx="4294967295"/>
          </p:nvPr>
        </p:nvSpPr>
        <p:spPr>
          <a:xfrm>
            <a:off x="8991600" y="6248400"/>
            <a:ext cx="76200" cy="76200"/>
          </a:xfrm>
          <a:prstGeom prst="rect">
            <a:avLst/>
          </a:prstGeom>
          <a:solidFill>
            <a:srgbClr val="FFFF99">
              <a:alpha val="20000"/>
            </a:srgbClr>
          </a:solidFill>
          <a:ln>
            <a:solidFill>
              <a:prstClr val="black"/>
            </a:solidFill>
            <a:miter lim="800000"/>
          </a:ln>
        </p:spPr>
        <p:txBody>
          <a:bodyPr anchor="ctr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1" i="0" u="none" baseline="0">
                <a:solidFill>
                  <a:srgbClr val="CC9900"/>
                </a:solidFill>
                <a:latin typeface="Arial"/>
                <a:ea typeface="微软雅黑"/>
              </a:defRPr>
            </a:lvl1pPr>
          </a:lstStyle>
          <a:p>
            <a:pPr lvl="0"/>
          </a:p>
        </p:txBody>
      </p:sp>
      <p:sp>
        <p:nvSpPr>
          <p:cNvPr id="13315" name=""/>
          <p:cNvSpPr/>
          <p:nvPr>
            <p:ph type="body" idx="4294967295"/>
          </p:nvPr>
        </p:nvSpPr>
        <p:spPr>
          <a:xfrm>
            <a:off x="304800" y="1524000"/>
            <a:ext cx="8229600" cy="6324600"/>
          </a:xfrm>
          <a:prstGeom prst="rect">
            <a:avLst/>
          </a:prstGeom>
          <a:solidFill>
            <a:srgbClr val="FFFF99">
              <a:alpha val="20000"/>
            </a:srgbClr>
          </a:solidFill>
          <a:ln>
            <a:miter lim="800000"/>
          </a:ln>
        </p:spPr>
        <p:txBody>
          <a:bodyPr vert="horz"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18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16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zh-CN" altLang="en-US" sz="16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5pPr>
          </a:lstStyle>
          <a:p>
            <a:pPr lvl="0" algn="dist">
              <a:lnSpc>
                <a:spcPct val="115000"/>
              </a:lnSpc>
              <a:buNone/>
            </a:pPr>
            <a:r>
              <a:rPr sz="2400"/>
              <a:t>     </a:t>
            </a:r>
            <a:r>
              <a:rPr sz="2800"/>
              <a:t>4血尿素氮常中度升高，可达</a:t>
            </a:r>
          </a:p>
          <a:p>
            <a:pPr lvl="0">
              <a:lnSpc>
                <a:spcPct val="115000"/>
              </a:lnSpc>
              <a:buNone/>
            </a:pPr>
            <a:r>
              <a:rPr sz="2800"/>
              <a:t>    28.56～32.13mmol/L。血肌酐亦高，可达</a:t>
            </a:r>
          </a:p>
          <a:p>
            <a:pPr lvl="0">
              <a:lnSpc>
                <a:spcPct val="115000"/>
              </a:lnSpc>
              <a:buNone/>
            </a:pPr>
            <a:r>
              <a:rPr sz="2800"/>
              <a:t>   442～530.4μmol/L。 </a:t>
            </a:r>
          </a:p>
          <a:p>
            <a:pPr lvl="0" algn="dist">
              <a:lnSpc>
                <a:spcPct val="115000"/>
              </a:lnSpc>
              <a:buNone/>
            </a:pPr>
            <a:r>
              <a:rPr sz="2800"/>
              <a:t>　5. 白细胞在无感染情况下也可显著升高，红细胞比容增大，血红蛋白量可升高。</a:t>
            </a:r>
          </a:p>
          <a:p>
            <a:pPr lvl="0" algn="dist">
              <a:lnSpc>
                <a:spcPct val="115000"/>
              </a:lnSpc>
              <a:buNone/>
            </a:pPr>
            <a:r>
              <a:rPr sz="2800"/>
              <a:t>　6.尿常规 病情较重者可出现蛋白尿、红细胞β管型尿，尿糖强阳性，尿酮体阴性或弱阳性</a:t>
            </a:r>
            <a:r>
              <a:rPr sz="3200"/>
              <a:t>。 </a:t>
            </a:r>
          </a:p>
          <a:p>
            <a:pPr lvl="0" algn="dist">
              <a:lnSpc>
                <a:spcPct val="115000"/>
              </a:lnSpc>
              <a:buNone/>
            </a:pPr>
            <a:r>
              <a:rPr sz="3200"/>
              <a:t>　　</a:t>
            </a:r>
          </a:p>
        </p:txBody>
      </p:sp>
      <p:sp>
        <p:nvSpPr>
          <p:cNvPr id="13316" name="TextBox 13315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 sz="1005"/>
            </a:pPr>
            <a:r>
              <a:t>糖尿病高渗性昏迷的护理</a:t>
            </a:r>
          </a:p>
        </p:txBody>
      </p:sp>
      <p:sp>
        <p:nvSpPr>
          <p:cNvPr id="13317" name="TextBox 13316"/>
          <p:cNvSpPr txBox="1"/>
          <p:nvPr/>
        </p:nvSpPr>
        <p:spPr>
          <a:xfrm>
            <a:off x="11112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 sz="1005"/>
            </a:pPr>
            <a:r>
              <a:t>10/27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"/>
          <p:cNvSpPr/>
          <p:nvPr>
            <p:ph type="title" idx="4294967295"/>
          </p:nvPr>
        </p:nvSpPr>
        <p:spPr>
          <a:xfrm>
            <a:off x="457200" y="6629400"/>
            <a:ext cx="8229600" cy="76200"/>
          </a:xfrm>
          <a:prstGeom prst="rect">
            <a:avLst/>
          </a:prstGeom>
          <a:solidFill>
            <a:srgbClr val="FFFF99">
              <a:alpha val="20000"/>
            </a:srgbClr>
          </a:solidFill>
          <a:ln>
            <a:solidFill>
              <a:prstClr val="black"/>
            </a:solidFill>
            <a:miter lim="800000"/>
          </a:ln>
        </p:spPr>
        <p:txBody>
          <a:bodyPr anchor="ctr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1" i="0" u="none" baseline="0">
                <a:solidFill>
                  <a:srgbClr val="CC9900"/>
                </a:solidFill>
                <a:latin typeface="Arial"/>
                <a:ea typeface="微软雅黑"/>
              </a:defRPr>
            </a:lvl1pPr>
          </a:lstStyle>
          <a:p>
            <a:pPr lvl="0"/>
          </a:p>
        </p:txBody>
      </p:sp>
      <p:sp>
        <p:nvSpPr>
          <p:cNvPr id="14339" name=""/>
          <p:cNvSpPr/>
          <p:nvPr>
            <p:ph type="body" idx="4294967295"/>
          </p:nvPr>
        </p:nvSpPr>
        <p:spPr>
          <a:xfrm>
            <a:off x="457200" y="1601788"/>
            <a:ext cx="8229600" cy="4524375"/>
          </a:xfrm>
          <a:prstGeom prst="rect">
            <a:avLst/>
          </a:prstGeom>
          <a:solidFill>
            <a:srgbClr val="FFFF99">
              <a:alpha val="20000"/>
            </a:srgbClr>
          </a:solidFill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18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16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zh-CN" altLang="en-US" sz="16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5pPr>
          </a:lstStyle>
          <a:p>
            <a:pPr lvl="0">
              <a:lnSpc>
                <a:spcPct val="120000"/>
              </a:lnSpc>
              <a:buNone/>
            </a:pPr>
            <a:r>
              <a:t>  </a:t>
            </a:r>
            <a:r>
              <a:rPr sz="2800"/>
              <a:t>7.血二氧化碳结协力 血pH 值大多正常或稍下降。当合并酮症酸中毒或肾功效不全时，血pH 值降低。 </a:t>
            </a:r>
          </a:p>
          <a:p>
            <a:pPr lvl="0">
              <a:lnSpc>
                <a:spcPct val="120000"/>
              </a:lnSpc>
              <a:buNone/>
            </a:pPr>
            <a:r>
              <a:rPr sz="2800"/>
              <a:t>　8.血酮体 大多数正常或轻度升高，伴酮症酸中毒则较高。 </a:t>
            </a:r>
          </a:p>
          <a:p>
            <a:pPr lvl="0">
              <a:lnSpc>
                <a:spcPct val="120000"/>
              </a:lnSpc>
              <a:buNone/>
            </a:pPr>
            <a:r>
              <a:rPr sz="2800"/>
              <a:t>　9.其它 血浆生长激素，皮质醇测定轻度升高，血浆C 肽测定含量可降低，但均不如糖尿病酮症酸中毒时显著。</a:t>
            </a:r>
            <a:r>
              <a:rPr sz="2400"/>
              <a:t> </a:t>
            </a:r>
          </a:p>
          <a:p>
            <a:pPr lvl="0">
              <a:lnSpc>
                <a:spcPct val="120000"/>
              </a:lnSpc>
            </a:pPr>
            <a:endParaRPr sz="2400"/>
          </a:p>
        </p:txBody>
      </p:sp>
      <p:sp>
        <p:nvSpPr>
          <p:cNvPr id="14340" name="TextBox 14339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 sz="1005"/>
            </a:pPr>
            <a:r>
              <a:t>糖尿病高渗性昏迷的护理</a:t>
            </a:r>
          </a:p>
        </p:txBody>
      </p:sp>
      <p:sp>
        <p:nvSpPr>
          <p:cNvPr id="14341" name="TextBox 14340"/>
          <p:cNvSpPr txBox="1"/>
          <p:nvPr/>
        </p:nvSpPr>
        <p:spPr>
          <a:xfrm>
            <a:off x="11112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 sz="1005"/>
            </a:pPr>
            <a:r>
              <a:t>11/27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"/>
          <p:cNvSpPr/>
          <p:nvPr>
            <p:ph type="title" idx="4294967295"/>
          </p:nvPr>
        </p:nvSpPr>
        <p:spPr>
          <a:xfrm>
            <a:off x="457200" y="274638"/>
            <a:ext cx="8229600" cy="1144588"/>
          </a:xfrm>
          <a:prstGeom prst="rect">
            <a:avLst/>
          </a:prstGeom>
          <a:solidFill>
            <a:srgbClr val="FFFF99">
              <a:alpha val="20000"/>
            </a:srgbClr>
          </a:solidFill>
          <a:ln>
            <a:miter lim="800000"/>
          </a:ln>
        </p:spPr>
        <p:txBody>
          <a:bodyPr anchor="ctr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1" i="0" u="none" baseline="0">
                <a:solidFill>
                  <a:srgbClr val="CC9900"/>
                </a:solidFill>
                <a:latin typeface="Arial"/>
                <a:ea typeface="微软雅黑"/>
              </a:defRPr>
            </a:lvl1pPr>
          </a:lstStyle>
          <a:p>
            <a:pPr lvl="0"/>
            <a:r>
              <a:t>治疗标准 </a:t>
            </a:r>
          </a:p>
        </p:txBody>
      </p:sp>
      <p:sp>
        <p:nvSpPr>
          <p:cNvPr id="15363" name=""/>
          <p:cNvSpPr/>
          <p:nvPr>
            <p:ph type="body" idx="4294967295"/>
          </p:nvPr>
        </p:nvSpPr>
        <p:spPr>
          <a:xfrm>
            <a:off x="457200" y="1601788"/>
            <a:ext cx="8229600" cy="4524375"/>
          </a:xfrm>
          <a:prstGeom prst="rect">
            <a:avLst/>
          </a:prstGeom>
          <a:solidFill>
            <a:srgbClr val="FFFF99">
              <a:alpha val="20000"/>
            </a:srgbClr>
          </a:solidFill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18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16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zh-CN" altLang="en-US" sz="16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5pPr>
          </a:lstStyle>
          <a:p>
            <a:pPr lvl="0"/>
            <a:r>
              <a:t>1.补足血容量，纠正休克和高渗状态。</a:t>
            </a:r>
          </a:p>
          <a:p>
            <a:pPr lvl="0"/>
            <a:r>
              <a:t>2.补充胰岛素。</a:t>
            </a:r>
          </a:p>
          <a:p>
            <a:pPr lvl="0"/>
            <a:r>
              <a:t>3.纠正水电解质代谢紊乱。</a:t>
            </a:r>
          </a:p>
          <a:p>
            <a:pPr lvl="0"/>
            <a:r>
              <a:t>4.消除诱因，主动治疗并发症。 </a:t>
            </a:r>
          </a:p>
        </p:txBody>
      </p:sp>
      <p:sp>
        <p:nvSpPr>
          <p:cNvPr id="15364" name="TextBox 15363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 sz="1005"/>
            </a:pPr>
            <a:r>
              <a:t>糖尿病高渗性昏迷的护理</a:t>
            </a:r>
          </a:p>
        </p:txBody>
      </p:sp>
      <p:sp>
        <p:nvSpPr>
          <p:cNvPr id="15365" name="TextBox 15364"/>
          <p:cNvSpPr txBox="1"/>
          <p:nvPr/>
        </p:nvSpPr>
        <p:spPr>
          <a:xfrm>
            <a:off x="11112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 sz="1005"/>
            </a:pPr>
            <a:r>
              <a:t>12/27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"/>
          <p:cNvSpPr/>
          <p:nvPr>
            <p:ph type="title" idx="4294967295"/>
          </p:nvPr>
        </p:nvSpPr>
        <p:spPr>
          <a:xfrm>
            <a:off x="457200" y="274638"/>
            <a:ext cx="8229600" cy="1144588"/>
          </a:xfrm>
          <a:prstGeom prst="rect">
            <a:avLst/>
          </a:prstGeom>
          <a:solidFill>
            <a:srgbClr val="FFFF99">
              <a:alpha val="20000"/>
            </a:srgbClr>
          </a:solidFill>
          <a:ln>
            <a:miter lim="800000"/>
          </a:ln>
        </p:spPr>
        <p:txBody>
          <a:bodyPr anchor="ctr" anchorCtr="0"/>
          <a:lstStyle>
            <a:lvl1pPr marL="0" indent="0" algn="l" defTabSz="9144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1" i="0" u="none" baseline="0">
                <a:solidFill>
                  <a:srgbClr val="CC9900"/>
                </a:solidFill>
                <a:latin typeface="Arial"/>
                <a:ea typeface="微软雅黑"/>
              </a:defRPr>
            </a:lvl1pPr>
          </a:lstStyle>
          <a:p>
            <a:pPr lvl="0"/>
            <a:br>
              <a:rPr sz="4000" b="1"/>
            </a:br>
            <a:r>
              <a:rPr sz="4000" b="1"/>
              <a:t>用药标准</a:t>
            </a:r>
            <a:br>
              <a:rPr sz="4000" b="1"/>
            </a:br>
          </a:p>
        </p:txBody>
      </p:sp>
      <p:sp>
        <p:nvSpPr>
          <p:cNvPr id="16387" name=""/>
          <p:cNvSpPr/>
          <p:nvPr>
            <p:ph type="body" idx="4294967295"/>
          </p:nvPr>
        </p:nvSpPr>
        <p:spPr>
          <a:xfrm>
            <a:off x="457200" y="1601788"/>
            <a:ext cx="8229600" cy="4524375"/>
          </a:xfrm>
          <a:prstGeom prst="rect">
            <a:avLst/>
          </a:prstGeom>
          <a:solidFill>
            <a:srgbClr val="FFFF99">
              <a:alpha val="20000"/>
            </a:srgbClr>
          </a:solidFill>
          <a:ln>
            <a:miter lim="800000"/>
          </a:ln>
        </p:spPr>
        <p:txBody>
          <a:bodyPr/>
          <a:lstStyle>
            <a:lvl1pPr marL="342900" indent="-3429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24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1pPr>
            <a:lvl2pPr marL="742950" indent="-28575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20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2pPr>
            <a:lvl3pPr marL="11430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zh-CN" altLang="en-US" sz="18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3pPr>
            <a:lvl4pPr marL="16002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zh-CN" altLang="en-US" sz="16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4pPr>
            <a:lvl5pPr marL="2057400" indent="-228600" algn="l" defTabSz="91440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zh-CN" altLang="en-US" sz="1600" b="0" i="0" u="none" baseline="0">
                <a:solidFill>
                  <a:srgbClr val="CC9900"/>
                </a:solidFill>
                <a:latin typeface="Arial"/>
                <a:ea typeface="微软雅黑"/>
              </a:defRPr>
            </a:lvl5pPr>
          </a:lstStyle>
          <a:p>
            <a:pPr lvl="0"/>
            <a:r>
              <a:t>确诊后应主动抢救，经过补液、扩容、纠正高渗状态为处理关键，补液视失水程度而定，速度宜先快后慢。但对老年及有心、肾功效不全者，可依据中心静脉压补给，不宜过多、过快，以免发生肺、脑水肿。液体性质必须依据血糖、血浆渗透压、血钠浓度而定。在整个治疗过程中，主动治疗诱因及伴随病症，亦为争取康复重点，必须引发重视。 </a:t>
            </a:r>
          </a:p>
        </p:txBody>
      </p:sp>
      <p:sp>
        <p:nvSpPr>
          <p:cNvPr id="16388" name="TextBox 16387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 sz="1005"/>
            </a:pPr>
            <a:r>
              <a:t>糖尿病高渗性昏迷的护理</a:t>
            </a:r>
          </a:p>
        </p:txBody>
      </p:sp>
      <p:sp>
        <p:nvSpPr>
          <p:cNvPr id="16389" name="TextBox 16388"/>
          <p:cNvSpPr txBox="1"/>
          <p:nvPr/>
        </p:nvSpPr>
        <p:spPr>
          <a:xfrm>
            <a:off x="11112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 sz="1005"/>
            </a:pPr>
            <a:r>
              <a:t>13/27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https://d.book118.com/307105066115006024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都市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 主题">
      <a:majorFont>
        <a:latin typeface="Calibri Light"/>
        <a:ea typeface="宋体" charset="-122"/>
        <a:cs typeface="Arial"/>
      </a:majorFont>
      <a:minorFont>
        <a:latin typeface="Calibri"/>
        <a:ea typeface="宋体" charset="-122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1">
      <vt:lpstr>Arial</vt:lpstr>
      <vt:lpstr>Calibri</vt:lpstr>
      <vt:lpstr>Calibri Light</vt:lpstr>
      <vt:lpstr>宋体</vt:lpstr>
      <vt:lpstr>微软雅黑</vt:lpstr>
      <vt:lpstr>黑体</vt:lpstr>
      <vt:lpstr>Office Theme</vt:lpstr>
      <vt:lpstr>糖尿病高渗性昏迷 护理</vt:lpstr>
      <vt:lpstr>疾病概述 </vt:lpstr>
      <vt:lpstr>发病诱因</vt:lpstr>
      <vt:lpstr>临床症状及体征</vt:lpstr>
      <vt:lpstr>经典期</vt:lpstr>
      <vt:lpstr>                       </vt:lpstr>
      <vt:lpstr>                     </vt:lpstr>
      <vt:lpstr>诊疗</vt:lpstr>
      <vt:lpstr>PowerPoint Presentation</vt:lpstr>
      <vt:lpstr>PowerPoint Presentation</vt:lpstr>
      <vt:lpstr>PowerPoint Presentation</vt:lpstr>
      <vt:lpstr>治疗标准 </vt:lpstr>
      <vt:lpstr>用药标准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2024-08-28T18:23:25.285</cp:lastPrinted>
  <dcterms:created xsi:type="dcterms:W3CDTF">2024-08-28T10:23:25Z</dcterms:created>
  <dcterms:modified xsi:type="dcterms:W3CDTF">2024-08-28T10:23:26Z</dcterms:modified>
</cp:coreProperties>
</file>