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580318-CCA0-4202-A0FF-946C9E2AD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2F833-0C35-4D89-99C2-B344FC416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4CFD42-9B76-40DC-A1BE-F9C2868E1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11D43D-04D2-41F4-9B92-D9ACF84F74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52158A-D56A-4597-A5A1-180BCB359B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8800EF-5FF7-4FCD-B779-8533D87EB9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EE8A3D-B4A8-4469-BEC5-B6CE5DD40E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4BB9B3-12CB-4465-9F92-3DF82309EE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654344-5426-413A-8FC4-46E67A3680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2D1AA2-3C01-4814-B23D-5606D569E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AFB3D6-1E0C-48D9-B987-714E927ED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1003016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孕妇的药物动力学\n## 1.孕妇药物动力学的概念及其重要性\n### 1.1孕妇药物动力学的定义与基本原理\n### 1.2孕妇药物动力学在药物研发与应用中的作用\n### 1.3孕妇药物动力学对母婴健康的影响及意义\n## 2.孕妇药物动力学特点及影响因素\n### 2.1孕妇药物动力学的特点及挑战\n### 2.2孕妇生理变化对药物动力学的影响\n### 2.3药物因素对孕妇药物动力学的影响\n## 3.孕妇药物动力学研究方法与应用\n### 3.1孕妇药物动力学研究方法的分类与选择\n### 3.2孕妇药物动力学的研究设计与实施\n### 3.3孕妇药物动力学的应用领域与实际案例\n## 4.孕妇药物动力学在临床药物治疗中的应用\n### 4.1孕妇药物动力学在药物剂量调整中的应用\n### 4.2孕妇药物动力学在药物安全性评估中的应用\n### 4.3孕妇药物动力学在药物疗效评价中的应用\n## 5.孕妇药物动力学的未来发展趋势与挑战\n### 5.1孕妇药物动力学研究的创新与突破\n### 5.2孕妇药物动力学在精准医疗中的应用前景\n### 5.3孕妇药物动力学面临的挑战与解决方案\n## 6.结论\n### 6.1孕妇药物动力学的重要性和作用\n### 6.2孕妇药物动力学研究的发展趋势\n### 6.3对孕妇药物动力学未来研究的建议与展望\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500" y="2606765"/>
            <a:ext cx="11055350" cy="1187450"/>
          </a:xfrm>
        </p:spPr>
        <p:txBody>
          <a:bodyPr vert="horz" wrap="square" lIns="91440" tIns="45720" rIns="91440" bIns="45720" anchor="b">
            <a:spAutoFit/>
          </a:bodyPr>
          <a:lstStyle/>
          <a:p>
            <a:pPr>
              <a:buNone/>
            </a:pPr>
            <a:r>
              <a:rPr lang="zh-CN"/>
              <a:t>孕妇的药物动力学</a:t>
            </a:r>
            <a:endParaRPr/>
          </a:p>
        </p:txBody>
      </p:sp>
      <p:sp>
        <p:nvSpPr>
          <p:cNvPr id="3" name="副标题 2"/>
          <p:cNvSpPr>
            <a:spLocks noGrp="1"/>
          </p:cNvSpPr>
          <p:nvPr>
            <p:ph type="subTitle" idx="1"/>
          </p:nvPr>
        </p:nvSpPr>
        <p:spPr>
          <a:xfrm>
            <a:off x="571500" y="3984896"/>
            <a:ext cx="306494" cy="397032"/>
          </a:xfrm>
        </p:spPr>
        <p:txBody>
          <a:bodyPr/>
          <a:lstStyle/>
          <a:p>
            <a:r>
              <a:rPr lang="en-US" smtClean="0"/>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089575"/>
            <a:ext cx="184731" cy="415498"/>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11435770" y="6091434"/>
            <a:ext cx="184731" cy="415498"/>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6"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孕妇药物动力学的概念及其重要性</a:t>
            </a:r>
            <a:endParaRPr/>
          </a:p>
        </p:txBody>
      </p:sp>
      <p:sp>
        <p:nvSpPr>
          <p:cNvPr id="137"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38"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01" name="组合 200"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02" name="组合 201"/>
            <p:cNvGrpSpPr/>
            <p:nvPr/>
          </p:nvGrpSpPr>
          <p:grpSpPr>
            <a:xfrm>
              <a:off x="685800" y="3146904"/>
              <a:ext cx="5760000" cy="3225487"/>
              <a:chOff x="685800" y="3146904"/>
              <a:chExt cx="5760000" cy="3225487"/>
            </a:xfrm>
          </p:grpSpPr>
          <p:sp>
            <p:nvSpPr>
              <p:cNvPr id="20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孕妇药物动力学是研究孕妇体内药物吸收、分布、代谢和排泄过程的科学</a:t>
                </a:r>
                <a:endParaRPr kumimoji="1" lang="en-US" altLang="zh-CN" sz="1800" b="1">
                  <a:solidFill>
                    <a:schemeClr val="bg1"/>
                  </a:solidFill>
                  <a:latin typeface="+mj-ea"/>
                  <a:ea typeface="+mj-ea"/>
                </a:endParaRPr>
              </a:p>
            </p:txBody>
          </p:sp>
          <p:sp>
            <p:nvSpPr>
              <p:cNvPr id="20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药物动力学是研究药物在生物体内</a:t>
                </a:r>
                <a:r>
                  <a:rPr lang="zh-CN" sz="1400" b="1">
                    <a:solidFill>
                      <a:schemeClr val="tx1">
                        <a:lumMod val="50000"/>
                        <a:lumOff val="50000"/>
                        <a:alpha val="100000"/>
                      </a:schemeClr>
                    </a:solidFill>
                    <a:latin typeface="微软雅黑"/>
                    <a:ea typeface="微软雅黑"/>
                  </a:rPr>
                  <a:t>浓度</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时间</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作用</a:t>
                </a:r>
                <a:r>
                  <a:rPr lang="zh-CN" sz="1400">
                    <a:solidFill>
                      <a:schemeClr val="tx1">
                        <a:lumMod val="50000"/>
                        <a:lumOff val="50000"/>
                        <a:alpha val="100000"/>
                      </a:schemeClr>
                    </a:solidFill>
                    <a:latin typeface="微软雅黑"/>
                    <a:ea typeface="微软雅黑"/>
                  </a:rPr>
                  <a:t>之间关系的</a:t>
                </a:r>
                <a:r>
                  <a:rPr lang="zh-CN" sz="1400" b="1">
                    <a:solidFill>
                      <a:schemeClr val="tx1">
                        <a:lumMod val="50000"/>
                        <a:lumOff val="50000"/>
                        <a:alpha val="100000"/>
                      </a:schemeClr>
                    </a:solidFill>
                    <a:latin typeface="微软雅黑"/>
                    <a:ea typeface="微软雅黑"/>
                  </a:rPr>
                  <a:t>学科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孕妇药物动力学关注药物在孕妇体内的</a:t>
                </a:r>
                <a:r>
                  <a:rPr lang="zh-CN" sz="1400" b="1">
                    <a:solidFill>
                      <a:schemeClr val="tx1">
                        <a:lumMod val="50000"/>
                        <a:lumOff val="50000"/>
                        <a:alpha val="100000"/>
                      </a:schemeClr>
                    </a:solidFill>
                    <a:latin typeface="微软雅黑"/>
                    <a:ea typeface="微软雅黑"/>
                  </a:rPr>
                  <a:t>特殊行为</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影响</a:t>
                </a:r>
                <a:endParaRPr/>
              </a:p>
            </p:txBody>
          </p:sp>
        </p:grpSp>
        <p:grpSp>
          <p:nvGrpSpPr>
            <p:cNvPr id="205" name="组合 204"/>
            <p:cNvGrpSpPr/>
            <p:nvPr/>
          </p:nvGrpSpPr>
          <p:grpSpPr>
            <a:xfrm>
              <a:off x="6016236" y="3146904"/>
              <a:ext cx="5400000" cy="3225487"/>
              <a:chOff x="6016236" y="3146904"/>
              <a:chExt cx="5400000" cy="3225487"/>
            </a:xfrm>
          </p:grpSpPr>
          <p:sp>
            <p:nvSpPr>
              <p:cNvPr id="20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孕妇药物动力学的基本原理</a:t>
                </a:r>
                <a:endParaRPr kumimoji="1" lang="en-US" altLang="zh-CN" sz="1800" b="1">
                  <a:solidFill>
                    <a:schemeClr val="bg1"/>
                  </a:solidFill>
                  <a:latin typeface="+mj-ea"/>
                  <a:ea typeface="+mj-ea"/>
                </a:endParaRPr>
              </a:p>
            </p:txBody>
          </p:sp>
          <p:sp>
            <p:nvSpPr>
              <p:cNvPr id="20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药物在孕妇体内的吸收、分布、代谢和排泄过程受</a:t>
                </a:r>
                <a:r>
                  <a:rPr lang="zh-CN" sz="1400" b="1">
                    <a:solidFill>
                      <a:schemeClr val="tx1">
                        <a:lumMod val="50000"/>
                        <a:lumOff val="50000"/>
                        <a:alpha val="100000"/>
                      </a:schemeClr>
                    </a:solidFill>
                    <a:latin typeface="微软雅黑"/>
                    <a:ea typeface="微软雅黑"/>
                  </a:rPr>
                  <a:t>多种因素</a:t>
                </a:r>
                <a:r>
                  <a:rPr lang="zh-CN" sz="1400">
                    <a:solidFill>
                      <a:schemeClr val="tx1">
                        <a:lumMod val="50000"/>
                        <a:lumOff val="50000"/>
                        <a:alpha val="100000"/>
                      </a:schemeClr>
                    </a:solidFill>
                    <a:latin typeface="微软雅黑"/>
                    <a:ea typeface="微软雅黑"/>
                  </a:rPr>
                  <a:t>影响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研究这些因素对药物动力学的影响有助于</a:t>
                </a:r>
                <a:r>
                  <a:rPr lang="zh-CN" sz="1400" b="1">
                    <a:solidFill>
                      <a:schemeClr val="tx1">
                        <a:lumMod val="50000"/>
                        <a:lumOff val="50000"/>
                        <a:alpha val="100000"/>
                      </a:schemeClr>
                    </a:solidFill>
                    <a:latin typeface="微软雅黑"/>
                    <a:ea typeface="微软雅黑"/>
                  </a:rPr>
                  <a:t>优化药物疗法</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保障母婴健康</a:t>
                </a:r>
                <a:endParaRPr/>
              </a:p>
            </p:txBody>
          </p:sp>
        </p:grpSp>
      </p:grpSp>
      <p:sp>
        <p:nvSpPr>
          <p:cNvPr id="20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孕妇药物动力学的定义与基本原理</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2" name="Group 598"/>
            <p:cNvGrpSpPr/>
            <p:nvPr/>
          </p:nvGrpSpPr>
          <p:grpSpPr>
            <a:xfrm>
              <a:off x="763829" y="1414808"/>
              <a:ext cx="6972294" cy="2337649"/>
              <a:chOff x="763829" y="1414808"/>
              <a:chExt cx="6972294" cy="2337649"/>
            </a:xfrm>
          </p:grpSpPr>
          <p:sp>
            <p:nvSpPr>
              <p:cNvPr id="2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孕妇药物动力学在药物研发过程中的作用</a:t>
                </a:r>
                <a:endParaRPr/>
              </a:p>
            </p:txBody>
          </p:sp>
          <p:sp>
            <p:nvSpPr>
              <p:cNvPr id="2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为药物设计提供</a:t>
                </a:r>
                <a:r>
                  <a:rPr lang="zh-CN" sz="1400" b="1">
                    <a:solidFill>
                      <a:schemeClr val="tx1">
                        <a:alpha val="100000"/>
                      </a:schemeClr>
                    </a:solidFill>
                    <a:latin typeface="Microsoft Yahei"/>
                    <a:ea typeface="Microsoft Yahei"/>
                  </a:rPr>
                  <a:t>理论支持</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实验数据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帮助研究人员</a:t>
                </a:r>
                <a:r>
                  <a:rPr lang="zh-CN" sz="1400" b="1">
                    <a:solidFill>
                      <a:schemeClr val="tx1">
                        <a:alpha val="100000"/>
                      </a:schemeClr>
                    </a:solidFill>
                    <a:latin typeface="Microsoft Yahei"/>
                    <a:ea typeface="Microsoft Yahei"/>
                  </a:rPr>
                  <a:t>预测</a:t>
                </a:r>
                <a:r>
                  <a:rPr lang="zh-CN" sz="1400">
                    <a:solidFill>
                      <a:schemeClr val="tx1">
                        <a:alpha val="100000"/>
                      </a:schemeClr>
                    </a:solidFill>
                    <a:latin typeface="Microsoft Yahei"/>
                    <a:ea typeface="Microsoft Yahei"/>
                  </a:rPr>
                  <a:t>药物在孕妇体内的</a:t>
                </a:r>
                <a:r>
                  <a:rPr lang="zh-CN" sz="1400" b="1">
                    <a:solidFill>
                      <a:schemeClr val="tx1">
                        <a:alpha val="100000"/>
                      </a:schemeClr>
                    </a:solidFill>
                    <a:latin typeface="Microsoft Yahei"/>
                    <a:ea typeface="Microsoft Yahei"/>
                  </a:rPr>
                  <a:t>药代动力学特性</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药效学反应</a:t>
                </a:r>
                <a:endParaRPr/>
              </a:p>
            </p:txBody>
          </p:sp>
          <p:sp>
            <p:nvSpPr>
              <p:cNvPr id="2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9" name="Group 591"/>
            <p:cNvGrpSpPr/>
            <p:nvPr/>
          </p:nvGrpSpPr>
          <p:grpSpPr>
            <a:xfrm>
              <a:off x="689593" y="3949139"/>
              <a:ext cx="7078256" cy="2128975"/>
              <a:chOff x="689593" y="3949139"/>
              <a:chExt cx="7078256" cy="2128975"/>
            </a:xfrm>
          </p:grpSpPr>
          <p:sp>
            <p:nvSpPr>
              <p:cNvPr id="2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孕妇药物动力学在药物应用过程中的作用</a:t>
                </a:r>
                <a:endParaRPr/>
              </a:p>
            </p:txBody>
          </p:sp>
          <p:sp>
            <p:nvSpPr>
              <p:cNvPr id="2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指导医生</a:t>
                </a:r>
                <a:r>
                  <a:rPr lang="zh-CN" sz="1400" b="1">
                    <a:solidFill>
                      <a:schemeClr val="tx1">
                        <a:alpha val="100000"/>
                      </a:schemeClr>
                    </a:solidFill>
                    <a:latin typeface="Microsoft Yahei"/>
                    <a:ea typeface="Microsoft Yahei"/>
                  </a:rPr>
                  <a:t>合理用药</a:t>
                </a:r>
                <a:r>
                  <a:rPr lang="zh-CN" sz="1400">
                    <a:solidFill>
                      <a:schemeClr val="tx1">
                        <a:alpha val="100000"/>
                      </a:schemeClr>
                    </a:solidFill>
                    <a:latin typeface="Microsoft Yahei"/>
                    <a:ea typeface="Microsoft Yahei"/>
                  </a:rPr>
                  <a:t>，降低药物对母婴的</a:t>
                </a:r>
                <a:r>
                  <a:rPr lang="zh-CN" sz="1400" b="1">
                    <a:solidFill>
                      <a:schemeClr val="tx1">
                        <a:alpha val="100000"/>
                      </a:schemeClr>
                    </a:solidFill>
                    <a:latin typeface="Microsoft Yahei"/>
                    <a:ea typeface="Microsoft Yahei"/>
                  </a:rPr>
                  <a:t>不良反应</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a:t>
                </a:r>
                <a:r>
                  <a:rPr lang="zh-CN" sz="1400" b="1">
                    <a:solidFill>
                      <a:schemeClr val="tx1">
                        <a:alpha val="100000"/>
                      </a:schemeClr>
                    </a:solidFill>
                    <a:latin typeface="Microsoft Yahei"/>
                    <a:ea typeface="Microsoft Yahei"/>
                  </a:rPr>
                  <a:t>个体化治疗</a:t>
                </a:r>
                <a:r>
                  <a:rPr lang="zh-CN" sz="1400">
                    <a:solidFill>
                      <a:schemeClr val="tx1">
                        <a:alpha val="100000"/>
                      </a:schemeClr>
                    </a:solidFill>
                    <a:latin typeface="Microsoft Yahei"/>
                    <a:ea typeface="Microsoft Yahei"/>
                  </a:rPr>
                  <a:t>，提高药物的</a:t>
                </a:r>
                <a:r>
                  <a:rPr lang="zh-CN" sz="1400" b="1">
                    <a:solidFill>
                      <a:schemeClr val="tx1">
                        <a:alpha val="100000"/>
                      </a:schemeClr>
                    </a:solidFill>
                    <a:latin typeface="Microsoft Yahei"/>
                    <a:ea typeface="Microsoft Yahei"/>
                  </a:rPr>
                  <a:t>疗效</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安全性</a:t>
                </a:r>
                <a:endParaRPr/>
              </a:p>
            </p:txBody>
          </p:sp>
          <p:sp>
            <p:nvSpPr>
              <p:cNvPr id="2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孕妇药物动力学在药物研发与应用中的作用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2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孕妇药物动力学对母婴健康的影响及意义</a:t>
            </a:r>
            <a:endParaRPr lang="en-US" altLang="zh-CN" sz="2800" b="1">
              <a:latin typeface="+mj-ea"/>
              <a:ea typeface="+mj-ea"/>
            </a:endParaRPr>
          </a:p>
        </p:txBody>
      </p:sp>
      <p:grpSp>
        <p:nvGrpSpPr>
          <p:cNvPr id="229" name="组合 228"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30" name="组合 229"/>
            <p:cNvGrpSpPr/>
            <p:nvPr/>
          </p:nvGrpSpPr>
          <p:grpSpPr>
            <a:xfrm>
              <a:off x="660399" y="2074672"/>
              <a:ext cx="5100082" cy="4536540"/>
              <a:chOff x="660399" y="2074672"/>
              <a:chExt cx="5100082" cy="4536540"/>
            </a:xfrm>
          </p:grpSpPr>
          <p:sp>
            <p:nvSpPr>
              <p:cNvPr id="23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孕妇药物动力学对孕妇的影响</a:t>
                </a:r>
                <a:endParaRPr lang="en-US" altLang="zh-CN" sz="2000" b="1">
                  <a:latin typeface="Microsoft YaHei" panose="020b0503020204020204" pitchFamily="34" charset="-122"/>
                  <a:ea typeface="Microsoft YaHei" panose="020b0503020204020204" pitchFamily="34" charset="-122"/>
                </a:endParaRPr>
              </a:p>
            </p:txBody>
          </p:sp>
          <p:sp>
            <p:nvSpPr>
              <p:cNvPr id="23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药物在孕妇体内的</a:t>
                </a:r>
                <a:r>
                  <a:rPr lang="zh-CN" sz="1400" b="1">
                    <a:solidFill>
                      <a:schemeClr val="tx1">
                        <a:lumMod val="50000"/>
                        <a:lumOff val="50000"/>
                        <a:alpha val="100000"/>
                      </a:schemeClr>
                    </a:solidFill>
                    <a:latin typeface="微软雅黑"/>
                    <a:ea typeface="微软雅黑"/>
                  </a:rPr>
                  <a:t>药代动力学行为</a:t>
                </a:r>
                <a:r>
                  <a:rPr lang="zh-CN" sz="1400">
                    <a:solidFill>
                      <a:schemeClr val="tx1">
                        <a:lumMod val="50000"/>
                        <a:lumOff val="50000"/>
                        <a:alpha val="100000"/>
                      </a:schemeClr>
                    </a:solidFill>
                    <a:latin typeface="微软雅黑"/>
                    <a:ea typeface="微软雅黑"/>
                  </a:rPr>
                  <a:t>可能发生改变，影响药物的</a:t>
                </a:r>
                <a:r>
                  <a:rPr lang="zh-CN" sz="1400" b="1">
                    <a:solidFill>
                      <a:schemeClr val="tx1">
                        <a:lumMod val="50000"/>
                        <a:lumOff val="50000"/>
                        <a:alpha val="100000"/>
                      </a:schemeClr>
                    </a:solidFill>
                    <a:latin typeface="微软雅黑"/>
                    <a:ea typeface="微软雅黑"/>
                  </a:rPr>
                  <a:t>疗效</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安全性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孕妇药物动力学的研究有助于</a:t>
                </a:r>
                <a:r>
                  <a:rPr lang="zh-CN" sz="1400" b="1">
                    <a:solidFill>
                      <a:schemeClr val="tx1">
                        <a:lumMod val="50000"/>
                        <a:lumOff val="50000"/>
                        <a:alpha val="100000"/>
                      </a:schemeClr>
                    </a:solidFill>
                    <a:latin typeface="微软雅黑"/>
                    <a:ea typeface="微软雅黑"/>
                  </a:rPr>
                  <a:t>降低药物对孕妇的潜在风险</a:t>
                </a:r>
                <a:endParaRPr/>
              </a:p>
            </p:txBody>
          </p:sp>
          <p:pic>
            <p:nvPicPr>
              <p:cNvPr id="23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5" name="组合 234"/>
            <p:cNvGrpSpPr/>
            <p:nvPr/>
          </p:nvGrpSpPr>
          <p:grpSpPr>
            <a:xfrm>
              <a:off x="6431519" y="2074672"/>
              <a:ext cx="5100082" cy="4536540"/>
              <a:chOff x="660399" y="2074672"/>
              <a:chExt cx="5100082" cy="4536540"/>
            </a:xfrm>
          </p:grpSpPr>
          <p:sp>
            <p:nvSpPr>
              <p:cNvPr id="23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孕妇药物动力学对胎儿的影响</a:t>
                </a:r>
                <a:endParaRPr lang="en-US" altLang="zh-CN" sz="2000" b="1">
                  <a:latin typeface="Microsoft YaHei" panose="020b0503020204020204" pitchFamily="34" charset="-122"/>
                  <a:ea typeface="Microsoft YaHei" panose="020b0503020204020204" pitchFamily="34" charset="-122"/>
                </a:endParaRPr>
              </a:p>
            </p:txBody>
          </p:sp>
          <p:sp>
            <p:nvSpPr>
              <p:cNvPr id="23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药物可能通过</a:t>
                </a:r>
                <a:r>
                  <a:rPr lang="zh-CN" sz="1400" b="1">
                    <a:solidFill>
                      <a:schemeClr val="tx1">
                        <a:lumMod val="50000"/>
                        <a:lumOff val="50000"/>
                        <a:alpha val="100000"/>
                      </a:schemeClr>
                    </a:solidFill>
                    <a:latin typeface="微软雅黑"/>
                    <a:ea typeface="微软雅黑"/>
                  </a:rPr>
                  <a:t>胎盘</a:t>
                </a:r>
                <a:r>
                  <a:rPr lang="zh-CN" sz="1400">
                    <a:solidFill>
                      <a:schemeClr val="tx1">
                        <a:lumMod val="50000"/>
                        <a:lumOff val="50000"/>
                        <a:alpha val="100000"/>
                      </a:schemeClr>
                    </a:solidFill>
                    <a:latin typeface="微软雅黑"/>
                    <a:ea typeface="微软雅黑"/>
                  </a:rPr>
                  <a:t>进入胎儿体内，影响胎儿的</a:t>
                </a:r>
                <a:r>
                  <a:rPr lang="zh-CN" sz="1400" b="1">
                    <a:solidFill>
                      <a:schemeClr val="tx1">
                        <a:lumMod val="50000"/>
                        <a:lumOff val="50000"/>
                        <a:alpha val="100000"/>
                      </a:schemeClr>
                    </a:solidFill>
                    <a:latin typeface="微软雅黑"/>
                    <a:ea typeface="微软雅黑"/>
                  </a:rPr>
                  <a:t>生长发育</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神经系统发育</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孕妇药物动力学的研究有助于</a:t>
                </a:r>
                <a:r>
                  <a:rPr lang="zh-CN" sz="1400" b="1">
                    <a:solidFill>
                      <a:schemeClr val="tx1">
                        <a:lumMod val="50000"/>
                        <a:lumOff val="50000"/>
                        <a:alpha val="100000"/>
                      </a:schemeClr>
                    </a:solidFill>
                    <a:latin typeface="微软雅黑"/>
                    <a:ea typeface="微软雅黑"/>
                  </a:rPr>
                  <a:t>保障胎儿健康</a:t>
                </a:r>
                <a:r>
                  <a:rPr lang="zh-CN" sz="1400">
                    <a:solidFill>
                      <a:schemeClr val="tx1">
                        <a:lumMod val="50000"/>
                        <a:lumOff val="50000"/>
                        <a:alpha val="100000"/>
                      </a:schemeClr>
                    </a:solidFill>
                    <a:latin typeface="微软雅黑"/>
                    <a:ea typeface="微软雅黑"/>
                  </a:rPr>
                  <a:t>，降低</a:t>
                </a:r>
                <a:r>
                  <a:rPr lang="zh-CN" sz="1400" b="1">
                    <a:solidFill>
                      <a:schemeClr val="tx1">
                        <a:lumMod val="50000"/>
                        <a:lumOff val="50000"/>
                        <a:alpha val="100000"/>
                      </a:schemeClr>
                    </a:solidFill>
                    <a:latin typeface="微软雅黑"/>
                    <a:ea typeface="微软雅黑"/>
                  </a:rPr>
                  <a:t>出生缺陷</a:t>
                </a:r>
                <a:r>
                  <a:rPr lang="zh-CN" sz="1400">
                    <a:solidFill>
                      <a:schemeClr val="tx1">
                        <a:lumMod val="50000"/>
                        <a:lumOff val="50000"/>
                        <a:alpha val="100000"/>
                      </a:schemeClr>
                    </a:solidFill>
                    <a:latin typeface="微软雅黑"/>
                    <a:ea typeface="微软雅黑"/>
                  </a:rPr>
                  <a:t>的风险</a:t>
                </a:r>
                <a:endParaRPr/>
              </a:p>
            </p:txBody>
          </p:sp>
          <p:pic>
            <p:nvPicPr>
              <p:cNvPr id="23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41"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孕妇药物动力学特点及影响因素</a:t>
            </a:r>
            <a:endParaRPr/>
          </a:p>
        </p:txBody>
      </p:sp>
      <p:sp>
        <p:nvSpPr>
          <p:cNvPr id="242"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243"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4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孕妇药物动力学的特点及挑战</a:t>
            </a:r>
            <a:endParaRPr lang="en-US" altLang="zh-CN" sz="2800" b="1">
              <a:latin typeface="+mj-ea"/>
              <a:ea typeface="+mj-ea"/>
            </a:endParaRPr>
          </a:p>
        </p:txBody>
      </p:sp>
      <p:grpSp>
        <p:nvGrpSpPr>
          <p:cNvPr id="246" name="组合 245"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7" name="组合 246"/>
            <p:cNvGrpSpPr/>
            <p:nvPr/>
          </p:nvGrpSpPr>
          <p:grpSpPr>
            <a:xfrm>
              <a:off x="660399" y="2074672"/>
              <a:ext cx="5100082" cy="4536540"/>
              <a:chOff x="660399" y="2074672"/>
              <a:chExt cx="5100082" cy="4536540"/>
            </a:xfrm>
          </p:grpSpPr>
          <p:sp>
            <p:nvSpPr>
              <p:cNvPr id="24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孕妇药物动力学的特点</a:t>
                </a:r>
                <a:endParaRPr lang="en-US" altLang="zh-CN" sz="2000" b="1">
                  <a:latin typeface="Microsoft YaHei" panose="020b0503020204020204" pitchFamily="34" charset="-122"/>
                  <a:ea typeface="Microsoft YaHei" panose="020b0503020204020204" pitchFamily="34" charset="-122"/>
                </a:endParaRPr>
              </a:p>
            </p:txBody>
          </p:sp>
          <p:sp>
            <p:nvSpPr>
              <p:cNvPr id="25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孕妇生理和心理状态的</a:t>
                </a:r>
                <a:r>
                  <a:rPr lang="zh-CN" sz="1400" b="1">
                    <a:solidFill>
                      <a:schemeClr val="tx1">
                        <a:lumMod val="50000"/>
                        <a:lumOff val="50000"/>
                        <a:alpha val="100000"/>
                      </a:schemeClr>
                    </a:solidFill>
                    <a:latin typeface="微软雅黑"/>
                    <a:ea typeface="微软雅黑"/>
                  </a:rPr>
                  <a:t>变化</a:t>
                </a:r>
                <a:r>
                  <a:rPr lang="zh-CN" sz="1400">
                    <a:solidFill>
                      <a:schemeClr val="tx1">
                        <a:lumMod val="50000"/>
                        <a:lumOff val="50000"/>
                        <a:alpha val="100000"/>
                      </a:schemeClr>
                    </a:solidFill>
                    <a:latin typeface="微软雅黑"/>
                    <a:ea typeface="微软雅黑"/>
                  </a:rPr>
                  <a:t>影响药物在体内的</a:t>
                </a:r>
                <a:r>
                  <a:rPr lang="zh-CN" sz="1400" b="1">
                    <a:solidFill>
                      <a:schemeClr val="tx1">
                        <a:lumMod val="50000"/>
                        <a:lumOff val="50000"/>
                        <a:alpha val="100000"/>
                      </a:schemeClr>
                    </a:solidFill>
                    <a:latin typeface="微软雅黑"/>
                    <a:ea typeface="微软雅黑"/>
                  </a:rPr>
                  <a:t>药代动力学行为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孕妇药物动力学的研究需要考虑</a:t>
                </a:r>
                <a:r>
                  <a:rPr lang="zh-CN" sz="1400" b="1">
                    <a:solidFill>
                      <a:schemeClr val="tx1">
                        <a:lumMod val="50000"/>
                        <a:lumOff val="50000"/>
                        <a:alpha val="100000"/>
                      </a:schemeClr>
                    </a:solidFill>
                    <a:latin typeface="微软雅黑"/>
                    <a:ea typeface="微软雅黑"/>
                  </a:rPr>
                  <a:t>多种因素</a:t>
                </a:r>
                <a:r>
                  <a:rPr lang="zh-CN" sz="1400">
                    <a:solidFill>
                      <a:schemeClr val="tx1">
                        <a:lumMod val="50000"/>
                        <a:lumOff val="50000"/>
                        <a:alpha val="100000"/>
                      </a:schemeClr>
                    </a:solidFill>
                    <a:latin typeface="微软雅黑"/>
                    <a:ea typeface="微软雅黑"/>
                  </a:rPr>
                  <a:t>，如孕妇的</a:t>
                </a:r>
                <a:r>
                  <a:rPr lang="zh-CN" sz="1400" b="1">
                    <a:solidFill>
                      <a:schemeClr val="tx1">
                        <a:lumMod val="50000"/>
                        <a:lumOff val="50000"/>
                        <a:alpha val="100000"/>
                      </a:schemeClr>
                    </a:solidFill>
                    <a:latin typeface="微软雅黑"/>
                    <a:ea typeface="微软雅黑"/>
                  </a:rPr>
                  <a:t>年龄</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体重</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孕周</a:t>
                </a:r>
                <a:r>
                  <a:rPr lang="zh-CN" sz="1400">
                    <a:solidFill>
                      <a:schemeClr val="tx1">
                        <a:lumMod val="50000"/>
                        <a:lumOff val="50000"/>
                        <a:alpha val="100000"/>
                      </a:schemeClr>
                    </a:solidFill>
                    <a:latin typeface="微软雅黑"/>
                    <a:ea typeface="微软雅黑"/>
                  </a:rPr>
                  <a:t>等</a:t>
                </a:r>
                <a:endParaRPr/>
              </a:p>
            </p:txBody>
          </p:sp>
          <p:pic>
            <p:nvPicPr>
              <p:cNvPr id="25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2" name="组合 251"/>
            <p:cNvGrpSpPr/>
            <p:nvPr/>
          </p:nvGrpSpPr>
          <p:grpSpPr>
            <a:xfrm>
              <a:off x="6431519" y="2074672"/>
              <a:ext cx="5100082" cy="4536540"/>
              <a:chOff x="660399" y="2074672"/>
              <a:chExt cx="5100082" cy="4536540"/>
            </a:xfrm>
          </p:grpSpPr>
          <p:sp>
            <p:nvSpPr>
              <p:cNvPr id="25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孕妇药物动力学研究的挑战</a:t>
                </a:r>
                <a:endParaRPr lang="en-US" altLang="zh-CN" sz="2000" b="1">
                  <a:latin typeface="Microsoft YaHei" panose="020b0503020204020204" pitchFamily="34" charset="-122"/>
                  <a:ea typeface="Microsoft YaHei" panose="020b0503020204020204" pitchFamily="34" charset="-122"/>
                </a:endParaRPr>
              </a:p>
            </p:txBody>
          </p:sp>
          <p:sp>
            <p:nvSpPr>
              <p:cNvPr id="25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孕妇药物动力学研究受</a:t>
                </a:r>
                <a:r>
                  <a:rPr lang="zh-CN" sz="1400" b="1">
                    <a:solidFill>
                      <a:schemeClr val="tx1">
                        <a:lumMod val="50000"/>
                        <a:lumOff val="50000"/>
                        <a:alpha val="100000"/>
                      </a:schemeClr>
                    </a:solidFill>
                    <a:latin typeface="微软雅黑"/>
                    <a:ea typeface="微软雅黑"/>
                  </a:rPr>
                  <a:t>伦理限制</a:t>
                </a:r>
                <a:r>
                  <a:rPr lang="zh-CN" sz="1400">
                    <a:solidFill>
                      <a:schemeClr val="tx1">
                        <a:lumMod val="50000"/>
                        <a:lumOff val="50000"/>
                        <a:alpha val="100000"/>
                      </a:schemeClr>
                    </a:solidFill>
                    <a:latin typeface="微软雅黑"/>
                    <a:ea typeface="微软雅黑"/>
                  </a:rPr>
                  <a:t>，实验数据收集困难</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孕妇药物动力学模型的建立和</a:t>
                </a:r>
                <a:r>
                  <a:rPr lang="zh-CN" sz="1400" b="1">
                    <a:solidFill>
                      <a:schemeClr val="tx1">
                        <a:lumMod val="50000"/>
                        <a:lumOff val="50000"/>
                        <a:alpha val="100000"/>
                      </a:schemeClr>
                    </a:solidFill>
                    <a:latin typeface="微软雅黑"/>
                    <a:ea typeface="微软雅黑"/>
                  </a:rPr>
                  <a:t>验证</a:t>
                </a:r>
                <a:r>
                  <a:rPr lang="zh-CN" sz="1400">
                    <a:solidFill>
                      <a:schemeClr val="tx1">
                        <a:lumMod val="50000"/>
                        <a:lumOff val="50000"/>
                        <a:alpha val="100000"/>
                      </a:schemeClr>
                    </a:solidFill>
                    <a:latin typeface="微软雅黑"/>
                    <a:ea typeface="微软雅黑"/>
                  </a:rPr>
                  <a:t>具有</a:t>
                </a:r>
                <a:r>
                  <a:rPr lang="zh-CN" sz="1400" b="1">
                    <a:solidFill>
                      <a:schemeClr val="tx1">
                        <a:lumMod val="50000"/>
                        <a:lumOff val="50000"/>
                        <a:alpha val="100000"/>
                      </a:schemeClr>
                    </a:solidFill>
                    <a:latin typeface="微软雅黑"/>
                    <a:ea typeface="微软雅黑"/>
                  </a:rPr>
                  <a:t>复杂性</a:t>
                </a:r>
                <a:endParaRPr/>
              </a:p>
            </p:txBody>
          </p:sp>
          <p:pic>
            <p:nvPicPr>
              <p:cNvPr id="25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58"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59"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60" name="Group 2"/>
            <p:cNvGrpSpPr/>
            <p:nvPr/>
          </p:nvGrpSpPr>
          <p:grpSpPr>
            <a:xfrm>
              <a:off x="5982796" y="3116804"/>
              <a:ext cx="5783287" cy="1610798"/>
              <a:chOff x="5982796" y="3116804"/>
              <a:chExt cx="5783287" cy="1610798"/>
            </a:xfrm>
          </p:grpSpPr>
          <p:sp>
            <p:nvSpPr>
              <p:cNvPr id="261"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孕妇生理变化对药物吸收的影响</a:t>
                </a:r>
                <a:endParaRPr/>
              </a:p>
            </p:txBody>
          </p:sp>
          <p:sp>
            <p:nvSpPr>
              <p:cNvPr id="262"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孕妇的</a:t>
                </a:r>
                <a:r>
                  <a:rPr lang="zh-CN" sz="1400" b="1">
                    <a:solidFill>
                      <a:schemeClr val="tx1">
                        <a:alpha val="100000"/>
                      </a:schemeClr>
                    </a:solidFill>
                    <a:latin typeface="Microsoft Yahei"/>
                    <a:ea typeface="Microsoft Yahei"/>
                  </a:rPr>
                  <a:t>胃肠道功能</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血流动力学</a:t>
                </a:r>
                <a:r>
                  <a:rPr lang="zh-CN" sz="1400">
                    <a:solidFill>
                      <a:schemeClr val="tx1">
                        <a:alpha val="100000"/>
                      </a:schemeClr>
                    </a:solidFill>
                    <a:latin typeface="Microsoft Yahei"/>
                    <a:ea typeface="Microsoft Yahei"/>
                  </a:rPr>
                  <a:t>变化可能影响药物的</a:t>
                </a:r>
                <a:r>
                  <a:rPr lang="zh-CN" sz="1400" b="1">
                    <a:solidFill>
                      <a:schemeClr val="tx1">
                        <a:alpha val="100000"/>
                      </a:schemeClr>
                    </a:solidFill>
                    <a:latin typeface="Microsoft Yahei"/>
                    <a:ea typeface="Microsoft Yahei"/>
                  </a:rPr>
                  <a:t>吸收速率</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程度</a:t>
                </a:r>
                <a:endParaRPr/>
              </a:p>
            </p:txBody>
          </p:sp>
        </p:grpSp>
        <p:grpSp>
          <p:nvGrpSpPr>
            <p:cNvPr id="263" name="Group 5"/>
            <p:cNvGrpSpPr/>
            <p:nvPr/>
          </p:nvGrpSpPr>
          <p:grpSpPr>
            <a:xfrm>
              <a:off x="5982796" y="4769459"/>
              <a:ext cx="5783287" cy="1610798"/>
              <a:chOff x="5982796" y="4769459"/>
              <a:chExt cx="5783287" cy="1610798"/>
            </a:xfrm>
          </p:grpSpPr>
          <p:sp>
            <p:nvSpPr>
              <p:cNvPr id="264"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孕妇生理变化对药物分布的影响</a:t>
                </a:r>
                <a:endParaRPr/>
              </a:p>
            </p:txBody>
          </p:sp>
          <p:sp>
            <p:nvSpPr>
              <p:cNvPr id="265"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孕妇的</a:t>
                </a:r>
                <a:r>
                  <a:rPr lang="zh-CN" sz="1400" b="1">
                    <a:solidFill>
                      <a:schemeClr val="tx1">
                        <a:alpha val="100000"/>
                      </a:schemeClr>
                    </a:solidFill>
                    <a:latin typeface="Microsoft Yahei"/>
                    <a:ea typeface="Microsoft Yahei"/>
                  </a:rPr>
                  <a:t>血浆蛋白结合能力</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体液分布</a:t>
                </a:r>
                <a:r>
                  <a:rPr lang="zh-CN" sz="1400">
                    <a:solidFill>
                      <a:schemeClr val="tx1">
                        <a:alpha val="100000"/>
                      </a:schemeClr>
                    </a:solidFill>
                    <a:latin typeface="Microsoft Yahei"/>
                    <a:ea typeface="Microsoft Yahei"/>
                  </a:rPr>
                  <a:t>变化可能影响药物的</a:t>
                </a:r>
                <a:r>
                  <a:rPr lang="zh-CN" sz="1400" b="1">
                    <a:solidFill>
                      <a:schemeClr val="tx1">
                        <a:alpha val="100000"/>
                      </a:schemeClr>
                    </a:solidFill>
                    <a:latin typeface="Microsoft Yahei"/>
                    <a:ea typeface="Microsoft Yahei"/>
                  </a:rPr>
                  <a:t>分布特性</a:t>
                </a:r>
                <a:endParaRPr/>
              </a:p>
            </p:txBody>
          </p:sp>
        </p:grpSp>
        <p:grpSp>
          <p:nvGrpSpPr>
            <p:cNvPr id="266" name="Group 407"/>
            <p:cNvGrpSpPr/>
            <p:nvPr/>
          </p:nvGrpSpPr>
          <p:grpSpPr>
            <a:xfrm>
              <a:off x="5982796" y="1468163"/>
              <a:ext cx="5700871" cy="1610798"/>
              <a:chOff x="5982796" y="1468163"/>
              <a:chExt cx="5700871" cy="1610798"/>
            </a:xfrm>
          </p:grpSpPr>
          <p:sp>
            <p:nvSpPr>
              <p:cNvPr id="267"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孕妇生理变化对药物代谢和排泄的影响</a:t>
                </a:r>
                <a:endParaRPr/>
              </a:p>
            </p:txBody>
          </p:sp>
          <p:sp>
            <p:nvSpPr>
              <p:cNvPr id="268"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孕妇的</a:t>
                </a:r>
                <a:r>
                  <a:rPr lang="zh-CN" sz="1400" b="1">
                    <a:solidFill>
                      <a:schemeClr val="tx1">
                        <a:alpha val="100000"/>
                      </a:schemeClr>
                    </a:solidFill>
                    <a:latin typeface="Microsoft Yahei"/>
                    <a:ea typeface="Microsoft Yahei"/>
                  </a:rPr>
                  <a:t>肝脏功能</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肾脏功能</a:t>
                </a:r>
                <a:r>
                  <a:rPr lang="zh-CN" sz="1400">
                    <a:solidFill>
                      <a:schemeClr val="tx1">
                        <a:alpha val="100000"/>
                      </a:schemeClr>
                    </a:solidFill>
                    <a:latin typeface="Microsoft Yahei"/>
                    <a:ea typeface="Microsoft Yahei"/>
                  </a:rPr>
                  <a:t>变化可能影响药物的</a:t>
                </a:r>
                <a:r>
                  <a:rPr lang="zh-CN" sz="1400" b="1">
                    <a:solidFill>
                      <a:schemeClr val="tx1">
                        <a:alpha val="100000"/>
                      </a:schemeClr>
                    </a:solidFill>
                    <a:latin typeface="Microsoft Yahei"/>
                    <a:ea typeface="Microsoft Yahei"/>
                  </a:rPr>
                  <a:t>代谢速率和排泄特性</a:t>
                </a:r>
                <a:endParaRPr/>
              </a:p>
            </p:txBody>
          </p:sp>
        </p:grpSp>
      </p:grpSp>
      <p:sp>
        <p:nvSpPr>
          <p:cNvPr id="26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孕妇生理变化对药物动力学的影响</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71"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药物因素对孕妇药物动力学的影响</a:t>
            </a:r>
            <a:endParaRPr lang="en-US" sz="3600" b="1">
              <a:latin typeface="微软雅黑"/>
              <a:ea typeface="微软雅黑"/>
            </a:endParaRPr>
          </a:p>
        </p:txBody>
      </p:sp>
      <p:grpSp>
        <p:nvGrpSpPr>
          <p:cNvPr id="272" name="组合 271"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273" name="组合 272"/>
            <p:cNvGrpSpPr/>
            <p:nvPr/>
          </p:nvGrpSpPr>
          <p:grpSpPr>
            <a:xfrm>
              <a:off x="2826110" y="2144759"/>
              <a:ext cx="2880000" cy="4397325"/>
              <a:chOff x="2826109" y="2144759"/>
              <a:chExt cx="2880000" cy="4397325"/>
            </a:xfrm>
          </p:grpSpPr>
          <p:sp>
            <p:nvSpPr>
              <p:cNvPr id="274"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药物的化学性质和分子结构可能影响药物在孕妇体内的药代动力学行为</a:t>
                </a:r>
                <a:endParaRPr kumimoji="1" lang="en-US" altLang="zh-CN" sz="2200" b="1">
                  <a:solidFill>
                    <a:schemeClr val="bg1"/>
                  </a:solidFill>
                  <a:latin typeface="+mj-ea"/>
                  <a:ea typeface="+mj-ea"/>
                </a:endParaRPr>
              </a:p>
            </p:txBody>
          </p:sp>
          <p:sp>
            <p:nvSpPr>
              <p:cNvPr id="275"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药物的</a:t>
                </a:r>
                <a:r>
                  <a:rPr lang="zh-CN" sz="1400" b="1">
                    <a:solidFill>
                      <a:schemeClr val="tx1">
                        <a:lumMod val="50000"/>
                        <a:lumOff val="50000"/>
                        <a:alpha val="100000"/>
                      </a:schemeClr>
                    </a:solidFill>
                    <a:latin typeface="Microsoft YaHei"/>
                    <a:ea typeface="Microsoft YaHei"/>
                  </a:rPr>
                  <a:t>脂溶性</a:t>
                </a:r>
                <a:r>
                  <a:rPr lang="zh-CN" sz="1400">
                    <a:solidFill>
                      <a:schemeClr val="tx1">
                        <a:lumMod val="50000"/>
                        <a:lumOff val="50000"/>
                        <a:alpha val="100000"/>
                      </a:schemeClr>
                    </a:solidFill>
                    <a:latin typeface="Microsoft YaHei"/>
                    <a:ea typeface="Microsoft YaHei"/>
                  </a:rPr>
                  <a:t>、</a:t>
                </a:r>
                <a:r>
                  <a:rPr lang="zh-CN" sz="1400" b="1">
                    <a:solidFill>
                      <a:schemeClr val="tx1">
                        <a:lumMod val="50000"/>
                        <a:lumOff val="50000"/>
                        <a:alpha val="100000"/>
                      </a:schemeClr>
                    </a:solidFill>
                    <a:latin typeface="Microsoft YaHei"/>
                    <a:ea typeface="Microsoft YaHei"/>
                  </a:rPr>
                  <a:t>水溶性</a:t>
                </a:r>
                <a:r>
                  <a:rPr lang="zh-CN" sz="1400">
                    <a:solidFill>
                      <a:schemeClr val="tx1">
                        <a:lumMod val="50000"/>
                        <a:lumOff val="50000"/>
                        <a:alpha val="100000"/>
                      </a:schemeClr>
                    </a:solidFill>
                    <a:latin typeface="Microsoft YaHei"/>
                    <a:ea typeface="Microsoft YaHei"/>
                  </a:rPr>
                  <a:t>和</a:t>
                </a:r>
                <a:r>
                  <a:rPr lang="zh-CN" sz="1400" b="1">
                    <a:solidFill>
                      <a:schemeClr val="tx1">
                        <a:lumMod val="50000"/>
                        <a:lumOff val="50000"/>
                        <a:alpha val="100000"/>
                      </a:schemeClr>
                    </a:solidFill>
                    <a:latin typeface="Microsoft YaHei"/>
                    <a:ea typeface="Microsoft YaHei"/>
                  </a:rPr>
                  <a:t>蛋白质结合能力</a:t>
                </a:r>
                <a:r>
                  <a:rPr lang="zh-CN" sz="1400">
                    <a:solidFill>
                      <a:schemeClr val="tx1">
                        <a:lumMod val="50000"/>
                        <a:lumOff val="50000"/>
                        <a:alpha val="100000"/>
                      </a:schemeClr>
                    </a:solidFill>
                    <a:latin typeface="Microsoft YaHei"/>
                    <a:ea typeface="Microsoft YaHei"/>
                  </a:rPr>
                  <a:t>等因素可能影响药物的</a:t>
                </a:r>
                <a:r>
                  <a:rPr lang="zh-CN" sz="1400" b="1">
                    <a:solidFill>
                      <a:schemeClr val="tx1">
                        <a:lumMod val="50000"/>
                        <a:lumOff val="50000"/>
                        <a:alpha val="100000"/>
                      </a:schemeClr>
                    </a:solidFill>
                    <a:latin typeface="Microsoft YaHei"/>
                    <a:ea typeface="Microsoft YaHei"/>
                  </a:rPr>
                  <a:t>吸收</a:t>
                </a:r>
                <a:r>
                  <a:rPr lang="zh-CN" sz="1400">
                    <a:solidFill>
                      <a:schemeClr val="tx1">
                        <a:lumMod val="50000"/>
                        <a:lumOff val="50000"/>
                        <a:alpha val="100000"/>
                      </a:schemeClr>
                    </a:solidFill>
                    <a:latin typeface="Microsoft YaHei"/>
                    <a:ea typeface="Microsoft YaHei"/>
                  </a:rPr>
                  <a:t>、</a:t>
                </a:r>
                <a:r>
                  <a:rPr lang="zh-CN" sz="1400" b="1">
                    <a:solidFill>
                      <a:schemeClr val="tx1">
                        <a:lumMod val="50000"/>
                        <a:lumOff val="50000"/>
                        <a:alpha val="100000"/>
                      </a:schemeClr>
                    </a:solidFill>
                    <a:latin typeface="Microsoft YaHei"/>
                    <a:ea typeface="Microsoft YaHei"/>
                  </a:rPr>
                  <a:t>分布</a:t>
                </a:r>
                <a:r>
                  <a:rPr lang="zh-CN" sz="1400">
                    <a:solidFill>
                      <a:schemeClr val="tx1">
                        <a:lumMod val="50000"/>
                        <a:lumOff val="50000"/>
                        <a:alpha val="100000"/>
                      </a:schemeClr>
                    </a:solidFill>
                    <a:latin typeface="Microsoft YaHei"/>
                    <a:ea typeface="Microsoft YaHei"/>
                  </a:rPr>
                  <a:t>和</a:t>
                </a:r>
                <a:r>
                  <a:rPr lang="zh-CN" sz="1400" b="1">
                    <a:solidFill>
                      <a:schemeClr val="tx1">
                        <a:lumMod val="50000"/>
                        <a:lumOff val="50000"/>
                        <a:alpha val="100000"/>
                      </a:schemeClr>
                    </a:solidFill>
                    <a:latin typeface="Microsoft YaHei"/>
                    <a:ea typeface="Microsoft YaHei"/>
                  </a:rPr>
                  <a:t>排泄</a:t>
                </a:r>
                <a:endParaRPr/>
              </a:p>
            </p:txBody>
          </p:sp>
          <p:sp>
            <p:nvSpPr>
              <p:cNvPr id="276"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77" name="组合 276"/>
            <p:cNvGrpSpPr/>
            <p:nvPr/>
          </p:nvGrpSpPr>
          <p:grpSpPr>
            <a:xfrm>
              <a:off x="6485892" y="2144759"/>
              <a:ext cx="2880000" cy="4397325"/>
              <a:chOff x="6485892" y="2144759"/>
              <a:chExt cx="2880000" cy="4397325"/>
            </a:xfrm>
          </p:grpSpPr>
          <p:sp>
            <p:nvSpPr>
              <p:cNvPr id="278"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药物的剂量和给药途径可能影响药物在孕妇体内的药代动力学特性</a:t>
                </a:r>
                <a:endParaRPr kumimoji="1" lang="en-US" altLang="zh-CN" sz="2200" b="1">
                  <a:solidFill>
                    <a:schemeClr val="bg1"/>
                  </a:solidFill>
                  <a:latin typeface="+mj-ea"/>
                  <a:ea typeface="+mj-ea"/>
                </a:endParaRPr>
              </a:p>
            </p:txBody>
          </p:sp>
          <p:sp>
            <p:nvSpPr>
              <p:cNvPr id="279"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不同剂量和给药途径可能导致药物在孕妇体内的</a:t>
                </a:r>
                <a:r>
                  <a:rPr lang="zh-CN" sz="1400" b="1">
                    <a:solidFill>
                      <a:schemeClr val="tx1">
                        <a:lumMod val="50000"/>
                        <a:lumOff val="50000"/>
                        <a:alpha val="100000"/>
                      </a:schemeClr>
                    </a:solidFill>
                    <a:latin typeface="Microsoft YaHei"/>
                    <a:ea typeface="Microsoft YaHei"/>
                  </a:rPr>
                  <a:t>药物浓度</a:t>
                </a:r>
                <a:r>
                  <a:rPr lang="zh-CN" sz="1400">
                    <a:solidFill>
                      <a:schemeClr val="tx1">
                        <a:lumMod val="50000"/>
                        <a:lumOff val="50000"/>
                        <a:alpha val="100000"/>
                      </a:schemeClr>
                    </a:solidFill>
                    <a:latin typeface="Microsoft YaHei"/>
                    <a:ea typeface="Microsoft YaHei"/>
                  </a:rPr>
                  <a:t>和</a:t>
                </a:r>
                <a:r>
                  <a:rPr lang="zh-CN" sz="1400" b="1">
                    <a:solidFill>
                      <a:schemeClr val="tx1">
                        <a:lumMod val="50000"/>
                        <a:lumOff val="50000"/>
                        <a:alpha val="100000"/>
                      </a:schemeClr>
                    </a:solidFill>
                    <a:latin typeface="Microsoft YaHei"/>
                    <a:ea typeface="Microsoft YaHei"/>
                  </a:rPr>
                  <a:t>作用时间</a:t>
                </a:r>
                <a:r>
                  <a:rPr lang="zh-CN" sz="1400">
                    <a:solidFill>
                      <a:schemeClr val="tx1">
                        <a:lumMod val="50000"/>
                        <a:lumOff val="50000"/>
                        <a:alpha val="100000"/>
                      </a:schemeClr>
                    </a:solidFill>
                    <a:latin typeface="Microsoft YaHei"/>
                    <a:ea typeface="Microsoft YaHei"/>
                  </a:rPr>
                  <a:t>发生变化</a:t>
                </a:r>
                <a:endParaRPr/>
              </a:p>
            </p:txBody>
          </p:sp>
          <p:sp>
            <p:nvSpPr>
              <p:cNvPr id="280"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孕妇药物动力学研究方法与应用</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孕妇药物动力学研究方法的分类</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实验方法</a:t>
                </a:r>
                <a:r>
                  <a:rPr lang="zh-CN" sz="1400">
                    <a:solidFill>
                      <a:schemeClr val="tx1">
                        <a:alpha val="100000"/>
                      </a:schemeClr>
                    </a:solidFill>
                    <a:latin typeface="Microsoft Yahei"/>
                    <a:ea typeface="Microsoft Yahei"/>
                  </a:rPr>
                  <a:t>：如</a:t>
                </a:r>
                <a:r>
                  <a:rPr lang="zh-CN" sz="1400" b="1">
                    <a:solidFill>
                      <a:schemeClr val="tx1">
                        <a:alpha val="100000"/>
                      </a:schemeClr>
                    </a:solidFill>
                    <a:latin typeface="Microsoft Yahei"/>
                    <a:ea typeface="Microsoft Yahei"/>
                  </a:rPr>
                  <a:t>血浆药物浓度测定</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药物代谢产物分析</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数学模型方法</a:t>
                </a:r>
                <a:r>
                  <a:rPr lang="zh-CN" sz="1400">
                    <a:solidFill>
                      <a:schemeClr val="tx1">
                        <a:alpha val="100000"/>
                      </a:schemeClr>
                    </a:solidFill>
                    <a:latin typeface="Microsoft Yahei"/>
                    <a:ea typeface="Microsoft Yahei"/>
                  </a:rPr>
                  <a:t>：如</a:t>
                </a:r>
                <a:r>
                  <a:rPr lang="zh-CN" sz="1400" b="1">
                    <a:solidFill>
                      <a:schemeClr val="tx1">
                        <a:alpha val="100000"/>
                      </a:schemeClr>
                    </a:solidFill>
                    <a:latin typeface="Microsoft Yahei"/>
                    <a:ea typeface="Microsoft Yahei"/>
                  </a:rPr>
                  <a:t>一室模型</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二室模型</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统计学方法</a:t>
                </a:r>
                <a:r>
                  <a:rPr lang="zh-CN" sz="1400">
                    <a:solidFill>
                      <a:schemeClr val="tx1">
                        <a:alpha val="100000"/>
                      </a:schemeClr>
                    </a:solidFill>
                    <a:latin typeface="Microsoft Yahei"/>
                    <a:ea typeface="Microsoft Yahei"/>
                  </a:rPr>
                  <a:t>：如</a:t>
                </a:r>
                <a:r>
                  <a:rPr lang="zh-CN" sz="1400" b="1">
                    <a:solidFill>
                      <a:schemeClr val="tx1">
                        <a:alpha val="100000"/>
                      </a:schemeClr>
                    </a:solidFill>
                    <a:latin typeface="Microsoft Yahei"/>
                    <a:ea typeface="Microsoft Yahei"/>
                  </a:rPr>
                  <a:t>线性回归分析</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非线性回归分析</a:t>
                </a:r>
                <a:r>
                  <a:rPr lang="zh-CN" sz="1400">
                    <a:solidFill>
                      <a:schemeClr val="tx1">
                        <a:alpha val="100000"/>
                      </a:schemeClr>
                    </a:solidFill>
                    <a:latin typeface="Microsoft Yahei"/>
                    <a:ea typeface="Microsoft Yahei"/>
                  </a:rPr>
                  <a:t>等</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孕妇药物动力学研究方法的选择</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根据研究目的和</a:t>
                </a:r>
                <a:r>
                  <a:rPr lang="zh-CN" sz="1400" b="1">
                    <a:solidFill>
                      <a:schemeClr val="tx1">
                        <a:alpha val="100000"/>
                      </a:schemeClr>
                    </a:solidFill>
                    <a:latin typeface="Microsoft Yahei"/>
                    <a:ea typeface="Microsoft Yahei"/>
                  </a:rPr>
                  <a:t>实验条件</a:t>
                </a:r>
                <a:r>
                  <a:rPr lang="zh-CN" sz="1400">
                    <a:solidFill>
                      <a:schemeClr val="tx1">
                        <a:alpha val="100000"/>
                      </a:schemeClr>
                    </a:solidFill>
                    <a:latin typeface="Microsoft Yahei"/>
                    <a:ea typeface="Microsoft Yahei"/>
                  </a:rPr>
                  <a:t>选择合适的研究方法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综合运用多种研究方法，提高研究的</a:t>
                </a:r>
                <a:r>
                  <a:rPr lang="zh-CN" sz="1400" b="1">
                    <a:solidFill>
                      <a:schemeClr val="tx1">
                        <a:alpha val="100000"/>
                      </a:schemeClr>
                    </a:solidFill>
                    <a:latin typeface="Microsoft Yahei"/>
                    <a:ea typeface="Microsoft Yahei"/>
                  </a:rPr>
                  <a:t>准确性和可靠性</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孕妇药物动力学研究方法的分类与选择</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2" name="Group 598"/>
            <p:cNvGrpSpPr/>
            <p:nvPr/>
          </p:nvGrpSpPr>
          <p:grpSpPr>
            <a:xfrm>
              <a:off x="763829" y="1414808"/>
              <a:ext cx="6972294" cy="2337649"/>
              <a:chOff x="763829" y="1414808"/>
              <a:chExt cx="6972294" cy="2337649"/>
            </a:xfrm>
          </p:grpSpPr>
          <p:sp>
            <p:nvSpPr>
              <p:cNvPr id="3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孕妇药物动力学的研究设计</a:t>
                </a:r>
                <a:endParaRPr/>
              </a:p>
            </p:txBody>
          </p:sp>
          <p:sp>
            <p:nvSpPr>
              <p:cNvPr id="3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明确研究目的和</a:t>
                </a:r>
                <a:r>
                  <a:rPr lang="zh-CN" sz="1400" b="1">
                    <a:solidFill>
                      <a:schemeClr val="tx1">
                        <a:alpha val="100000"/>
                      </a:schemeClr>
                    </a:solidFill>
                    <a:latin typeface="Microsoft Yahei"/>
                    <a:ea typeface="Microsoft Yahei"/>
                  </a:rPr>
                  <a:t>假设</a:t>
                </a:r>
                <a:r>
                  <a:rPr lang="zh-CN" sz="1400">
                    <a:solidFill>
                      <a:schemeClr val="tx1">
                        <a:alpha val="100000"/>
                      </a:schemeClr>
                    </a:solidFill>
                    <a:latin typeface="Microsoft Yahei"/>
                    <a:ea typeface="Microsoft Yahei"/>
                  </a:rPr>
                  <a:t>，选择合适的研究方法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设计合理的</a:t>
                </a:r>
                <a:r>
                  <a:rPr lang="zh-CN" sz="1400" b="1">
                    <a:solidFill>
                      <a:schemeClr val="tx1">
                        <a:alpha val="100000"/>
                      </a:schemeClr>
                    </a:solidFill>
                    <a:latin typeface="Microsoft Yahei"/>
                    <a:ea typeface="Microsoft Yahei"/>
                  </a:rPr>
                  <a:t>实验方案</a:t>
                </a:r>
                <a:r>
                  <a:rPr lang="zh-CN" sz="1400">
                    <a:solidFill>
                      <a:schemeClr val="tx1">
                        <a:alpha val="100000"/>
                      </a:schemeClr>
                    </a:solidFill>
                    <a:latin typeface="Microsoft Yahei"/>
                    <a:ea typeface="Microsoft Yahei"/>
                  </a:rPr>
                  <a:t>，包括</a:t>
                </a:r>
                <a:r>
                  <a:rPr lang="zh-CN" sz="1400" b="1">
                    <a:solidFill>
                      <a:schemeClr val="tx1">
                        <a:alpha val="100000"/>
                      </a:schemeClr>
                    </a:solidFill>
                    <a:latin typeface="Microsoft Yahei"/>
                    <a:ea typeface="Microsoft Yahei"/>
                  </a:rPr>
                  <a:t>药物剂量</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给药途径</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采样时间</a:t>
                </a:r>
                <a:r>
                  <a:rPr lang="zh-CN" sz="1400">
                    <a:solidFill>
                      <a:schemeClr val="tx1">
                        <a:alpha val="100000"/>
                      </a:schemeClr>
                    </a:solidFill>
                    <a:latin typeface="Microsoft Yahei"/>
                    <a:ea typeface="Microsoft Yahei"/>
                  </a:rPr>
                  <a:t>等</a:t>
                </a:r>
                <a:endParaRPr/>
              </a:p>
            </p:txBody>
          </p:sp>
          <p:sp>
            <p:nvSpPr>
              <p:cNvPr id="3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9" name="Group 591"/>
            <p:cNvGrpSpPr/>
            <p:nvPr/>
          </p:nvGrpSpPr>
          <p:grpSpPr>
            <a:xfrm>
              <a:off x="689593" y="3949139"/>
              <a:ext cx="7078256" cy="2128975"/>
              <a:chOff x="689593" y="3949139"/>
              <a:chExt cx="7078256" cy="2128975"/>
            </a:xfrm>
          </p:grpSpPr>
          <p:sp>
            <p:nvSpPr>
              <p:cNvPr id="4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孕妇药物动力学的实施</a:t>
                </a:r>
                <a:endParaRPr/>
              </a:p>
            </p:txBody>
          </p:sp>
          <p:sp>
            <p:nvSpPr>
              <p:cNvPr id="4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严格遵循</a:t>
                </a:r>
                <a:r>
                  <a:rPr lang="zh-CN" sz="1400" b="1">
                    <a:solidFill>
                      <a:schemeClr val="tx1">
                        <a:alpha val="100000"/>
                      </a:schemeClr>
                    </a:solidFill>
                    <a:latin typeface="Microsoft Yahei"/>
                    <a:ea typeface="Microsoft Yahei"/>
                  </a:rPr>
                  <a:t>伦理原则</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实验操作规程</a:t>
                </a:r>
                <a:r>
                  <a:rPr lang="zh-CN" sz="1400">
                    <a:solidFill>
                      <a:schemeClr val="tx1">
                        <a:alpha val="100000"/>
                      </a:schemeClr>
                    </a:solidFill>
                    <a:latin typeface="Microsoft Yahei"/>
                    <a:ea typeface="Microsoft Yahei"/>
                  </a:rPr>
                  <a:t>进行实验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收集和整理</a:t>
                </a:r>
                <a:r>
                  <a:rPr lang="zh-CN" sz="1400" b="1">
                    <a:solidFill>
                      <a:schemeClr val="tx1">
                        <a:alpha val="100000"/>
                      </a:schemeClr>
                    </a:solidFill>
                    <a:latin typeface="Microsoft Yahei"/>
                    <a:ea typeface="Microsoft Yahei"/>
                  </a:rPr>
                  <a:t>实验数据</a:t>
                </a:r>
                <a:r>
                  <a:rPr lang="zh-CN" sz="1400">
                    <a:solidFill>
                      <a:schemeClr val="tx1">
                        <a:alpha val="100000"/>
                      </a:schemeClr>
                    </a:solidFill>
                    <a:latin typeface="Microsoft Yahei"/>
                    <a:ea typeface="Microsoft Yahei"/>
                  </a:rPr>
                  <a:t>，进行</a:t>
                </a:r>
                <a:r>
                  <a:rPr lang="zh-CN" sz="1400" b="1">
                    <a:solidFill>
                      <a:schemeClr val="tx1">
                        <a:alpha val="100000"/>
                      </a:schemeClr>
                    </a:solidFill>
                    <a:latin typeface="Microsoft Yahei"/>
                    <a:ea typeface="Microsoft Yahei"/>
                  </a:rPr>
                  <a:t>统计学分析</a:t>
                </a:r>
                <a:endParaRPr/>
              </a:p>
            </p:txBody>
          </p:sp>
          <p:sp>
            <p:nvSpPr>
              <p:cNvPr id="4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孕妇药物动力学的研究设计与实施</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4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孕妇药物动力学的应用领域与实际案例</a:t>
            </a:r>
            <a:endParaRPr lang="en-US" altLang="zh-CN" sz="2800" b="1">
              <a:latin typeface="+mj-ea"/>
              <a:ea typeface="+mj-ea"/>
            </a:endParaRPr>
          </a:p>
        </p:txBody>
      </p:sp>
      <p:grpSp>
        <p:nvGrpSpPr>
          <p:cNvPr id="49" name="组合 48"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50" name="组合 49"/>
            <p:cNvGrpSpPr/>
            <p:nvPr/>
          </p:nvGrpSpPr>
          <p:grpSpPr>
            <a:xfrm>
              <a:off x="660399" y="2074672"/>
              <a:ext cx="5100082" cy="4536540"/>
              <a:chOff x="660399" y="2074672"/>
              <a:chExt cx="5100082" cy="4536540"/>
            </a:xfrm>
          </p:grpSpPr>
          <p:sp>
            <p:nvSpPr>
              <p:cNvPr id="5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孕妇药物动力学的应用领域</a:t>
                </a:r>
                <a:endParaRPr lang="en-US" altLang="zh-CN" sz="2000" b="1">
                  <a:latin typeface="Microsoft YaHei" panose="020b0503020204020204" pitchFamily="34" charset="-122"/>
                  <a:ea typeface="Microsoft YaHei" panose="020b0503020204020204" pitchFamily="34" charset="-122"/>
                </a:endParaRPr>
              </a:p>
            </p:txBody>
          </p:sp>
          <p:sp>
            <p:nvSpPr>
              <p:cNvPr id="5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药物</a:t>
                </a:r>
                <a:r>
                  <a:rPr lang="zh-CN" sz="1400" b="1">
                    <a:solidFill>
                      <a:schemeClr val="tx1">
                        <a:lumMod val="50000"/>
                        <a:lumOff val="50000"/>
                        <a:alpha val="100000"/>
                      </a:schemeClr>
                    </a:solidFill>
                    <a:latin typeface="微软雅黑"/>
                    <a:ea typeface="微软雅黑"/>
                  </a:rPr>
                  <a:t>剂量优化</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药物安全性评估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药物</a:t>
                </a:r>
                <a:r>
                  <a:rPr lang="zh-CN" sz="1400" b="1">
                    <a:solidFill>
                      <a:schemeClr val="tx1">
                        <a:lumMod val="50000"/>
                        <a:lumOff val="50000"/>
                        <a:alpha val="100000"/>
                      </a:schemeClr>
                    </a:solidFill>
                    <a:latin typeface="微软雅黑"/>
                    <a:ea typeface="微软雅黑"/>
                  </a:rPr>
                  <a:t>疗效评价</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药物相互作用研究</a:t>
                </a:r>
                <a:endParaRPr/>
              </a:p>
            </p:txBody>
          </p:sp>
          <p:pic>
            <p:nvPicPr>
              <p:cNvPr id="5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55" name="组合 54"/>
            <p:cNvGrpSpPr/>
            <p:nvPr/>
          </p:nvGrpSpPr>
          <p:grpSpPr>
            <a:xfrm>
              <a:off x="6431519" y="2074672"/>
              <a:ext cx="5100082" cy="4536540"/>
              <a:chOff x="660399" y="2074672"/>
              <a:chExt cx="5100082" cy="4536540"/>
            </a:xfrm>
          </p:grpSpPr>
          <p:sp>
            <p:nvSpPr>
              <p:cNvPr id="5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孕妇药物动力学的实际案例</a:t>
                </a:r>
                <a:endParaRPr lang="en-US" altLang="zh-CN" sz="2000" b="1">
                  <a:latin typeface="Microsoft YaHei" panose="020b0503020204020204" pitchFamily="34" charset="-122"/>
                  <a:ea typeface="Microsoft YaHei" panose="020b0503020204020204" pitchFamily="34" charset="-122"/>
                </a:endParaRPr>
              </a:p>
            </p:txBody>
          </p:sp>
          <p:sp>
            <p:nvSpPr>
              <p:cNvPr id="5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研究孕妇使用</a:t>
                </a:r>
                <a:r>
                  <a:rPr lang="zh-CN" sz="1400" b="1">
                    <a:solidFill>
                      <a:schemeClr val="tx1">
                        <a:lumMod val="50000"/>
                        <a:lumOff val="50000"/>
                        <a:alpha val="100000"/>
                      </a:schemeClr>
                    </a:solidFill>
                    <a:latin typeface="微软雅黑"/>
                    <a:ea typeface="微软雅黑"/>
                  </a:rPr>
                  <a:t>抗感染药物</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抗凝药物</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抗抑郁药物</a:t>
                </a:r>
                <a:r>
                  <a:rPr lang="zh-CN" sz="1400">
                    <a:solidFill>
                      <a:schemeClr val="tx1">
                        <a:lumMod val="50000"/>
                        <a:lumOff val="50000"/>
                        <a:alpha val="100000"/>
                      </a:schemeClr>
                    </a:solidFill>
                    <a:latin typeface="微软雅黑"/>
                    <a:ea typeface="微软雅黑"/>
                  </a:rPr>
                  <a:t>时的药物动力学特性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为孕妇提供</a:t>
                </a:r>
                <a:r>
                  <a:rPr lang="zh-CN" sz="1400" b="1">
                    <a:solidFill>
                      <a:schemeClr val="tx1">
                        <a:lumMod val="50000"/>
                        <a:lumOff val="50000"/>
                        <a:alpha val="100000"/>
                      </a:schemeClr>
                    </a:solidFill>
                    <a:latin typeface="微软雅黑"/>
                    <a:ea typeface="微软雅黑"/>
                  </a:rPr>
                  <a:t>个性化用药建议</a:t>
                </a:r>
                <a:r>
                  <a:rPr lang="zh-CN" sz="1400">
                    <a:solidFill>
                      <a:schemeClr val="tx1">
                        <a:lumMod val="50000"/>
                        <a:lumOff val="50000"/>
                        <a:alpha val="100000"/>
                      </a:schemeClr>
                    </a:solidFill>
                    <a:latin typeface="微软雅黑"/>
                    <a:ea typeface="微软雅黑"/>
                  </a:rPr>
                  <a:t>，保障母婴健康</a:t>
                </a:r>
                <a:endParaRPr/>
              </a:p>
            </p:txBody>
          </p:sp>
          <p:pic>
            <p:nvPicPr>
              <p:cNvPr id="5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https://d.book118.com/307110030162006046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孕妇的药物动力学</vt:lpstr>
      <vt:lpstr>孕妇药物动力学的概念及其重要性</vt:lpstr>
      <vt:lpstr>PowerPoint Presentation</vt:lpstr>
      <vt:lpstr>PowerPoint Presentation</vt:lpstr>
      <vt:lpstr>PowerPoint Presentation</vt:lpstr>
      <vt:lpstr>孕妇药物动力学特点及影响因素</vt:lpstr>
      <vt:lpstr>PowerPoint Presentation</vt:lpstr>
      <vt:lpstr>PowerPoint Presentation</vt:lpstr>
      <vt:lpstr>PowerPoint Presentation</vt:lpstr>
      <vt:lpstr>孕妇药物动力学研究方法与应用</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2024-09-22T06:11:20.629</cp:lastPrinted>
  <dcterms:created xsi:type="dcterms:W3CDTF">2024-09-21T22:11:20Z</dcterms:created>
  <dcterms:modified xsi:type="dcterms:W3CDTF">2024-09-21T22:11:22Z</dcterms:modified>
</cp:coreProperties>
</file>