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3D7D09-F633-4B10-B6B3-EA0D14315C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8A7171-9D08-40CB-8F0A-F908EB9901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C49565-B38D-48D8-9ACF-ACE626D814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1F9D91-3FBB-4492-9D1F-4C560742E1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BCB5FC8-D861-496D-B7AD-0091E75729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B6D1173-29DA-42F8-8BCC-5E9486E362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A100E62-7F0D-45BB-BEC9-19DAC36371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55F406-2A28-4C50-AA20-A26392E911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28FBBA-85DC-400C-A0D3-6B8D1B43ED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6B0CC8-0F9E-4916-A0DA-7FE8A29FFE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143B9D-AC6D-4EDF-8969-15C51829E7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7116011133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《智能农业机械》ppt课件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智能农业机械概述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智能农业机械的关键技术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智能农业机械的典型案例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智能农业机械的挑战与解决方案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智能农业机械概述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90" r="325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76" r="3257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智能农业机械是指通过应用人工智能、物联网、大数据等技术，实现自动化、智能化作业的农业机械设备。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自动化程度高、作业精度高、作业效率高、节省人力成本、可远程监控与控制等。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22588" r="22588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智能拖拉机、智能插秧机、智能灌溉系统等。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种植领域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智能饲料加工机械、智能养殖设备等。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养殖领域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智能农产品加工机械等。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农产品加工领域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智能农业运输车辆等。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农业物流领域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智能农业机械的应用领域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82" r="1782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随着人工智能、物联网、大数据等技术的不断发展，智能农业机械将不断实现技术创新和升级。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定制化与个性化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智能化与自动化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绿色环保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未来智能农业机械将更加注重满足不同用户的个性化需求，提供定制化的产品和服务。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未来智能农业机械将更加注重智能化和自动化技术的应用，提高作业精度和效率。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未来智能农业机械将更加注重环保和可持续发展，采用更加节能和环保的技术和材料。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智能农业机械的发展趋势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智能农业机械的关键技术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实时监测土壤湿度，为精准灌溉提供数据支持。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土壤湿度传感器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监测环境温度，确保农作物生长在适宜的温度范围内。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温度传感器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检测光照强度，为农作物提供充足的光照。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光照传感器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监测农田中的气体成分，预防有害气体对农作物的影响。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气体传感器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传感器技术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无线通信技术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3698767" y="1450300"/>
            <a:ext cx="3702933" cy="914024"/>
            <a:chOff x="3698767" y="1450300"/>
            <a:chExt cx="3702933" cy="914024"/>
          </a:xfrm>
        </p:grpSpPr>
        <p:sp>
          <p:nvSpPr>
            <p:cNvPr id="37" name="TextBox 37"/>
            <p:cNvSpPr txBox="1"/>
            <p:nvPr/>
          </p:nvSpPr>
          <p:spPr>
            <a:xfrm>
              <a:off x="3698767" y="1450300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实现农田数据实时传输，便于远程监控和管理。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4550182" y="2644255"/>
            <a:ext cx="3702933" cy="914024"/>
            <a:chOff x="4550182" y="2644255"/>
            <a:chExt cx="3702933" cy="914024"/>
          </a:xfrm>
        </p:grpSpPr>
        <p:sp>
          <p:nvSpPr>
            <p:cNvPr id="39" name="TextBox 39"/>
            <p:cNvSpPr txBox="1"/>
            <p:nvPr/>
          </p:nvSpPr>
          <p:spPr>
            <a:xfrm>
              <a:off x="4550182" y="264425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实现农业机械间的信息共享和协同作业。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5655481" y="3874265"/>
            <a:ext cx="3702933" cy="914024"/>
            <a:chOff x="5655481" y="3874265"/>
            <a:chExt cx="3702933" cy="914024"/>
          </a:xfrm>
        </p:grpSpPr>
        <p:sp>
          <p:nvSpPr>
            <p:cNvPr id="41" name="TextBox 41"/>
            <p:cNvSpPr txBox="1"/>
            <p:nvPr/>
          </p:nvSpPr>
          <p:spPr>
            <a:xfrm>
              <a:off x="5655481" y="387426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提高农业生产效率和管理水平。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6401648" y="5012009"/>
            <a:ext cx="3702933" cy="914024"/>
            <a:chOff x="6401648" y="5012009"/>
            <a:chExt cx="3702933" cy="914024"/>
          </a:xfrm>
        </p:grpSpPr>
        <p:sp>
          <p:nvSpPr>
            <p:cNvPr id="43" name="TextBox 43"/>
            <p:cNvSpPr txBox="1"/>
            <p:nvPr/>
          </p:nvSpPr>
          <p:spPr>
            <a:xfrm>
              <a:off x="6401648" y="5012009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降低人力成本和时间成本。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9488" r="29488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基于大数据和算法，为农业生产提供科学决策支持。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智能决策系统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使农业机械具备自主学习和优化能力。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机器学习技术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实现人机交互，方便农民操作。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语音识别和自然语言处理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提高农业作业的准确性和效率。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自动化作业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人工智能技术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393" r="21393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48" r="16948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2321" r="22321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793" r="1679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机器视觉技术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自动识别障碍物：避免农业机械与障碍物碰撞。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监测农作物生长情况：为精准施肥和灌溉提供依据。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提高农业作业的精度和效率。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实现远程监控和管理。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670291" y="3742977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</a:ln>
        </p:spPr>
      </p:cxnSp>
      <p:cxnSp>
        <p:nvCxnSpPr>
          <p:cNvPr id="3" name="Connector 3"/>
          <p:cNvCxnSpPr/>
          <p:nvPr/>
        </p:nvCxnSpPr>
        <p:spPr>
          <a:xfrm flipV="1">
            <a:off x="6670291" y="2014785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3776689" y="2110795"/>
            <a:ext cx="1645627" cy="576064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</a:ln>
        </p:spPr>
      </p:cxnSp>
      <p:cxnSp>
        <p:nvCxnSpPr>
          <p:cNvPr id="5" name="Connector 5"/>
          <p:cNvCxnSpPr/>
          <p:nvPr/>
        </p:nvCxnSpPr>
        <p:spPr>
          <a:xfrm flipH="1">
            <a:off x="3776689" y="3742977"/>
            <a:ext cx="1645627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</a:ln>
        </p:spPr>
      </p:cxnSp>
      <p:grpSp>
        <p:nvGrpSpPr>
          <p:cNvPr id="6" name="Group 6"/>
          <p:cNvGrpSpPr/>
          <p:nvPr/>
        </p:nvGrpSpPr>
        <p:grpSpPr>
          <a:xfrm>
            <a:off x="2734342" y="1420368"/>
            <a:ext cx="1042321" cy="1042416"/>
            <a:chOff x="2734342" y="1420368"/>
            <a:chExt cx="1042321" cy="1042416"/>
          </a:xfrm>
        </p:grpSpPr>
        <p:sp>
          <p:nvSpPr>
            <p:cNvPr id="7" name="AutoShape 7"/>
            <p:cNvSpPr/>
            <p:nvPr/>
          </p:nvSpPr>
          <p:spPr>
            <a:xfrm>
              <a:off x="2734342" y="1420368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2734342" y="4030980"/>
            <a:ext cx="1042321" cy="1042416"/>
            <a:chOff x="2734342" y="4030980"/>
            <a:chExt cx="1042321" cy="1042416"/>
          </a:xfrm>
        </p:grpSpPr>
        <p:sp>
          <p:nvSpPr>
            <p:cNvPr id="9" name="AutoShape 9"/>
            <p:cNvSpPr/>
            <p:nvPr/>
          </p:nvSpPr>
          <p:spPr>
            <a:xfrm>
              <a:off x="2734342" y="4030980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398288" y="1431608"/>
            <a:ext cx="1042321" cy="1042416"/>
            <a:chOff x="8398288" y="1431608"/>
            <a:chExt cx="1042321" cy="1042416"/>
          </a:xfrm>
        </p:grpSpPr>
        <p:sp>
          <p:nvSpPr>
            <p:cNvPr id="11" name="AutoShape 11"/>
            <p:cNvSpPr/>
            <p:nvPr/>
          </p:nvSpPr>
          <p:spPr>
            <a:xfrm>
              <a:off x="8398288" y="1431608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8398288" y="4042220"/>
            <a:ext cx="1042321" cy="1042416"/>
            <a:chOff x="8398288" y="4042220"/>
            <a:chExt cx="1042321" cy="1042416"/>
          </a:xfrm>
        </p:grpSpPr>
        <p:sp>
          <p:nvSpPr>
            <p:cNvPr id="13" name="AutoShape 13"/>
            <p:cNvSpPr/>
            <p:nvPr/>
          </p:nvSpPr>
          <p:spPr>
            <a:xfrm>
              <a:off x="8398288" y="4042220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5202215" y="2324886"/>
            <a:ext cx="720631" cy="720631"/>
          </a:xfrm>
          <a:custGeom>
            <a:rect l="l" t="t" r="r" b="b"/>
            <a:pathLst>
              <a:path w="1090749" h="1090749">
                <a:moveTo>
                  <a:pt x="1090749" y="0"/>
                </a:moveTo>
                <a:lnTo>
                  <a:pt x="1090749" y="520353"/>
                </a:lnTo>
                <a:lnTo>
                  <a:pt x="1054097" y="529777"/>
                </a:lnTo>
                <a:cubicBezTo>
                  <a:pt x="804459" y="607423"/>
                  <a:pt x="607423" y="804459"/>
                  <a:pt x="529777" y="1054097"/>
                </a:cubicBezTo>
                <a:lnTo>
                  <a:pt x="520353" y="1090749"/>
                </a:lnTo>
                <a:lnTo>
                  <a:pt x="0" y="1090749"/>
                </a:lnTo>
                <a:lnTo>
                  <a:pt x="9646" y="1027542"/>
                </a:lnTo>
                <a:cubicBezTo>
                  <a:pt x="114196" y="516617"/>
                  <a:pt x="516617" y="114196"/>
                  <a:pt x="1027542" y="9646"/>
                </a:cubicBezTo>
                <a:lnTo>
                  <a:pt x="1090749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187678" y="2324886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63206" y="9646"/>
                </a:lnTo>
                <a:cubicBezTo>
                  <a:pt x="574131" y="114196"/>
                  <a:pt x="976552" y="516617"/>
                  <a:pt x="1081102" y="1027542"/>
                </a:cubicBezTo>
                <a:lnTo>
                  <a:pt x="1090749" y="1090749"/>
                </a:lnTo>
                <a:lnTo>
                  <a:pt x="570395" y="1090749"/>
                </a:lnTo>
                <a:lnTo>
                  <a:pt x="560971" y="1054097"/>
                </a:lnTo>
                <a:cubicBezTo>
                  <a:pt x="483326" y="804459"/>
                  <a:pt x="286290" y="607423"/>
                  <a:pt x="36651" y="529777"/>
                </a:cubicBezTo>
                <a:lnTo>
                  <a:pt x="0" y="52035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202215" y="3310349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520353" y="0"/>
                </a:lnTo>
                <a:lnTo>
                  <a:pt x="529777" y="36651"/>
                </a:lnTo>
                <a:cubicBezTo>
                  <a:pt x="607423" y="286290"/>
                  <a:pt x="804459" y="483326"/>
                  <a:pt x="1054097" y="560971"/>
                </a:cubicBezTo>
                <a:lnTo>
                  <a:pt x="1090749" y="570395"/>
                </a:lnTo>
                <a:lnTo>
                  <a:pt x="1090749" y="1090749"/>
                </a:lnTo>
                <a:lnTo>
                  <a:pt x="1027542" y="1081102"/>
                </a:lnTo>
                <a:cubicBezTo>
                  <a:pt x="516617" y="976552"/>
                  <a:pt x="114196" y="574131"/>
                  <a:pt x="9646" y="63206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187678" y="3310349"/>
            <a:ext cx="720631" cy="720631"/>
          </a:xfrm>
          <a:custGeom>
            <a:rect l="l" t="t" r="r" b="b"/>
            <a:pathLst>
              <a:path w="1090748" h="1090748">
                <a:moveTo>
                  <a:pt x="570395" y="0"/>
                </a:moveTo>
                <a:lnTo>
                  <a:pt x="1090748" y="0"/>
                </a:lnTo>
                <a:lnTo>
                  <a:pt x="1081102" y="63206"/>
                </a:lnTo>
                <a:cubicBezTo>
                  <a:pt x="976552" y="574131"/>
                  <a:pt x="574131" y="976552"/>
                  <a:pt x="63206" y="1081102"/>
                </a:cubicBezTo>
                <a:lnTo>
                  <a:pt x="0" y="1090748"/>
                </a:lnTo>
                <a:lnTo>
                  <a:pt x="0" y="570395"/>
                </a:lnTo>
                <a:lnTo>
                  <a:pt x="36651" y="560971"/>
                </a:lnTo>
                <a:cubicBezTo>
                  <a:pt x="286290" y="483326"/>
                  <a:pt x="483326" y="286290"/>
                  <a:pt x="560971" y="36651"/>
                </a:cubicBezTo>
                <a:lnTo>
                  <a:pt x="570395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3010349" y="1696423"/>
            <a:ext cx="490307" cy="49030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8674179" y="1696307"/>
            <a:ext cx="490538" cy="490538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3010233" y="4306919"/>
            <a:ext cx="490538" cy="490538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4179" y="4306919"/>
            <a:ext cx="490538" cy="490538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643475" y="2556545"/>
            <a:ext cx="2551945" cy="488972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导航定位技术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2100892" y="2655329"/>
            <a:ext cx="2309220" cy="1189048"/>
            <a:chOff x="2100892" y="2655329"/>
            <a:chExt cx="2309220" cy="1189048"/>
          </a:xfrm>
        </p:grpSpPr>
        <p:sp>
          <p:nvSpPr>
            <p:cNvPr id="46" name="TextBox 46"/>
            <p:cNvSpPr txBox="1"/>
            <p:nvPr/>
          </p:nvSpPr>
          <p:spPr>
            <a:xfrm>
              <a:off x="2100892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精确导航：确保农业机械在正确的位置进行作业。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2100892" y="5218283"/>
            <a:ext cx="2309220" cy="1189048"/>
            <a:chOff x="2100892" y="5218283"/>
            <a:chExt cx="2309220" cy="1189048"/>
          </a:xfrm>
        </p:grpSpPr>
        <p:sp>
          <p:nvSpPr>
            <p:cNvPr id="48" name="TextBox 48"/>
            <p:cNvSpPr txBox="1"/>
            <p:nvPr/>
          </p:nvSpPr>
          <p:spPr>
            <a:xfrm>
              <a:off x="2100892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提高作业精度和效率。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764838" y="2655329"/>
            <a:ext cx="2309220" cy="1189048"/>
            <a:chOff x="7764838" y="2655329"/>
            <a:chExt cx="2309220" cy="1189048"/>
          </a:xfrm>
        </p:grpSpPr>
        <p:sp>
          <p:nvSpPr>
            <p:cNvPr id="50" name="TextBox 50"/>
            <p:cNvSpPr txBox="1"/>
            <p:nvPr/>
          </p:nvSpPr>
          <p:spPr>
            <a:xfrm>
              <a:off x="7764838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实时定位：监测农业机械的作业轨迹和位置信息。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764838" y="5218283"/>
            <a:ext cx="2309220" cy="1189048"/>
            <a:chOff x="7764838" y="5218283"/>
            <a:chExt cx="2309220" cy="1189048"/>
          </a:xfrm>
        </p:grpSpPr>
        <p:sp>
          <p:nvSpPr>
            <p:cNvPr id="52" name="TextBox 52"/>
            <p:cNvSpPr txBox="1"/>
            <p:nvPr/>
          </p:nvSpPr>
          <p:spPr>
            <a:xfrm>
              <a:off x="7764838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实现协同作业和信息共享。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智能农业机械的典型案例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https://d.book118.com/307116011133006026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Bebas 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2024-08-31T23:32:55.932</cp:lastPrinted>
  <dcterms:created xsi:type="dcterms:W3CDTF">2024-08-31T15:32:55Z</dcterms:created>
  <dcterms:modified xsi:type="dcterms:W3CDTF">2024-08-31T15:32:58Z</dcterms:modified>
</cp:coreProperties>
</file>