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AD5E9-DE6D-42D8-8F16-FD1C6EBE9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E8F9D-8708-4D26-80F3-2EA7F1F0F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80D1A6-D8AC-4F21-9A28-0BDA38FFA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74313D-BF27-49F0-87C7-748C8D011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646011-9546-4F04-BE4B-9A69D30EA3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165B21-0B3B-4E3E-BEB3-249F135282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6D3442-B988-4FEE-8B03-215E638074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2EC43D-05A0-4EAE-ADCF-37A863F7F9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220728-B8F2-4EA3-A5F9-E5FD15C2F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D9971-83BB-43EF-A94F-6A6126A75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F4816-8F91-43EA-86EE-48B4ED83B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16042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合同法在经济活动中的重要性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合同法基本概念与原则</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合同订立与履行过程规范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违约责任制度解析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争议解决机制及诉讼时效规定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典型案例分析与实践指导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总结：提高经济活动中合同法意识，降低风险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合同法基本概念与原则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合同定义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合同分类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合同定义及分类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合同是平等主体的自然人、法人、其他组织之间设立、变更、终止民事权利义务关系的协议。</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根据不同的标准，合同可以分为多种类型，如双务合同与单务合同、有偿合同与无偿合同、诺成合同与实践合同、要式合同与不要式合同等。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03461" y="4918823"/>
            <a:ext cx="1141000" cy="1139476"/>
            <a:chOff x="3803461" y="4918823"/>
            <a:chExt cx="1141000" cy="1139476"/>
          </a:xfrm>
        </p:grpSpPr>
        <p:sp>
          <p:nvSpPr>
            <p:cNvPr id="3" name="AutoShape 3"/>
            <p:cNvSpPr/>
            <p:nvPr/>
          </p:nvSpPr>
          <p:spPr>
            <a:xfrm>
              <a:off x="3803461" y="4918823"/>
              <a:ext cx="1141000" cy="113947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4153981" y="5264961"/>
            <a:ext cx="440054" cy="394907"/>
            <a:chOff x="4153981" y="5264961"/>
            <a:chExt cx="440054" cy="394907"/>
          </a:xfrm>
        </p:grpSpPr>
        <p:sp>
          <p:nvSpPr>
            <p:cNvPr id="5" name="Freeform 5"/>
            <p:cNvSpPr/>
            <p:nvPr/>
          </p:nvSpPr>
          <p:spPr>
            <a:xfrm>
              <a:off x="4433158" y="5264961"/>
              <a:ext cx="160877" cy="394906"/>
            </a:xfrm>
            <a:custGeom>
              <a:rect l="l" t="t" r="r" b="b"/>
              <a:pathLst>
                <a:path w="83" h="204">
                  <a:moveTo>
                    <a:pt x="17" y="57"/>
                  </a:moveTo>
                  <a:lnTo>
                    <a:pt x="0" y="57"/>
                  </a:lnTo>
                  <a:lnTo>
                    <a:pt x="43" y="0"/>
                  </a:lnTo>
                  <a:lnTo>
                    <a:pt x="83" y="57"/>
                  </a:lnTo>
                  <a:lnTo>
                    <a:pt x="67" y="57"/>
                  </a:lnTo>
                  <a:lnTo>
                    <a:pt x="67" y="204"/>
                  </a:lnTo>
                  <a:lnTo>
                    <a:pt x="17" y="204"/>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291617" y="5369451"/>
              <a:ext cx="160877" cy="290417"/>
            </a:xfrm>
            <a:custGeom>
              <a:rect l="l" t="t" r="r" b="b"/>
              <a:pathLst>
                <a:path w="83" h="150">
                  <a:moveTo>
                    <a:pt x="66" y="150"/>
                  </a:moveTo>
                  <a:lnTo>
                    <a:pt x="19" y="150"/>
                  </a:lnTo>
                  <a:lnTo>
                    <a:pt x="19" y="60"/>
                  </a:lnTo>
                  <a:lnTo>
                    <a:pt x="0" y="60"/>
                  </a:lnTo>
                  <a:lnTo>
                    <a:pt x="43" y="0"/>
                  </a:lnTo>
                  <a:lnTo>
                    <a:pt x="83" y="60"/>
                  </a:lnTo>
                  <a:lnTo>
                    <a:pt x="66" y="60"/>
                  </a:lnTo>
                  <a:lnTo>
                    <a:pt x="66" y="1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53981" y="5479845"/>
              <a:ext cx="160877" cy="180022"/>
            </a:xfrm>
            <a:custGeom>
              <a:rect l="l" t="t" r="r" b="b"/>
              <a:pathLst>
                <a:path w="83" h="93">
                  <a:moveTo>
                    <a:pt x="17" y="57"/>
                  </a:moveTo>
                  <a:lnTo>
                    <a:pt x="0" y="57"/>
                  </a:lnTo>
                  <a:lnTo>
                    <a:pt x="43" y="0"/>
                  </a:lnTo>
                  <a:lnTo>
                    <a:pt x="83" y="57"/>
                  </a:lnTo>
                  <a:lnTo>
                    <a:pt x="66" y="57"/>
                  </a:lnTo>
                  <a:lnTo>
                    <a:pt x="66" y="93"/>
                  </a:lnTo>
                  <a:lnTo>
                    <a:pt x="17" y="93"/>
                  </a:lnTo>
                  <a:lnTo>
                    <a:pt x="17" y="5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Freeform 8"/>
          <p:cNvSpPr/>
          <p:nvPr/>
        </p:nvSpPr>
        <p:spPr>
          <a:xfrm>
            <a:off x="5356942" y="4118045"/>
            <a:ext cx="1535373" cy="1828901"/>
          </a:xfrm>
          <a:custGeom>
            <a:rect l="l" t="t" r="r" b="b"/>
            <a:pathLst>
              <a:path w="633" h="730">
                <a:moveTo>
                  <a:pt x="453" y="534"/>
                </a:moveTo>
                <a:cubicBezTo>
                  <a:pt x="420" y="520"/>
                  <a:pt x="408" y="498"/>
                  <a:pt x="405" y="470"/>
                </a:cubicBezTo>
                <a:cubicBezTo>
                  <a:pt x="427" y="452"/>
                  <a:pt x="445" y="427"/>
                  <a:pt x="458" y="399"/>
                </a:cubicBezTo>
                <a:cubicBezTo>
                  <a:pt x="468" y="395"/>
                  <a:pt x="476" y="389"/>
                  <a:pt x="483" y="380"/>
                </a:cubicBezTo>
                <a:cubicBezTo>
                  <a:pt x="491" y="369"/>
                  <a:pt x="497" y="355"/>
                  <a:pt x="500" y="339"/>
                </a:cubicBezTo>
                <a:cubicBezTo>
                  <a:pt x="503" y="324"/>
                  <a:pt x="504" y="308"/>
                  <a:pt x="501" y="293"/>
                </a:cubicBezTo>
                <a:cubicBezTo>
                  <a:pt x="500" y="282"/>
                  <a:pt x="497" y="272"/>
                  <a:pt x="492" y="263"/>
                </a:cubicBezTo>
                <a:cubicBezTo>
                  <a:pt x="486" y="212"/>
                  <a:pt x="466" y="165"/>
                  <a:pt x="437" y="133"/>
                </a:cubicBezTo>
                <a:cubicBezTo>
                  <a:pt x="431" y="125"/>
                  <a:pt x="424" y="118"/>
                  <a:pt x="417" y="112"/>
                </a:cubicBezTo>
                <a:cubicBezTo>
                  <a:pt x="439" y="56"/>
                  <a:pt x="386" y="0"/>
                  <a:pt x="316" y="8"/>
                </a:cubicBezTo>
                <a:cubicBezTo>
                  <a:pt x="307" y="9"/>
                  <a:pt x="297" y="11"/>
                  <a:pt x="288" y="14"/>
                </a:cubicBezTo>
                <a:cubicBezTo>
                  <a:pt x="300" y="20"/>
                  <a:pt x="310" y="30"/>
                  <a:pt x="316" y="40"/>
                </a:cubicBezTo>
                <a:cubicBezTo>
                  <a:pt x="320" y="49"/>
                  <a:pt x="321" y="58"/>
                  <a:pt x="316" y="68"/>
                </a:cubicBezTo>
                <a:cubicBezTo>
                  <a:pt x="316" y="67"/>
                  <a:pt x="316" y="67"/>
                  <a:pt x="316" y="66"/>
                </a:cubicBezTo>
                <a:cubicBezTo>
                  <a:pt x="291" y="0"/>
                  <a:pt x="212" y="20"/>
                  <a:pt x="211" y="42"/>
                </a:cubicBezTo>
                <a:cubicBezTo>
                  <a:pt x="231" y="57"/>
                  <a:pt x="237" y="71"/>
                  <a:pt x="237" y="95"/>
                </a:cubicBezTo>
                <a:cubicBezTo>
                  <a:pt x="214" y="95"/>
                  <a:pt x="206" y="79"/>
                  <a:pt x="197" y="56"/>
                </a:cubicBezTo>
                <a:cubicBezTo>
                  <a:pt x="185" y="82"/>
                  <a:pt x="184" y="110"/>
                  <a:pt x="192" y="135"/>
                </a:cubicBezTo>
                <a:cubicBezTo>
                  <a:pt x="164" y="167"/>
                  <a:pt x="144" y="210"/>
                  <a:pt x="141" y="254"/>
                </a:cubicBezTo>
                <a:cubicBezTo>
                  <a:pt x="141" y="258"/>
                  <a:pt x="141" y="261"/>
                  <a:pt x="141" y="264"/>
                </a:cubicBezTo>
                <a:cubicBezTo>
                  <a:pt x="137" y="273"/>
                  <a:pt x="134" y="283"/>
                  <a:pt x="132" y="293"/>
                </a:cubicBezTo>
                <a:cubicBezTo>
                  <a:pt x="130" y="308"/>
                  <a:pt x="130" y="324"/>
                  <a:pt x="133" y="339"/>
                </a:cubicBezTo>
                <a:cubicBezTo>
                  <a:pt x="136" y="355"/>
                  <a:pt x="142" y="369"/>
                  <a:pt x="151" y="380"/>
                </a:cubicBezTo>
                <a:cubicBezTo>
                  <a:pt x="157" y="389"/>
                  <a:pt x="166" y="395"/>
                  <a:pt x="175" y="399"/>
                </a:cubicBezTo>
                <a:cubicBezTo>
                  <a:pt x="188" y="427"/>
                  <a:pt x="206" y="452"/>
                  <a:pt x="228" y="470"/>
                </a:cubicBezTo>
                <a:cubicBezTo>
                  <a:pt x="225" y="498"/>
                  <a:pt x="214" y="520"/>
                  <a:pt x="181" y="534"/>
                </a:cubicBezTo>
                <a:cubicBezTo>
                  <a:pt x="106" y="565"/>
                  <a:pt x="0" y="574"/>
                  <a:pt x="3" y="668"/>
                </a:cubicBezTo>
                <a:cubicBezTo>
                  <a:pt x="3" y="688"/>
                  <a:pt x="11" y="709"/>
                  <a:pt x="24" y="730"/>
                </a:cubicBezTo>
                <a:cubicBezTo>
                  <a:pt x="316" y="730"/>
                  <a:pt x="316" y="730"/>
                  <a:pt x="316" y="730"/>
                </a:cubicBezTo>
                <a:cubicBezTo>
                  <a:pt x="610" y="730"/>
                  <a:pt x="610" y="730"/>
                  <a:pt x="610" y="730"/>
                </a:cubicBezTo>
                <a:cubicBezTo>
                  <a:pt x="622" y="709"/>
                  <a:pt x="630" y="688"/>
                  <a:pt x="631" y="668"/>
                </a:cubicBezTo>
                <a:cubicBezTo>
                  <a:pt x="633" y="574"/>
                  <a:pt x="528" y="565"/>
                  <a:pt x="453" y="534"/>
                </a:cubicBezTo>
                <a:close/>
                <a:moveTo>
                  <a:pt x="189" y="384"/>
                </a:moveTo>
                <a:cubicBezTo>
                  <a:pt x="154" y="378"/>
                  <a:pt x="140" y="313"/>
                  <a:pt x="156" y="275"/>
                </a:cubicBezTo>
                <a:cubicBezTo>
                  <a:pt x="157" y="275"/>
                  <a:pt x="158" y="274"/>
                  <a:pt x="158" y="274"/>
                </a:cubicBezTo>
                <a:cubicBezTo>
                  <a:pt x="182" y="259"/>
                  <a:pt x="189" y="329"/>
                  <a:pt x="189" y="335"/>
                </a:cubicBezTo>
                <a:cubicBezTo>
                  <a:pt x="189" y="360"/>
                  <a:pt x="216" y="369"/>
                  <a:pt x="210" y="352"/>
                </a:cubicBezTo>
                <a:cubicBezTo>
                  <a:pt x="204" y="334"/>
                  <a:pt x="196" y="307"/>
                  <a:pt x="195" y="273"/>
                </a:cubicBezTo>
                <a:cubicBezTo>
                  <a:pt x="195" y="272"/>
                  <a:pt x="195" y="272"/>
                  <a:pt x="195" y="271"/>
                </a:cubicBezTo>
                <a:cubicBezTo>
                  <a:pt x="194" y="245"/>
                  <a:pt x="200" y="216"/>
                  <a:pt x="211" y="190"/>
                </a:cubicBezTo>
                <a:cubicBezTo>
                  <a:pt x="215" y="185"/>
                  <a:pt x="218" y="180"/>
                  <a:pt x="223" y="177"/>
                </a:cubicBezTo>
                <a:cubicBezTo>
                  <a:pt x="244" y="194"/>
                  <a:pt x="275" y="202"/>
                  <a:pt x="316" y="195"/>
                </a:cubicBezTo>
                <a:cubicBezTo>
                  <a:pt x="335" y="191"/>
                  <a:pt x="356" y="185"/>
                  <a:pt x="379" y="174"/>
                </a:cubicBezTo>
                <a:cubicBezTo>
                  <a:pt x="380" y="174"/>
                  <a:pt x="380" y="173"/>
                  <a:pt x="380" y="173"/>
                </a:cubicBezTo>
                <a:cubicBezTo>
                  <a:pt x="405" y="167"/>
                  <a:pt x="412" y="175"/>
                  <a:pt x="423" y="191"/>
                </a:cubicBezTo>
                <a:cubicBezTo>
                  <a:pt x="423" y="191"/>
                  <a:pt x="423" y="191"/>
                  <a:pt x="424" y="192"/>
                </a:cubicBezTo>
                <a:cubicBezTo>
                  <a:pt x="434" y="216"/>
                  <a:pt x="440" y="243"/>
                  <a:pt x="440" y="269"/>
                </a:cubicBezTo>
                <a:cubicBezTo>
                  <a:pt x="439" y="270"/>
                  <a:pt x="439" y="272"/>
                  <a:pt x="439" y="273"/>
                </a:cubicBezTo>
                <a:cubicBezTo>
                  <a:pt x="438" y="307"/>
                  <a:pt x="430" y="334"/>
                  <a:pt x="424" y="352"/>
                </a:cubicBezTo>
                <a:cubicBezTo>
                  <a:pt x="418" y="369"/>
                  <a:pt x="445" y="360"/>
                  <a:pt x="445" y="335"/>
                </a:cubicBezTo>
                <a:cubicBezTo>
                  <a:pt x="445" y="329"/>
                  <a:pt x="452" y="259"/>
                  <a:pt x="476" y="274"/>
                </a:cubicBezTo>
                <a:cubicBezTo>
                  <a:pt x="476" y="274"/>
                  <a:pt x="477" y="274"/>
                  <a:pt x="477" y="275"/>
                </a:cubicBezTo>
                <a:cubicBezTo>
                  <a:pt x="494" y="313"/>
                  <a:pt x="480" y="378"/>
                  <a:pt x="445" y="384"/>
                </a:cubicBezTo>
                <a:cubicBezTo>
                  <a:pt x="421" y="440"/>
                  <a:pt x="377" y="482"/>
                  <a:pt x="317" y="482"/>
                </a:cubicBezTo>
                <a:cubicBezTo>
                  <a:pt x="316" y="482"/>
                  <a:pt x="316" y="482"/>
                  <a:pt x="316" y="482"/>
                </a:cubicBezTo>
                <a:cubicBezTo>
                  <a:pt x="256" y="482"/>
                  <a:pt x="213" y="440"/>
                  <a:pt x="189" y="384"/>
                </a:cubicBezTo>
                <a:close/>
                <a:moveTo>
                  <a:pt x="249" y="484"/>
                </a:moveTo>
                <a:cubicBezTo>
                  <a:pt x="268" y="496"/>
                  <a:pt x="291" y="502"/>
                  <a:pt x="316" y="503"/>
                </a:cubicBezTo>
                <a:cubicBezTo>
                  <a:pt x="317" y="503"/>
                  <a:pt x="317" y="503"/>
                  <a:pt x="317" y="503"/>
                </a:cubicBezTo>
                <a:cubicBezTo>
                  <a:pt x="343" y="503"/>
                  <a:pt x="366" y="496"/>
                  <a:pt x="387" y="483"/>
                </a:cubicBezTo>
                <a:cubicBezTo>
                  <a:pt x="391" y="500"/>
                  <a:pt x="401" y="518"/>
                  <a:pt x="414" y="532"/>
                </a:cubicBezTo>
                <a:cubicBezTo>
                  <a:pt x="374" y="581"/>
                  <a:pt x="346" y="601"/>
                  <a:pt x="319" y="630"/>
                </a:cubicBezTo>
                <a:cubicBezTo>
                  <a:pt x="318" y="629"/>
                  <a:pt x="317" y="629"/>
                  <a:pt x="316" y="628"/>
                </a:cubicBezTo>
                <a:cubicBezTo>
                  <a:pt x="292" y="612"/>
                  <a:pt x="262" y="579"/>
                  <a:pt x="224" y="525"/>
                </a:cubicBezTo>
                <a:cubicBezTo>
                  <a:pt x="235" y="513"/>
                  <a:pt x="244" y="498"/>
                  <a:pt x="249" y="484"/>
                </a:cubicBezTo>
                <a:close/>
                <a:moveTo>
                  <a:pt x="403" y="669"/>
                </a:moveTo>
                <a:cubicBezTo>
                  <a:pt x="391" y="655"/>
                  <a:pt x="383" y="631"/>
                  <a:pt x="362" y="619"/>
                </a:cubicBezTo>
                <a:cubicBezTo>
                  <a:pt x="344" y="631"/>
                  <a:pt x="321" y="669"/>
                  <a:pt x="318" y="687"/>
                </a:cubicBezTo>
                <a:cubicBezTo>
                  <a:pt x="318" y="684"/>
                  <a:pt x="317" y="680"/>
                  <a:pt x="316" y="677"/>
                </a:cubicBezTo>
                <a:cubicBezTo>
                  <a:pt x="308" y="654"/>
                  <a:pt x="281" y="635"/>
                  <a:pt x="272" y="626"/>
                </a:cubicBezTo>
                <a:cubicBezTo>
                  <a:pt x="252" y="635"/>
                  <a:pt x="246" y="653"/>
                  <a:pt x="233" y="670"/>
                </a:cubicBezTo>
                <a:cubicBezTo>
                  <a:pt x="220" y="653"/>
                  <a:pt x="183" y="602"/>
                  <a:pt x="172" y="556"/>
                </a:cubicBezTo>
                <a:cubicBezTo>
                  <a:pt x="187" y="553"/>
                  <a:pt x="201" y="545"/>
                  <a:pt x="213" y="535"/>
                </a:cubicBezTo>
                <a:cubicBezTo>
                  <a:pt x="213" y="536"/>
                  <a:pt x="214" y="537"/>
                  <a:pt x="214" y="538"/>
                </a:cubicBezTo>
                <a:cubicBezTo>
                  <a:pt x="240" y="574"/>
                  <a:pt x="285" y="626"/>
                  <a:pt x="316" y="652"/>
                </a:cubicBezTo>
                <a:cubicBezTo>
                  <a:pt x="317" y="653"/>
                  <a:pt x="318" y="654"/>
                  <a:pt x="319" y="655"/>
                </a:cubicBezTo>
                <a:cubicBezTo>
                  <a:pt x="351" y="612"/>
                  <a:pt x="388" y="581"/>
                  <a:pt x="425" y="541"/>
                </a:cubicBezTo>
                <a:cubicBezTo>
                  <a:pt x="435" y="549"/>
                  <a:pt x="446" y="555"/>
                  <a:pt x="459" y="558"/>
                </a:cubicBezTo>
                <a:cubicBezTo>
                  <a:pt x="446" y="592"/>
                  <a:pt x="425" y="648"/>
                  <a:pt x="403" y="6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462335" y="2645872"/>
            <a:ext cx="1139476" cy="1139476"/>
            <a:chOff x="5462335" y="2645872"/>
            <a:chExt cx="1139476" cy="1139476"/>
          </a:xfrm>
        </p:grpSpPr>
        <p:sp>
          <p:nvSpPr>
            <p:cNvPr id="10" name="AutoShape 10"/>
            <p:cNvSpPr/>
            <p:nvPr/>
          </p:nvSpPr>
          <p:spPr>
            <a:xfrm>
              <a:off x="5462335" y="2645872"/>
              <a:ext cx="1139476" cy="113947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730273" y="3007155"/>
              <a:ext cx="626173" cy="417004"/>
            </a:xfrm>
            <a:custGeom>
              <a:rect l="l" t="t" r="r" b="b"/>
              <a:pathLst>
                <a:path w="21547" h="21600">
                  <a:moveTo>
                    <a:pt x="18847" y="15749"/>
                  </a:moveTo>
                  <a:lnTo>
                    <a:pt x="2701" y="15749"/>
                  </a:lnTo>
                  <a:lnTo>
                    <a:pt x="2701" y="1346"/>
                  </a:lnTo>
                  <a:lnTo>
                    <a:pt x="18847" y="1346"/>
                  </a:lnTo>
                  <a:cubicBezTo>
                    <a:pt x="18847" y="1346"/>
                    <a:pt x="18847" y="15749"/>
                    <a:pt x="18847" y="15749"/>
                  </a:cubicBezTo>
                  <a:close/>
                  <a:moveTo>
                    <a:pt x="0" y="20510"/>
                  </a:moveTo>
                  <a:cubicBezTo>
                    <a:pt x="0" y="20510"/>
                    <a:pt x="-26" y="21600"/>
                    <a:pt x="1603" y="21600"/>
                  </a:cubicBezTo>
                  <a:cubicBezTo>
                    <a:pt x="2568" y="21600"/>
                    <a:pt x="6216" y="21600"/>
                    <a:pt x="9032" y="21600"/>
                  </a:cubicBezTo>
                  <a:cubicBezTo>
                    <a:pt x="9032" y="21600"/>
                    <a:pt x="10576" y="21600"/>
                    <a:pt x="12515" y="21600"/>
                  </a:cubicBezTo>
                  <a:cubicBezTo>
                    <a:pt x="15331" y="21600"/>
                    <a:pt x="18979" y="21600"/>
                    <a:pt x="19943" y="21600"/>
                  </a:cubicBezTo>
                  <a:cubicBezTo>
                    <a:pt x="21574" y="21600"/>
                    <a:pt x="21547" y="20510"/>
                    <a:pt x="21547" y="20510"/>
                  </a:cubicBezTo>
                  <a:lnTo>
                    <a:pt x="19418" y="16436"/>
                  </a:lnTo>
                  <a:cubicBezTo>
                    <a:pt x="19512" y="16224"/>
                    <a:pt x="19569" y="15977"/>
                    <a:pt x="19569" y="15711"/>
                  </a:cubicBezTo>
                  <a:lnTo>
                    <a:pt x="19569" y="1384"/>
                  </a:lnTo>
                  <a:cubicBezTo>
                    <a:pt x="19569" y="621"/>
                    <a:pt x="19123" y="0"/>
                    <a:pt x="18571" y="0"/>
                  </a:cubicBezTo>
                  <a:lnTo>
                    <a:pt x="2977" y="0"/>
                  </a:lnTo>
                  <a:cubicBezTo>
                    <a:pt x="2425" y="0"/>
                    <a:pt x="1979" y="621"/>
                    <a:pt x="1979" y="1384"/>
                  </a:cubicBezTo>
                  <a:lnTo>
                    <a:pt x="1979" y="15711"/>
                  </a:lnTo>
                  <a:cubicBezTo>
                    <a:pt x="1979" y="15978"/>
                    <a:pt x="2035" y="16224"/>
                    <a:pt x="2129" y="16436"/>
                  </a:cubicBezTo>
                  <a:cubicBezTo>
                    <a:pt x="2129" y="16436"/>
                    <a:pt x="0" y="20510"/>
                    <a:pt x="0" y="2051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771927" y="3559605"/>
            <a:ext cx="1141000" cy="1139476"/>
            <a:chOff x="6771927" y="3559605"/>
            <a:chExt cx="1141000" cy="1139476"/>
          </a:xfrm>
        </p:grpSpPr>
        <p:sp>
          <p:nvSpPr>
            <p:cNvPr id="13" name="AutoShape 13"/>
            <p:cNvSpPr/>
            <p:nvPr/>
          </p:nvSpPr>
          <p:spPr>
            <a:xfrm>
              <a:off x="6771927" y="3559605"/>
              <a:ext cx="1141000" cy="113947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109969" y="3904315"/>
              <a:ext cx="524732" cy="433769"/>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7209887" y="4918823"/>
            <a:ext cx="1141000" cy="1139476"/>
            <a:chOff x="7209887" y="4918823"/>
            <a:chExt cx="1141000" cy="1139476"/>
          </a:xfrm>
        </p:grpSpPr>
        <p:sp>
          <p:nvSpPr>
            <p:cNvPr id="16" name="AutoShape 16"/>
            <p:cNvSpPr/>
            <p:nvPr/>
          </p:nvSpPr>
          <p:spPr>
            <a:xfrm>
              <a:off x="7209887" y="4918823"/>
              <a:ext cx="1141000" cy="1139476"/>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7551358" y="5262199"/>
            <a:ext cx="467582" cy="452819"/>
            <a:chOff x="7551358" y="5262199"/>
            <a:chExt cx="467582" cy="452819"/>
          </a:xfrm>
        </p:grpSpPr>
        <p:sp>
          <p:nvSpPr>
            <p:cNvPr id="18" name="Freeform 18"/>
            <p:cNvSpPr/>
            <p:nvPr/>
          </p:nvSpPr>
          <p:spPr>
            <a:xfrm>
              <a:off x="7551358" y="5309253"/>
              <a:ext cx="418814" cy="405765"/>
            </a:xfrm>
            <a:custGeom>
              <a:rect l="l" t="t" r="r" b="b"/>
              <a:pathLst>
                <a:path w="21600" h="21600">
                  <a:moveTo>
                    <a:pt x="18424" y="4659"/>
                  </a:moveTo>
                  <a:cubicBezTo>
                    <a:pt x="16941" y="2965"/>
                    <a:pt x="16941" y="2965"/>
                    <a:pt x="16941" y="2965"/>
                  </a:cubicBezTo>
                  <a:cubicBezTo>
                    <a:pt x="13976" y="0"/>
                    <a:pt x="13976" y="0"/>
                    <a:pt x="13976" y="0"/>
                  </a:cubicBezTo>
                  <a:cubicBezTo>
                    <a:pt x="13976" y="0"/>
                    <a:pt x="13976" y="0"/>
                    <a:pt x="12494" y="1482"/>
                  </a:cubicBezTo>
                  <a:cubicBezTo>
                    <a:pt x="11012" y="2965"/>
                    <a:pt x="6565" y="4659"/>
                    <a:pt x="6565" y="4659"/>
                  </a:cubicBezTo>
                  <a:cubicBezTo>
                    <a:pt x="0" y="21176"/>
                    <a:pt x="0" y="21176"/>
                    <a:pt x="0" y="21176"/>
                  </a:cubicBezTo>
                  <a:cubicBezTo>
                    <a:pt x="8047" y="12071"/>
                    <a:pt x="8047" y="12071"/>
                    <a:pt x="8047" y="12071"/>
                  </a:cubicBezTo>
                  <a:cubicBezTo>
                    <a:pt x="7624" y="10800"/>
                    <a:pt x="7835" y="9318"/>
                    <a:pt x="8682" y="8259"/>
                  </a:cubicBezTo>
                  <a:cubicBezTo>
                    <a:pt x="9953" y="6988"/>
                    <a:pt x="12071" y="6988"/>
                    <a:pt x="13341" y="8259"/>
                  </a:cubicBezTo>
                  <a:cubicBezTo>
                    <a:pt x="14400" y="9529"/>
                    <a:pt x="14400" y="11647"/>
                    <a:pt x="13341" y="12918"/>
                  </a:cubicBezTo>
                  <a:cubicBezTo>
                    <a:pt x="12282" y="13765"/>
                    <a:pt x="10800" y="13976"/>
                    <a:pt x="9529" y="13553"/>
                  </a:cubicBezTo>
                  <a:cubicBezTo>
                    <a:pt x="424" y="21600"/>
                    <a:pt x="424" y="21600"/>
                    <a:pt x="424" y="21600"/>
                  </a:cubicBezTo>
                  <a:cubicBezTo>
                    <a:pt x="16941" y="15035"/>
                    <a:pt x="16941" y="15035"/>
                    <a:pt x="16941" y="15035"/>
                  </a:cubicBezTo>
                  <a:cubicBezTo>
                    <a:pt x="16941" y="15035"/>
                    <a:pt x="18424" y="10588"/>
                    <a:pt x="19906" y="9106"/>
                  </a:cubicBezTo>
                  <a:cubicBezTo>
                    <a:pt x="21600" y="7624"/>
                    <a:pt x="21600" y="7624"/>
                    <a:pt x="21600" y="7624"/>
                  </a:cubicBezTo>
                  <a:lnTo>
                    <a:pt x="18424" y="4659"/>
                  </a:lnTo>
                  <a:close/>
                  <a:moveTo>
                    <a:pt x="18424" y="4659"/>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851109" y="5262199"/>
              <a:ext cx="167831" cy="162496"/>
            </a:xfrm>
            <a:custGeom>
              <a:rect l="l" t="t" r="r" b="b"/>
              <a:pathLst>
                <a:path w="21600" h="21600">
                  <a:moveTo>
                    <a:pt x="2667" y="0"/>
                  </a:moveTo>
                  <a:lnTo>
                    <a:pt x="21600" y="18933"/>
                  </a:lnTo>
                  <a:lnTo>
                    <a:pt x="18933" y="21600"/>
                  </a:lnTo>
                  <a:lnTo>
                    <a:pt x="0" y="2667"/>
                  </a:lnTo>
                  <a:lnTo>
                    <a:pt x="2667" y="0"/>
                  </a:lnTo>
                  <a:close/>
                  <a:moveTo>
                    <a:pt x="2667" y="0"/>
                  </a:moveTo>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4231038" y="3559605"/>
            <a:ext cx="1139476" cy="1139476"/>
            <a:chOff x="4231038" y="3559605"/>
            <a:chExt cx="1139476" cy="1139476"/>
          </a:xfrm>
        </p:grpSpPr>
        <p:sp>
          <p:nvSpPr>
            <p:cNvPr id="21" name="AutoShape 21"/>
            <p:cNvSpPr/>
            <p:nvPr/>
          </p:nvSpPr>
          <p:spPr>
            <a:xfrm>
              <a:off x="4231038" y="3559605"/>
              <a:ext cx="1139476" cy="1139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4315" y="3838497"/>
            <a:ext cx="536639" cy="596075"/>
            <a:chOff x="4544315" y="3838497"/>
            <a:chExt cx="536639" cy="596075"/>
          </a:xfrm>
        </p:grpSpPr>
        <p:sp>
          <p:nvSpPr>
            <p:cNvPr id="23" name="Freeform 23"/>
            <p:cNvSpPr/>
            <p:nvPr/>
          </p:nvSpPr>
          <p:spPr>
            <a:xfrm>
              <a:off x="4911504" y="3838497"/>
              <a:ext cx="169450" cy="160972"/>
            </a:xfrm>
            <a:custGeom>
              <a:rect l="l" t="t" r="r" b="b"/>
              <a:pathLst>
                <a:path w="25" h="24">
                  <a:moveTo>
                    <a:pt x="19" y="24"/>
                  </a:moveTo>
                  <a:cubicBezTo>
                    <a:pt x="20" y="23"/>
                    <a:pt x="20" y="23"/>
                    <a:pt x="21" y="22"/>
                  </a:cubicBezTo>
                  <a:cubicBezTo>
                    <a:pt x="25" y="17"/>
                    <a:pt x="24" y="8"/>
                    <a:pt x="19" y="4"/>
                  </a:cubicBezTo>
                  <a:cubicBezTo>
                    <a:pt x="13" y="0"/>
                    <a:pt x="5" y="1"/>
                    <a:pt x="0" y="7"/>
                  </a:cubicBezTo>
                  <a:cubicBezTo>
                    <a:pt x="0" y="7"/>
                    <a:pt x="0" y="7"/>
                    <a:pt x="0" y="8"/>
                  </a:cubicBezTo>
                  <a:cubicBezTo>
                    <a:pt x="8" y="11"/>
                    <a:pt x="15" y="17"/>
                    <a:pt x="19"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572604" y="3897838"/>
              <a:ext cx="488632" cy="536734"/>
            </a:xfrm>
            <a:custGeom>
              <a:rect l="l" t="t" r="r" b="b"/>
              <a:pathLst>
                <a:path w="73" h="80">
                  <a:moveTo>
                    <a:pt x="43" y="0"/>
                  </a:moveTo>
                  <a:cubicBezTo>
                    <a:pt x="42" y="0"/>
                    <a:pt x="42" y="0"/>
                    <a:pt x="42" y="0"/>
                  </a:cubicBezTo>
                  <a:cubicBezTo>
                    <a:pt x="42" y="0"/>
                    <a:pt x="42" y="0"/>
                    <a:pt x="42" y="0"/>
                  </a:cubicBezTo>
                  <a:cubicBezTo>
                    <a:pt x="42" y="0"/>
                    <a:pt x="41" y="0"/>
                    <a:pt x="41" y="0"/>
                  </a:cubicBezTo>
                  <a:cubicBezTo>
                    <a:pt x="41" y="0"/>
                    <a:pt x="41" y="0"/>
                    <a:pt x="41" y="0"/>
                  </a:cubicBezTo>
                  <a:cubicBezTo>
                    <a:pt x="41" y="0"/>
                    <a:pt x="40" y="0"/>
                    <a:pt x="40" y="0"/>
                  </a:cubicBezTo>
                  <a:cubicBezTo>
                    <a:pt x="40" y="0"/>
                    <a:pt x="40" y="0"/>
                    <a:pt x="40" y="0"/>
                  </a:cubicBezTo>
                  <a:cubicBezTo>
                    <a:pt x="40" y="0"/>
                    <a:pt x="39" y="0"/>
                    <a:pt x="39" y="0"/>
                  </a:cubicBezTo>
                  <a:cubicBezTo>
                    <a:pt x="39" y="0"/>
                    <a:pt x="39" y="0"/>
                    <a:pt x="39" y="0"/>
                  </a:cubicBezTo>
                  <a:cubicBezTo>
                    <a:pt x="39" y="0"/>
                    <a:pt x="38" y="0"/>
                    <a:pt x="38" y="0"/>
                  </a:cubicBezTo>
                  <a:cubicBezTo>
                    <a:pt x="38" y="0"/>
                    <a:pt x="38" y="0"/>
                    <a:pt x="38" y="0"/>
                  </a:cubicBezTo>
                  <a:cubicBezTo>
                    <a:pt x="38" y="0"/>
                    <a:pt x="38" y="0"/>
                    <a:pt x="37" y="0"/>
                  </a:cubicBezTo>
                  <a:cubicBezTo>
                    <a:pt x="37" y="0"/>
                    <a:pt x="37" y="0"/>
                    <a:pt x="36" y="0"/>
                  </a:cubicBezTo>
                  <a:cubicBezTo>
                    <a:pt x="36" y="0"/>
                    <a:pt x="36" y="0"/>
                    <a:pt x="35" y="0"/>
                  </a:cubicBezTo>
                  <a:cubicBezTo>
                    <a:pt x="35" y="0"/>
                    <a:pt x="35" y="0"/>
                    <a:pt x="34" y="0"/>
                  </a:cubicBezTo>
                  <a:cubicBezTo>
                    <a:pt x="34" y="0"/>
                    <a:pt x="34" y="0"/>
                    <a:pt x="33" y="0"/>
                  </a:cubicBezTo>
                  <a:cubicBezTo>
                    <a:pt x="33" y="0"/>
                    <a:pt x="33" y="0"/>
                    <a:pt x="32" y="0"/>
                  </a:cubicBezTo>
                  <a:cubicBezTo>
                    <a:pt x="32" y="0"/>
                    <a:pt x="32" y="0"/>
                    <a:pt x="32" y="0"/>
                  </a:cubicBezTo>
                  <a:cubicBezTo>
                    <a:pt x="32" y="0"/>
                    <a:pt x="32" y="0"/>
                    <a:pt x="32" y="0"/>
                  </a:cubicBezTo>
                  <a:cubicBezTo>
                    <a:pt x="32" y="0"/>
                    <a:pt x="32" y="0"/>
                    <a:pt x="32" y="0"/>
                  </a:cubicBezTo>
                  <a:cubicBezTo>
                    <a:pt x="31" y="0"/>
                    <a:pt x="31" y="0"/>
                    <a:pt x="31" y="0"/>
                  </a:cubicBezTo>
                  <a:cubicBezTo>
                    <a:pt x="31" y="0"/>
                    <a:pt x="31" y="0"/>
                    <a:pt x="31" y="0"/>
                  </a:cubicBezTo>
                  <a:cubicBezTo>
                    <a:pt x="30" y="0"/>
                    <a:pt x="30" y="0"/>
                    <a:pt x="30" y="0"/>
                  </a:cubicBezTo>
                  <a:cubicBezTo>
                    <a:pt x="13" y="4"/>
                    <a:pt x="0" y="19"/>
                    <a:pt x="0" y="37"/>
                  </a:cubicBezTo>
                  <a:cubicBezTo>
                    <a:pt x="0" y="47"/>
                    <a:pt x="4" y="57"/>
                    <a:pt x="12" y="64"/>
                  </a:cubicBezTo>
                  <a:cubicBezTo>
                    <a:pt x="7" y="69"/>
                    <a:pt x="7" y="69"/>
                    <a:pt x="7" y="69"/>
                  </a:cubicBezTo>
                  <a:cubicBezTo>
                    <a:pt x="4" y="71"/>
                    <a:pt x="5" y="77"/>
                    <a:pt x="7" y="77"/>
                  </a:cubicBezTo>
                  <a:cubicBezTo>
                    <a:pt x="9" y="79"/>
                    <a:pt x="12" y="79"/>
                    <a:pt x="14" y="77"/>
                  </a:cubicBezTo>
                  <a:cubicBezTo>
                    <a:pt x="16" y="75"/>
                    <a:pt x="20" y="72"/>
                    <a:pt x="21" y="70"/>
                  </a:cubicBezTo>
                  <a:cubicBezTo>
                    <a:pt x="25" y="72"/>
                    <a:pt x="31" y="73"/>
                    <a:pt x="36" y="73"/>
                  </a:cubicBezTo>
                  <a:cubicBezTo>
                    <a:pt x="42" y="73"/>
                    <a:pt x="47" y="72"/>
                    <a:pt x="52" y="70"/>
                  </a:cubicBezTo>
                  <a:cubicBezTo>
                    <a:pt x="53" y="72"/>
                    <a:pt x="57" y="75"/>
                    <a:pt x="58" y="77"/>
                  </a:cubicBezTo>
                  <a:cubicBezTo>
                    <a:pt x="62" y="80"/>
                    <a:pt x="65" y="77"/>
                    <a:pt x="66" y="77"/>
                  </a:cubicBezTo>
                  <a:cubicBezTo>
                    <a:pt x="68" y="74"/>
                    <a:pt x="68" y="71"/>
                    <a:pt x="66" y="69"/>
                  </a:cubicBezTo>
                  <a:cubicBezTo>
                    <a:pt x="61" y="64"/>
                    <a:pt x="61" y="64"/>
                    <a:pt x="61" y="64"/>
                  </a:cubicBezTo>
                  <a:cubicBezTo>
                    <a:pt x="68" y="57"/>
                    <a:pt x="73" y="47"/>
                    <a:pt x="73" y="37"/>
                  </a:cubicBezTo>
                  <a:cubicBezTo>
                    <a:pt x="73" y="19"/>
                    <a:pt x="60" y="4"/>
                    <a:pt x="43" y="0"/>
                  </a:cubicBezTo>
                  <a:close/>
                  <a:moveTo>
                    <a:pt x="36" y="65"/>
                  </a:moveTo>
                  <a:cubicBezTo>
                    <a:pt x="21" y="65"/>
                    <a:pt x="8" y="52"/>
                    <a:pt x="8" y="37"/>
                  </a:cubicBezTo>
                  <a:cubicBezTo>
                    <a:pt x="8" y="21"/>
                    <a:pt x="21" y="8"/>
                    <a:pt x="36" y="8"/>
                  </a:cubicBezTo>
                  <a:cubicBezTo>
                    <a:pt x="52" y="8"/>
                    <a:pt x="64" y="21"/>
                    <a:pt x="64" y="37"/>
                  </a:cubicBezTo>
                  <a:cubicBezTo>
                    <a:pt x="64" y="52"/>
                    <a:pt x="52" y="65"/>
                    <a:pt x="36" y="6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544315" y="3838497"/>
              <a:ext cx="175165" cy="160972"/>
            </a:xfrm>
            <a:custGeom>
              <a:rect l="l" t="t" r="r" b="b"/>
              <a:pathLst>
                <a:path w="26" h="24">
                  <a:moveTo>
                    <a:pt x="6" y="24"/>
                  </a:moveTo>
                  <a:cubicBezTo>
                    <a:pt x="11" y="17"/>
                    <a:pt x="18" y="11"/>
                    <a:pt x="26" y="8"/>
                  </a:cubicBezTo>
                  <a:cubicBezTo>
                    <a:pt x="26" y="7"/>
                    <a:pt x="25" y="7"/>
                    <a:pt x="25" y="7"/>
                  </a:cubicBezTo>
                  <a:cubicBezTo>
                    <a:pt x="21" y="1"/>
                    <a:pt x="13" y="0"/>
                    <a:pt x="7" y="4"/>
                  </a:cubicBezTo>
                  <a:cubicBezTo>
                    <a:pt x="1" y="8"/>
                    <a:pt x="0" y="17"/>
                    <a:pt x="5" y="22"/>
                  </a:cubicBezTo>
                  <a:cubicBezTo>
                    <a:pt x="5" y="23"/>
                    <a:pt x="6" y="23"/>
                    <a:pt x="6" y="2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07015" y="3965656"/>
              <a:ext cx="19812" cy="79058"/>
            </a:xfrm>
            <a:custGeom>
              <a:rect l="l" t="t" r="r" b="b"/>
              <a:pathLst>
                <a:path w="3" h="12">
                  <a:moveTo>
                    <a:pt x="1" y="12"/>
                  </a:moveTo>
                  <a:cubicBezTo>
                    <a:pt x="2" y="12"/>
                    <a:pt x="3" y="11"/>
                    <a:pt x="3" y="10"/>
                  </a:cubicBezTo>
                  <a:cubicBezTo>
                    <a:pt x="3" y="2"/>
                    <a:pt x="3" y="2"/>
                    <a:pt x="3" y="2"/>
                  </a:cubicBezTo>
                  <a:cubicBezTo>
                    <a:pt x="3" y="1"/>
                    <a:pt x="2" y="0"/>
                    <a:pt x="1" y="0"/>
                  </a:cubicBezTo>
                  <a:cubicBezTo>
                    <a:pt x="0" y="0"/>
                    <a:pt x="0" y="1"/>
                    <a:pt x="0" y="2"/>
                  </a:cubicBezTo>
                  <a:cubicBezTo>
                    <a:pt x="0" y="10"/>
                    <a:pt x="0" y="10"/>
                    <a:pt x="0" y="10"/>
                  </a:cubicBezTo>
                  <a:cubicBezTo>
                    <a:pt x="0" y="11"/>
                    <a:pt x="0" y="12"/>
                    <a:pt x="1"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631945" y="4132248"/>
              <a:ext cx="79058"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911504" y="4132248"/>
              <a:ext cx="81915" cy="19812"/>
            </a:xfrm>
            <a:custGeom>
              <a:rect l="l" t="t" r="r" b="b"/>
              <a:pathLst>
                <a:path w="12" h="3">
                  <a:moveTo>
                    <a:pt x="10" y="0"/>
                  </a:moveTo>
                  <a:cubicBezTo>
                    <a:pt x="2" y="0"/>
                    <a:pt x="2" y="0"/>
                    <a:pt x="2" y="0"/>
                  </a:cubicBezTo>
                  <a:cubicBezTo>
                    <a:pt x="1" y="0"/>
                    <a:pt x="0" y="1"/>
                    <a:pt x="0" y="2"/>
                  </a:cubicBezTo>
                  <a:cubicBezTo>
                    <a:pt x="0" y="3"/>
                    <a:pt x="1" y="3"/>
                    <a:pt x="2" y="3"/>
                  </a:cubicBezTo>
                  <a:cubicBezTo>
                    <a:pt x="10" y="3"/>
                    <a:pt x="10" y="3"/>
                    <a:pt x="10" y="3"/>
                  </a:cubicBezTo>
                  <a:cubicBezTo>
                    <a:pt x="11" y="3"/>
                    <a:pt x="12" y="3"/>
                    <a:pt x="12" y="2"/>
                  </a:cubicBezTo>
                  <a:cubicBezTo>
                    <a:pt x="12" y="1"/>
                    <a:pt x="11" y="0"/>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07015" y="4245310"/>
              <a:ext cx="19812" cy="81915"/>
            </a:xfrm>
            <a:custGeom>
              <a:rect l="l" t="t" r="r" b="b"/>
              <a:pathLst>
                <a:path w="3" h="12">
                  <a:moveTo>
                    <a:pt x="1" y="0"/>
                  </a:moveTo>
                  <a:cubicBezTo>
                    <a:pt x="0" y="0"/>
                    <a:pt x="0" y="1"/>
                    <a:pt x="0" y="1"/>
                  </a:cubicBezTo>
                  <a:cubicBezTo>
                    <a:pt x="0" y="10"/>
                    <a:pt x="0" y="10"/>
                    <a:pt x="0" y="10"/>
                  </a:cubicBezTo>
                  <a:cubicBezTo>
                    <a:pt x="0" y="11"/>
                    <a:pt x="0" y="12"/>
                    <a:pt x="1" y="12"/>
                  </a:cubicBezTo>
                  <a:cubicBezTo>
                    <a:pt x="2" y="12"/>
                    <a:pt x="3" y="11"/>
                    <a:pt x="3" y="10"/>
                  </a:cubicBezTo>
                  <a:cubicBezTo>
                    <a:pt x="3" y="1"/>
                    <a:pt x="3" y="1"/>
                    <a:pt x="3" y="1"/>
                  </a:cubicBezTo>
                  <a:cubicBezTo>
                    <a:pt x="3" y="1"/>
                    <a:pt x="2" y="0"/>
                    <a:pt x="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05383" y="4019282"/>
              <a:ext cx="228791" cy="152495"/>
            </a:xfrm>
            <a:custGeom>
              <a:rect l="l" t="t" r="r" b="b"/>
              <a:pathLst>
                <a:path w="34" h="23">
                  <a:moveTo>
                    <a:pt x="18" y="18"/>
                  </a:moveTo>
                  <a:cubicBezTo>
                    <a:pt x="33" y="3"/>
                    <a:pt x="33" y="3"/>
                    <a:pt x="33" y="3"/>
                  </a:cubicBezTo>
                  <a:cubicBezTo>
                    <a:pt x="33" y="3"/>
                    <a:pt x="34" y="2"/>
                    <a:pt x="34" y="2"/>
                  </a:cubicBezTo>
                  <a:cubicBezTo>
                    <a:pt x="34" y="2"/>
                    <a:pt x="33" y="1"/>
                    <a:pt x="33" y="1"/>
                  </a:cubicBezTo>
                  <a:cubicBezTo>
                    <a:pt x="33" y="1"/>
                    <a:pt x="32" y="0"/>
                    <a:pt x="32" y="0"/>
                  </a:cubicBezTo>
                  <a:cubicBezTo>
                    <a:pt x="32" y="0"/>
                    <a:pt x="31" y="1"/>
                    <a:pt x="31" y="1"/>
                  </a:cubicBezTo>
                  <a:cubicBezTo>
                    <a:pt x="20" y="12"/>
                    <a:pt x="20" y="12"/>
                    <a:pt x="20" y="12"/>
                  </a:cubicBezTo>
                  <a:cubicBezTo>
                    <a:pt x="16" y="16"/>
                    <a:pt x="16" y="16"/>
                    <a:pt x="16" y="16"/>
                  </a:cubicBezTo>
                  <a:cubicBezTo>
                    <a:pt x="16" y="16"/>
                    <a:pt x="16" y="16"/>
                    <a:pt x="16" y="16"/>
                  </a:cubicBezTo>
                  <a:cubicBezTo>
                    <a:pt x="16" y="16"/>
                    <a:pt x="16" y="16"/>
                    <a:pt x="16" y="16"/>
                  </a:cubicBezTo>
                  <a:cubicBezTo>
                    <a:pt x="15" y="15"/>
                    <a:pt x="15" y="15"/>
                    <a:pt x="15" y="15"/>
                  </a:cubicBezTo>
                  <a:cubicBezTo>
                    <a:pt x="15" y="15"/>
                    <a:pt x="15" y="15"/>
                    <a:pt x="15" y="15"/>
                  </a:cubicBezTo>
                  <a:cubicBezTo>
                    <a:pt x="15" y="15"/>
                    <a:pt x="15" y="15"/>
                    <a:pt x="15" y="15"/>
                  </a:cubicBezTo>
                  <a:cubicBezTo>
                    <a:pt x="4" y="7"/>
                    <a:pt x="4" y="7"/>
                    <a:pt x="4" y="7"/>
                  </a:cubicBezTo>
                  <a:cubicBezTo>
                    <a:pt x="3" y="6"/>
                    <a:pt x="3" y="6"/>
                    <a:pt x="2" y="6"/>
                  </a:cubicBezTo>
                  <a:cubicBezTo>
                    <a:pt x="2" y="6"/>
                    <a:pt x="1" y="7"/>
                    <a:pt x="1" y="7"/>
                  </a:cubicBezTo>
                  <a:cubicBezTo>
                    <a:pt x="0" y="8"/>
                    <a:pt x="0" y="8"/>
                    <a:pt x="0" y="9"/>
                  </a:cubicBezTo>
                  <a:cubicBezTo>
                    <a:pt x="0" y="9"/>
                    <a:pt x="1" y="10"/>
                    <a:pt x="1" y="10"/>
                  </a:cubicBezTo>
                  <a:cubicBezTo>
                    <a:pt x="13" y="19"/>
                    <a:pt x="13" y="19"/>
                    <a:pt x="13" y="19"/>
                  </a:cubicBezTo>
                  <a:cubicBezTo>
                    <a:pt x="12" y="20"/>
                    <a:pt x="12" y="20"/>
                    <a:pt x="12" y="20"/>
                  </a:cubicBezTo>
                  <a:cubicBezTo>
                    <a:pt x="11" y="21"/>
                    <a:pt x="11" y="21"/>
                    <a:pt x="11" y="21"/>
                  </a:cubicBezTo>
                  <a:cubicBezTo>
                    <a:pt x="11" y="22"/>
                    <a:pt x="11" y="22"/>
                    <a:pt x="12" y="23"/>
                  </a:cubicBezTo>
                  <a:cubicBezTo>
                    <a:pt x="12" y="23"/>
                    <a:pt x="12" y="23"/>
                    <a:pt x="13" y="23"/>
                  </a:cubicBezTo>
                  <a:cubicBezTo>
                    <a:pt x="16" y="21"/>
                    <a:pt x="16" y="21"/>
                    <a:pt x="16" y="21"/>
                  </a:cubicBezTo>
                  <a:cubicBezTo>
                    <a:pt x="17" y="22"/>
                    <a:pt x="17" y="22"/>
                    <a:pt x="17" y="22"/>
                  </a:cubicBezTo>
                  <a:cubicBezTo>
                    <a:pt x="18" y="23"/>
                    <a:pt x="18" y="23"/>
                    <a:pt x="18" y="23"/>
                  </a:cubicBezTo>
                  <a:cubicBezTo>
                    <a:pt x="18" y="23"/>
                    <a:pt x="19" y="23"/>
                    <a:pt x="20" y="23"/>
                  </a:cubicBezTo>
                  <a:cubicBezTo>
                    <a:pt x="21" y="23"/>
                    <a:pt x="22" y="22"/>
                    <a:pt x="21" y="21"/>
                  </a:cubicBezTo>
                  <a:cubicBezTo>
                    <a:pt x="21" y="20"/>
                    <a:pt x="21" y="20"/>
                    <a:pt x="21" y="19"/>
                  </a:cubicBezTo>
                  <a:lnTo>
                    <a:pt x="18" y="1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TextBox 31"/>
          <p:cNvSpPr txBox="1"/>
          <p:nvPr/>
        </p:nvSpPr>
        <p:spPr>
          <a:xfrm>
            <a:off x="4668799" y="1094214"/>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公平原则</a:t>
            </a:r>
          </a:p>
        </p:txBody>
      </p:sp>
      <p:sp>
        <p:nvSpPr>
          <p:cNvPr id="32" name="TextBox 32"/>
          <p:cNvSpPr txBox="1"/>
          <p:nvPr/>
        </p:nvSpPr>
        <p:spPr>
          <a:xfrm>
            <a:off x="1282762"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自愿原则</a:t>
            </a:r>
          </a:p>
        </p:txBody>
      </p:sp>
      <p:sp>
        <p:nvSpPr>
          <p:cNvPr id="33" name="TextBox 33"/>
          <p:cNvSpPr txBox="1"/>
          <p:nvPr/>
        </p:nvSpPr>
        <p:spPr>
          <a:xfrm>
            <a:off x="737668"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1575" b="1">
                <a:solidFill>
                  <a:schemeClr val="accent1">
                    <a:alpha val="100000"/>
                  </a:schemeClr>
                </a:solidFill>
                <a:latin typeface="Microsoft Yahei"/>
                <a:ea typeface="Microsoft Yahei"/>
                <a:cs typeface="Microsoft Yahei"/>
              </a:rPr>
              <a:t>平等原则</a:t>
            </a:r>
          </a:p>
        </p:txBody>
      </p:sp>
      <p:sp>
        <p:nvSpPr>
          <p:cNvPr id="34" name="TextBox 34"/>
          <p:cNvSpPr txBox="1"/>
          <p:nvPr/>
        </p:nvSpPr>
        <p:spPr>
          <a:xfrm>
            <a:off x="8194398" y="2930310"/>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诚信原则</a:t>
            </a:r>
          </a:p>
        </p:txBody>
      </p:sp>
      <p:sp>
        <p:nvSpPr>
          <p:cNvPr id="35" name="TextBox 35"/>
          <p:cNvSpPr txBox="1"/>
          <p:nvPr/>
        </p:nvSpPr>
        <p:spPr>
          <a:xfrm>
            <a:off x="8791584" y="4918823"/>
            <a:ext cx="2619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遵守法律原则</a:t>
            </a:r>
          </a:p>
        </p:txBody>
      </p:sp>
      <p:grpSp>
        <p:nvGrpSpPr>
          <p:cNvPr id="36" name="Group 36"/>
          <p:cNvGrpSpPr/>
          <p:nvPr/>
        </p:nvGrpSpPr>
        <p:grpSpPr>
          <a:xfrm>
            <a:off x="454963" y="93878"/>
            <a:ext cx="10641129" cy="914400"/>
            <a:chOff x="454963" y="93878"/>
            <a:chExt cx="10641129" cy="914400"/>
          </a:xfrm>
        </p:grpSpPr>
        <p:sp>
          <p:nvSpPr>
            <p:cNvPr id="37" name="AutoShape 3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TextBox 5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合同法基本原则</a:t>
              </a:r>
            </a:p>
          </p:txBody>
        </p:sp>
      </p:grpSp>
      <p:sp>
        <p:nvSpPr>
          <p:cNvPr id="58" name="TextBox 58"/>
          <p:cNvSpPr txBox="1"/>
          <p:nvPr/>
        </p:nvSpPr>
        <p:spPr>
          <a:xfrm>
            <a:off x="4668799" y="1396267"/>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chemeClr val="dk1">
                    <a:alpha val="100000"/>
                  </a:schemeClr>
                </a:solidFill>
                <a:latin typeface="Microsoft Yahei"/>
                <a:ea typeface="Microsoft Yahei"/>
                <a:cs typeface="Microsoft Yahei"/>
              </a:rPr>
              <a:t>当事人应当遵循公平原则确定各方的权利和义务。</a:t>
            </a:r>
          </a:p>
        </p:txBody>
      </p:sp>
      <p:sp>
        <p:nvSpPr>
          <p:cNvPr id="59" name="TextBox 59"/>
          <p:cNvSpPr txBox="1"/>
          <p:nvPr/>
        </p:nvSpPr>
        <p:spPr>
          <a:xfrm>
            <a:off x="1282762"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60" name="TextBox 60"/>
          <p:cNvSpPr txBox="1"/>
          <p:nvPr/>
        </p:nvSpPr>
        <p:spPr>
          <a:xfrm>
            <a:off x="737668"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合同当事人的法律地位平等，一方不得将自己的意志强加给另一方。</a:t>
            </a:r>
          </a:p>
        </p:txBody>
      </p:sp>
      <p:sp>
        <p:nvSpPr>
          <p:cNvPr id="61" name="TextBox 61"/>
          <p:cNvSpPr txBox="1"/>
          <p:nvPr/>
        </p:nvSpPr>
        <p:spPr>
          <a:xfrm>
            <a:off x="8194398" y="3222706"/>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当事人行使权利、履行义务应当遵循诚实信用原则。</a:t>
            </a:r>
          </a:p>
        </p:txBody>
      </p:sp>
      <p:sp>
        <p:nvSpPr>
          <p:cNvPr id="62" name="TextBox 62"/>
          <p:cNvSpPr txBox="1"/>
          <p:nvPr/>
        </p:nvSpPr>
        <p:spPr>
          <a:xfrm>
            <a:off x="8791584" y="5259838"/>
            <a:ext cx="26193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当事人订立、履行合同，应当遵守法律、行政法规，尊重社会公德，不得扰乱社会经济秩序，损害社会公共利益。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合同法适用于平等主体之间订立的各类合同，包括买卖合同、赠与合同、借款合同、租赁合同等。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例外情况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婚姻、收养、监护等有关身份关系的协议，适用其他法律的规定，不属于合同法的调整范围。此外，行政协议等具有特殊性质的协议也不适用合同法。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适用范围与例外情况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合同订立与履行过程规范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5" r="326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72" r="2877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是希望他人向自己发出要约的意思表示，如寄送的价目表、拍卖公告、招标公告、招股说明书、商业广告等。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要约邀请</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是受要约人同意要约的意思表示。承诺应当在要约确定的期限内到达要约人。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承诺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要约邀请、要约及承诺规则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当事人具有相应的民事行为能力；意思表示真实；不违反法律、行政法规的强制性规定，不违背公序良俗。</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依法成立的合同，自成立时生效。法律、行政法规规定应当办理批准、登记等手续生效的，依照其规定。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合同成立要件及效力判断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合同效力判断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合同成立要件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92" r="152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合同生效后，当事人就质量、价款或者报酬、履行地点等内容没有约定或者约定不明确的，可以协议补充；不能达成补充协议的，按照合同有关条款或者交易习惯确定。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履行原则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当事人在合同履行过程中应当遵循诚信原则，根据合同的性质、目的和交易习惯履行通知、协助、保密等义务。当事人在履行合同过程中，应当避免浪费资源、污染环境和破坏生态。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双方权利义务关系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履行过程中双方权利义务关系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违约责任制度解析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预期违约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在合同履行期限到来之前，当事人一方无正当理由明确表示其在履行期到来后将不可能履行合同，或者其行为表明在履行期到来后将不可能履行合同。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实际违约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实际违约包括不履行（完全不履行）、迟延履行、不适当履行（瑕疵给付）或部分履行。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违约形态识别与界定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继续履行</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采取补救措施</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损害赔偿金</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违约金</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违约责任承担方式选择</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在合同一方违约造成对方损失时，违约方应向对方支付一定数额的金钱以弥补对方所受到的损失。</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矫正合同不适当履行（质量不合格）、使履行缺陷得以消除的具体措施。</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违约方根据对方当事人的请求继续履行合同规定的义务的违约责任形式。</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当事人通过协商预先确定的、在违约发生后作出的独立于履行行为以外的给付。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https://d.book118.com/307116042033006041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2024-09-13T22:02:41.980</cp:lastPrinted>
  <dcterms:created xsi:type="dcterms:W3CDTF">2024-09-13T14:02:42Z</dcterms:created>
  <dcterms:modified xsi:type="dcterms:W3CDTF">2024-09-13T14:02:43Z</dcterms:modified>
</cp:coreProperties>
</file>