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0CCAF-DA66-452C-90D6-F18369DE0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53F1F-8C3E-4F9C-AB89-1E057271D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6BF11F-F96C-430E-82F4-A882732CF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49E8E3-0D18-4563-9A24-D7BD97DEF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BA2EBD-1CC3-4E3E-8B8E-3CC5A7A6E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C2C253-6B7B-4503-B7E0-1E12D501D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3CAD87-D3CE-4DFC-B49C-37A199D85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85D8AE-C69C-4FA0-A59D-CBE304DC3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9ED405-0520-45C3-AC17-DA57B156C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21BC1-1038-4FAF-B77F-C8D6DB097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C8056-093D-4D54-B64A-749C13931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7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3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437819" y="1593357"/>
            <a:ext cx="4914265" cy="44831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1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10.png" /><Relationship Id="rId6" Type="http://schemas.openxmlformats.org/officeDocument/2006/relationships/image" Target="../media/image9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4.png" /><Relationship Id="rId12" Type="http://schemas.openxmlformats.org/officeDocument/2006/relationships/image" Target="../media/image13.png" /><Relationship Id="rId2" Type="http://schemas.openxmlformats.org/officeDocument/2006/relationships/image" Target="../media/image16.png" /><Relationship Id="rId3" Type="http://schemas.openxmlformats.org/officeDocument/2006/relationships/image" Target="../media/image17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10.png" /><Relationship Id="rId8" Type="http://schemas.openxmlformats.org/officeDocument/2006/relationships/image" Target="../media/image9.png" /><Relationship Id="rId9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10.png" /><Relationship Id="rId6" Type="http://schemas.openxmlformats.org/officeDocument/2006/relationships/image" Target="../media/image9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3.png" /><Relationship Id="rId2" Type="http://schemas.openxmlformats.org/officeDocument/2006/relationships/image" Target="../media/image18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10.png" /><Relationship Id="rId7" Type="http://schemas.openxmlformats.org/officeDocument/2006/relationships/image" Target="../media/image9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4.png" /><Relationship Id="rId11" Type="http://schemas.openxmlformats.org/officeDocument/2006/relationships/image" Target="../media/image13.png" /><Relationship Id="rId2" Type="http://schemas.openxmlformats.org/officeDocument/2006/relationships/image" Target="../media/image19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10.png" /><Relationship Id="rId7" Type="http://schemas.openxmlformats.org/officeDocument/2006/relationships/image" Target="../media/image9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10.png" /><Relationship Id="rId6" Type="http://schemas.openxmlformats.org/officeDocument/2006/relationships/image" Target="../media/image9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3.png" /><Relationship Id="rId2" Type="http://schemas.openxmlformats.org/officeDocument/2006/relationships/image" Target="../media/image20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10.png" /><Relationship Id="rId6" Type="http://schemas.openxmlformats.org/officeDocument/2006/relationships/image" Target="../media/image9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2110610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125787" y="1693802"/>
            <a:ext cx="5940425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>
                <a:solidFill>
                  <a:srgbClr val="FFFFFF"/>
                </a:solidFill>
              </a:rPr>
              <a:t>减震器弹簧行业报告</a:t>
            </a:r>
            <a:endParaRPr sz="51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594524" y="2264717"/>
            <a:ext cx="4495800" cy="2211705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46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FFFFFF"/>
                </a:solidFill>
                <a:latin typeface="微软雅黑"/>
                <a:cs typeface="微软雅黑"/>
              </a:rPr>
              <a:t>行业概述与发展背景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FFFFFF"/>
                </a:solidFill>
                <a:latin typeface="微软雅黑"/>
                <a:cs typeface="微软雅黑"/>
              </a:rPr>
              <a:t>减震器弹簧技术进展与创新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FFFFFF"/>
                </a:solidFill>
                <a:latin typeface="微软雅黑"/>
                <a:cs typeface="微软雅黑"/>
              </a:rPr>
              <a:t>减震器弹簧市场现状与竞争格局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FFFFFF"/>
                </a:solidFill>
                <a:latin typeface="微软雅黑"/>
                <a:cs typeface="微软雅黑"/>
              </a:rPr>
              <a:t>减震器弹簧应用领域与需求分析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594524" y="2539037"/>
            <a:ext cx="4800600" cy="1661795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46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FFFFFF"/>
                </a:solidFill>
                <a:latin typeface="微软雅黑"/>
                <a:cs typeface="微软雅黑"/>
              </a:rPr>
              <a:t>减震器弹簧生产工艺与质量控制</a:t>
            </a:r>
            <a:endParaRPr sz="2400">
              <a:latin typeface="微软雅黑"/>
              <a:cs typeface="微软雅黑"/>
            </a:endParaRPr>
          </a:p>
          <a:p>
            <a:pPr marL="215900" marR="5080" indent="-203200">
              <a:lnSpc>
                <a:spcPct val="150000"/>
              </a:lnSpc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FFFFFF"/>
                </a:solidFill>
                <a:latin typeface="微软雅黑"/>
                <a:cs typeface="微软雅黑"/>
              </a:rPr>
              <a:t>减震器弹簧行业发展趋势预测与挑</a:t>
            </a:r>
            <a:r>
              <a:rPr sz="2400" b="1" spc="-20">
                <a:solidFill>
                  <a:srgbClr val="FFFFFF"/>
                </a:solidFill>
                <a:latin typeface="微软雅黑"/>
                <a:cs typeface="微软雅黑"/>
              </a:rPr>
              <a:t>战应对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77634" y="2786883"/>
            <a:ext cx="5940425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>
                <a:solidFill>
                  <a:srgbClr val="FFFFFF"/>
                </a:solidFill>
              </a:rPr>
              <a:t>行业概述与发展背景</a:t>
            </a:r>
            <a:endParaRPr sz="5150"/>
          </a:p>
        </p:txBody>
      </p:sp>
      <p:sp>
        <p:nvSpPr>
          <p:cNvPr id="3" name="object 3"/>
          <p:cNvSpPr txBox="1"/>
          <p:nvPr/>
        </p:nvSpPr>
        <p:spPr>
          <a:xfrm>
            <a:off x="866642" y="1411837"/>
            <a:ext cx="92900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57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减震器弹簧定义及作用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494586"/>
            <a:ext cx="3126740" cy="18561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B6FF"/>
                </a:solidFill>
                <a:latin typeface="微软雅黑"/>
                <a:cs typeface="微软雅黑"/>
              </a:rPr>
              <a:t>定</a:t>
            </a:r>
            <a:r>
              <a:rPr sz="1700" b="1" spc="-50">
                <a:solidFill>
                  <a:srgbClr val="00B6FF"/>
                </a:solidFill>
                <a:latin typeface="微软雅黑"/>
                <a:cs typeface="微软雅黑"/>
              </a:rPr>
              <a:t>义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减震器弹簧是汽车悬挂系统中的重要组成部分，用于吸收和减缓路面不平对车身造成的冲击和振动。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863129" y="3920058"/>
            <a:ext cx="3126740" cy="18561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B6FF"/>
                </a:solidFill>
                <a:latin typeface="微软雅黑"/>
                <a:cs typeface="微软雅黑"/>
              </a:rPr>
              <a:t>作</a:t>
            </a:r>
            <a:r>
              <a:rPr sz="1700" b="1" spc="-50">
                <a:solidFill>
                  <a:srgbClr val="00B6FF"/>
                </a:solidFill>
                <a:latin typeface="微软雅黑"/>
                <a:cs typeface="微软雅黑"/>
              </a:rPr>
              <a:t>用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通过压缩和伸张，将车轮与车身之间的振动进行缓冲和衰减，保证车辆行驶的平稳性和安全性。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97253" y="5955115"/>
            <a:ext cx="10995025" cy="123189"/>
            <a:chOff x="1197253" y="5955115"/>
            <a:chExt cx="10995025" cy="123189"/>
          </a:xfrm>
        </p:grpSpPr>
        <p:sp>
          <p:nvSpPr>
            <p:cNvPr id="3" name="object 3"/>
            <p:cNvSpPr/>
            <p:nvPr/>
          </p:nvSpPr>
          <p:spPr>
            <a:xfrm>
              <a:off x="1250166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97253" y="5955115"/>
              <a:ext cx="122997" cy="12299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880005" y="5955115"/>
              <a:ext cx="122997" cy="1229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10240366" y="0"/>
                  </a:moveTo>
                  <a:lnTo>
                    <a:pt x="0" y="0"/>
                  </a:lnTo>
                  <a:lnTo>
                    <a:pt x="10240366" y="0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0" y="0"/>
                  </a:moveTo>
                  <a:lnTo>
                    <a:pt x="10240366" y="0"/>
                  </a:lnTo>
                </a:path>
              </a:pathLst>
            </a:custGeom>
            <a:ln w="14287">
              <a:solidFill>
                <a:srgbClr val="00B6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3685818" y="1429485"/>
            <a:ext cx="7397750" cy="89281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发展历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程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895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随着汽车工业的兴起和发展，减震器弹簧经历了从简单到复杂、从单一到多元化的技术演进过程。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308379" y="3977612"/>
            <a:ext cx="7569200" cy="120142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现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状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5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当前，减震器弹簧行业已形成了较为完整的产业链，包括原材料供应、生产制造、销售服务等环节。同时，随着新能源汽车市场的不断扩大，减震器弹簧行业也面临着新的发展机遇和挑战。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499344" y="3306001"/>
            <a:ext cx="8693150" cy="123189"/>
            <a:chOff x="3499344" y="3306001"/>
            <a:chExt cx="8693150" cy="123189"/>
          </a:xfrm>
        </p:grpSpPr>
        <p:sp>
          <p:nvSpPr>
            <p:cNvPr id="11" name="object 11"/>
            <p:cNvSpPr/>
            <p:nvPr/>
          </p:nvSpPr>
          <p:spPr>
            <a:xfrm>
              <a:off x="3552256" y="3306002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499344" y="3306001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182095" y="3306001"/>
              <a:ext cx="122998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7938275" y="0"/>
                  </a:moveTo>
                  <a:lnTo>
                    <a:pt x="0" y="0"/>
                  </a:lnTo>
                  <a:lnTo>
                    <a:pt x="7938275" y="0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0" y="0"/>
                  </a:moveTo>
                  <a:lnTo>
                    <a:pt x="7938275" y="0"/>
                  </a:lnTo>
                </a:path>
              </a:pathLst>
            </a:custGeom>
            <a:ln w="14287">
              <a:solidFill>
                <a:srgbClr val="00B6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行业发展历程及现状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66574" y="1250442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1"/>
                </a:lnTo>
                <a:lnTo>
                  <a:pt x="188537" y="2375126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1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8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3"/>
                </a:lnTo>
                <a:lnTo>
                  <a:pt x="152221" y="89282"/>
                </a:lnTo>
                <a:lnTo>
                  <a:pt x="188538" y="63272"/>
                </a:lnTo>
                <a:lnTo>
                  <a:pt x="227680" y="41307"/>
                </a:lnTo>
                <a:lnTo>
                  <a:pt x="269344" y="23692"/>
                </a:lnTo>
                <a:lnTo>
                  <a:pt x="313223" y="10733"/>
                </a:lnTo>
                <a:lnTo>
                  <a:pt x="359012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70" y="41307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1"/>
                </a:lnTo>
                <a:lnTo>
                  <a:pt x="10456115" y="2079387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19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5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6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399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405D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11199" y="1591237"/>
            <a:ext cx="9359900" cy="136715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FFFFFF"/>
                </a:solidFill>
                <a:latin typeface="微软雅黑"/>
                <a:cs typeface="微软雅黑"/>
              </a:rPr>
              <a:t>政策环境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5"/>
              </a:spcBef>
            </a:pPr>
            <a:endParaRPr sz="14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国家出台了一系列支持汽车产业发展的政策，如《汽车产业中长期发展规划》等，为减震器弹簧行业的发展提供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了有力保障。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66574" y="3952505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2"/>
                </a:lnTo>
                <a:lnTo>
                  <a:pt x="188537" y="2375127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2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7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4"/>
                </a:lnTo>
                <a:lnTo>
                  <a:pt x="152220" y="89283"/>
                </a:lnTo>
                <a:lnTo>
                  <a:pt x="188537" y="63272"/>
                </a:lnTo>
                <a:lnTo>
                  <a:pt x="227680" y="41307"/>
                </a:lnTo>
                <a:lnTo>
                  <a:pt x="269343" y="23693"/>
                </a:lnTo>
                <a:lnTo>
                  <a:pt x="313222" y="10733"/>
                </a:lnTo>
                <a:lnTo>
                  <a:pt x="359011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69" y="41308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2"/>
                </a:lnTo>
                <a:lnTo>
                  <a:pt x="10456115" y="2079388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20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6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7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400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CCE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399006" y="4310053"/>
            <a:ext cx="9359900" cy="134239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00B6FF"/>
                </a:solidFill>
                <a:latin typeface="微软雅黑"/>
                <a:cs typeface="微软雅黑"/>
              </a:rPr>
              <a:t>法规环境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3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500" spc="-5">
                <a:solidFill>
                  <a:srgbClr val="005B80"/>
                </a:solidFill>
                <a:latin typeface="微软雅黑"/>
                <a:cs typeface="微软雅黑"/>
              </a:rPr>
              <a:t>减震器弹簧作为汽车安全件之一，其生产和使用必须符合国家相关法规和标准要求，如《汽车安全玻璃强制性产品认证实施规则》等。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435557" y="4791354"/>
            <a:ext cx="9258935" cy="76200"/>
          </a:xfrm>
          <a:custGeom>
            <a:rect l="l" t="t" r="r" b="b"/>
            <a:pathLst>
              <a:path w="9258935" h="76200">
                <a:moveTo>
                  <a:pt x="9258389" y="31750"/>
                </a:moveTo>
                <a:lnTo>
                  <a:pt x="74917" y="31750"/>
                </a:lnTo>
                <a:lnTo>
                  <a:pt x="73202" y="23279"/>
                </a:lnTo>
                <a:lnTo>
                  <a:pt x="65036" y="11163"/>
                </a:lnTo>
                <a:lnTo>
                  <a:pt x="52920" y="2997"/>
                </a:lnTo>
                <a:lnTo>
                  <a:pt x="38100" y="0"/>
                </a:lnTo>
                <a:lnTo>
                  <a:pt x="23266" y="2997"/>
                </a:lnTo>
                <a:lnTo>
                  <a:pt x="11150" y="11163"/>
                </a:lnTo>
                <a:lnTo>
                  <a:pt x="2984" y="23279"/>
                </a:lnTo>
                <a:lnTo>
                  <a:pt x="0" y="38100"/>
                </a:lnTo>
                <a:lnTo>
                  <a:pt x="2984" y="52933"/>
                </a:lnTo>
                <a:lnTo>
                  <a:pt x="11150" y="65049"/>
                </a:lnTo>
                <a:lnTo>
                  <a:pt x="23266" y="73215"/>
                </a:lnTo>
                <a:lnTo>
                  <a:pt x="38100" y="76200"/>
                </a:lnTo>
                <a:lnTo>
                  <a:pt x="52920" y="73215"/>
                </a:lnTo>
                <a:lnTo>
                  <a:pt x="65036" y="65049"/>
                </a:lnTo>
                <a:lnTo>
                  <a:pt x="73202" y="52933"/>
                </a:lnTo>
                <a:lnTo>
                  <a:pt x="74917" y="44450"/>
                </a:lnTo>
                <a:lnTo>
                  <a:pt x="9258389" y="44450"/>
                </a:lnTo>
                <a:lnTo>
                  <a:pt x="9258389" y="38100"/>
                </a:lnTo>
                <a:lnTo>
                  <a:pt x="9258389" y="31750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7" name="object 7"/>
          <p:cNvGrpSpPr/>
          <p:nvPr/>
        </p:nvGrpSpPr>
        <p:grpSpPr>
          <a:xfrm>
            <a:off x="1443277" y="2137685"/>
            <a:ext cx="9258935" cy="76200"/>
            <a:chOff x="1443277" y="2137685"/>
            <a:chExt cx="9258935" cy="76200"/>
          </a:xfrm>
        </p:grpSpPr>
        <p:sp>
          <p:nvSpPr>
            <p:cNvPr id="8" name="object 8"/>
            <p:cNvSpPr/>
            <p:nvPr/>
          </p:nvSpPr>
          <p:spPr>
            <a:xfrm>
              <a:off x="1481377" y="2175785"/>
              <a:ext cx="9220835" cy="0"/>
            </a:xfrm>
            <a:custGeom>
              <a:rect l="l" t="t" r="r" b="b"/>
              <a:pathLst>
                <a:path w="9220835">
                  <a:moveTo>
                    <a:pt x="9220297" y="0"/>
                  </a:moveTo>
                  <a:lnTo>
                    <a:pt x="0" y="0"/>
                  </a:lnTo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443277" y="2137685"/>
              <a:ext cx="9258935" cy="76200"/>
            </a:xfrm>
            <a:custGeom>
              <a:rect l="l" t="t" r="r" b="b"/>
              <a:pathLst>
                <a:path w="92589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635" y="31750"/>
                  </a:lnTo>
                  <a:lnTo>
                    <a:pt x="49635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9258935" h="76200">
                  <a:moveTo>
                    <a:pt x="74917" y="44450"/>
                  </a:moveTo>
                  <a:lnTo>
                    <a:pt x="49635" y="44450"/>
                  </a:lnTo>
                  <a:lnTo>
                    <a:pt x="49635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9258935" h="76200">
                  <a:moveTo>
                    <a:pt x="9258397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9258397" y="31750"/>
                  </a:lnTo>
                  <a:lnTo>
                    <a:pt x="9258397" y="44450"/>
                  </a:lnTo>
                  <a:close/>
                </a:path>
              </a:pathLst>
            </a:custGeom>
            <a:solidFill>
              <a:srgbClr val="CCE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政策法规环境分析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731630" y="1383703"/>
            <a:ext cx="3798570" cy="4156710"/>
            <a:chOff x="731630" y="1383703"/>
            <a:chExt cx="3798570" cy="4156710"/>
          </a:xfrm>
        </p:grpSpPr>
        <p:sp>
          <p:nvSpPr>
            <p:cNvPr id="3" name="object 3"/>
            <p:cNvSpPr/>
            <p:nvPr/>
          </p:nvSpPr>
          <p:spPr>
            <a:xfrm>
              <a:off x="731630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7" y="12699"/>
                  </a:moveTo>
                  <a:lnTo>
                    <a:pt x="1660912" y="12699"/>
                  </a:lnTo>
                  <a:lnTo>
                    <a:pt x="1707908" y="0"/>
                  </a:lnTo>
                  <a:lnTo>
                    <a:pt x="2090362" y="0"/>
                  </a:lnTo>
                  <a:lnTo>
                    <a:pt x="2137357" y="12699"/>
                  </a:lnTo>
                  <a:close/>
                </a:path>
                <a:path w="3798570" h="3797300">
                  <a:moveTo>
                    <a:pt x="2230274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9" y="12699"/>
                  </a:lnTo>
                  <a:lnTo>
                    <a:pt x="2230274" y="25399"/>
                  </a:lnTo>
                  <a:close/>
                </a:path>
                <a:path w="3798570" h="3797300">
                  <a:moveTo>
                    <a:pt x="2276170" y="3759200"/>
                  </a:moveTo>
                  <a:lnTo>
                    <a:pt x="1522104" y="3759200"/>
                  </a:lnTo>
                  <a:lnTo>
                    <a:pt x="1212736" y="3670300"/>
                  </a:lnTo>
                  <a:lnTo>
                    <a:pt x="1170410" y="3644900"/>
                  </a:lnTo>
                  <a:lnTo>
                    <a:pt x="1128592" y="3632200"/>
                  </a:lnTo>
                  <a:lnTo>
                    <a:pt x="1087300" y="3606800"/>
                  </a:lnTo>
                  <a:lnTo>
                    <a:pt x="1046545" y="3594100"/>
                  </a:lnTo>
                  <a:lnTo>
                    <a:pt x="966707" y="3543300"/>
                  </a:lnTo>
                  <a:lnTo>
                    <a:pt x="927653" y="3530600"/>
                  </a:lnTo>
                  <a:lnTo>
                    <a:pt x="889194" y="3505200"/>
                  </a:lnTo>
                  <a:lnTo>
                    <a:pt x="851344" y="3479800"/>
                  </a:lnTo>
                  <a:lnTo>
                    <a:pt x="814119" y="3454400"/>
                  </a:lnTo>
                  <a:lnTo>
                    <a:pt x="777531" y="3429000"/>
                  </a:lnTo>
                  <a:lnTo>
                    <a:pt x="741595" y="3403600"/>
                  </a:lnTo>
                  <a:lnTo>
                    <a:pt x="706326" y="3365500"/>
                  </a:lnTo>
                  <a:lnTo>
                    <a:pt x="671737" y="3340100"/>
                  </a:lnTo>
                  <a:lnTo>
                    <a:pt x="637844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5" y="3225800"/>
                  </a:lnTo>
                  <a:lnTo>
                    <a:pt x="509503" y="3187700"/>
                  </a:lnTo>
                  <a:lnTo>
                    <a:pt x="479298" y="3149600"/>
                  </a:lnTo>
                  <a:lnTo>
                    <a:pt x="449873" y="3124200"/>
                  </a:lnTo>
                  <a:lnTo>
                    <a:pt x="421242" y="3086100"/>
                  </a:lnTo>
                  <a:lnTo>
                    <a:pt x="393421" y="3048000"/>
                  </a:lnTo>
                  <a:lnTo>
                    <a:pt x="366422" y="3009900"/>
                  </a:lnTo>
                  <a:lnTo>
                    <a:pt x="340261" y="2971800"/>
                  </a:lnTo>
                  <a:lnTo>
                    <a:pt x="314951" y="2946400"/>
                  </a:lnTo>
                  <a:lnTo>
                    <a:pt x="290507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4" y="2743200"/>
                  </a:lnTo>
                  <a:lnTo>
                    <a:pt x="181772" y="2705100"/>
                  </a:lnTo>
                  <a:lnTo>
                    <a:pt x="162822" y="2667000"/>
                  </a:lnTo>
                  <a:lnTo>
                    <a:pt x="144837" y="2616200"/>
                  </a:lnTo>
                  <a:lnTo>
                    <a:pt x="127832" y="2578100"/>
                  </a:lnTo>
                  <a:lnTo>
                    <a:pt x="111821" y="2540000"/>
                  </a:lnTo>
                  <a:lnTo>
                    <a:pt x="96818" y="2489200"/>
                  </a:lnTo>
                  <a:lnTo>
                    <a:pt x="82837" y="2451100"/>
                  </a:lnTo>
                  <a:lnTo>
                    <a:pt x="69893" y="2400300"/>
                  </a:lnTo>
                  <a:lnTo>
                    <a:pt x="58000" y="2362200"/>
                  </a:lnTo>
                  <a:lnTo>
                    <a:pt x="47171" y="2311400"/>
                  </a:lnTo>
                  <a:lnTo>
                    <a:pt x="37423" y="2273300"/>
                  </a:lnTo>
                  <a:lnTo>
                    <a:pt x="28768" y="2222500"/>
                  </a:lnTo>
                  <a:lnTo>
                    <a:pt x="21220" y="2171700"/>
                  </a:lnTo>
                  <a:lnTo>
                    <a:pt x="14795" y="2133600"/>
                  </a:lnTo>
                  <a:lnTo>
                    <a:pt x="9506" y="2082800"/>
                  </a:lnTo>
                  <a:lnTo>
                    <a:pt x="5367" y="2032000"/>
                  </a:lnTo>
                  <a:lnTo>
                    <a:pt x="2394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2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4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3" y="469899"/>
                  </a:lnTo>
                  <a:lnTo>
                    <a:pt x="671737" y="444499"/>
                  </a:lnTo>
                  <a:lnTo>
                    <a:pt x="706326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3" y="279399"/>
                  </a:lnTo>
                  <a:lnTo>
                    <a:pt x="927653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7" y="25399"/>
                  </a:lnTo>
                  <a:lnTo>
                    <a:pt x="2542711" y="101599"/>
                  </a:lnTo>
                  <a:lnTo>
                    <a:pt x="2585534" y="126999"/>
                  </a:lnTo>
                  <a:lnTo>
                    <a:pt x="2669678" y="152399"/>
                  </a:lnTo>
                  <a:lnTo>
                    <a:pt x="2710971" y="177799"/>
                  </a:lnTo>
                  <a:lnTo>
                    <a:pt x="2751726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7" y="279399"/>
                  </a:lnTo>
                  <a:lnTo>
                    <a:pt x="2946926" y="304799"/>
                  </a:lnTo>
                  <a:lnTo>
                    <a:pt x="2984152" y="330199"/>
                  </a:lnTo>
                  <a:lnTo>
                    <a:pt x="3020740" y="355599"/>
                  </a:lnTo>
                  <a:lnTo>
                    <a:pt x="3056676" y="380999"/>
                  </a:lnTo>
                  <a:lnTo>
                    <a:pt x="3091945" y="419099"/>
                  </a:lnTo>
                  <a:lnTo>
                    <a:pt x="3126533" y="444499"/>
                  </a:lnTo>
                  <a:lnTo>
                    <a:pt x="3160427" y="469899"/>
                  </a:lnTo>
                  <a:lnTo>
                    <a:pt x="3193612" y="507999"/>
                  </a:lnTo>
                  <a:lnTo>
                    <a:pt x="3226073" y="533399"/>
                  </a:lnTo>
                  <a:lnTo>
                    <a:pt x="3257796" y="571499"/>
                  </a:lnTo>
                  <a:lnTo>
                    <a:pt x="3288768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9" y="698499"/>
                  </a:lnTo>
                  <a:lnTo>
                    <a:pt x="3404850" y="736599"/>
                  </a:lnTo>
                  <a:lnTo>
                    <a:pt x="3431849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8" y="965199"/>
                  </a:lnTo>
                  <a:lnTo>
                    <a:pt x="3575759" y="1003299"/>
                  </a:lnTo>
                  <a:lnTo>
                    <a:pt x="3596598" y="1041399"/>
                  </a:lnTo>
                  <a:lnTo>
                    <a:pt x="3616499" y="1079499"/>
                  </a:lnTo>
                  <a:lnTo>
                    <a:pt x="3635450" y="1117599"/>
                  </a:lnTo>
                  <a:lnTo>
                    <a:pt x="3653434" y="1168399"/>
                  </a:lnTo>
                  <a:lnTo>
                    <a:pt x="3670440" y="1206499"/>
                  </a:lnTo>
                  <a:lnTo>
                    <a:pt x="3686451" y="1244599"/>
                  </a:lnTo>
                  <a:lnTo>
                    <a:pt x="3701454" y="1295399"/>
                  </a:lnTo>
                  <a:lnTo>
                    <a:pt x="3715435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2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5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5" y="1892300"/>
                  </a:lnTo>
                  <a:lnTo>
                    <a:pt x="3797673" y="1943100"/>
                  </a:lnTo>
                  <a:lnTo>
                    <a:pt x="3795878" y="1993900"/>
                  </a:lnTo>
                  <a:lnTo>
                    <a:pt x="3792905" y="2032000"/>
                  </a:lnTo>
                  <a:lnTo>
                    <a:pt x="3788766" y="2082800"/>
                  </a:lnTo>
                  <a:lnTo>
                    <a:pt x="3783477" y="2133600"/>
                  </a:lnTo>
                  <a:lnTo>
                    <a:pt x="3777052" y="2171700"/>
                  </a:lnTo>
                  <a:lnTo>
                    <a:pt x="3769505" y="2222500"/>
                  </a:lnTo>
                  <a:lnTo>
                    <a:pt x="3760850" y="2273300"/>
                  </a:lnTo>
                  <a:lnTo>
                    <a:pt x="3751101" y="2311400"/>
                  </a:lnTo>
                  <a:lnTo>
                    <a:pt x="3740273" y="2362200"/>
                  </a:lnTo>
                  <a:lnTo>
                    <a:pt x="3728380" y="2400300"/>
                  </a:lnTo>
                  <a:lnTo>
                    <a:pt x="3715436" y="2451100"/>
                  </a:lnTo>
                  <a:lnTo>
                    <a:pt x="3701455" y="2489200"/>
                  </a:lnTo>
                  <a:lnTo>
                    <a:pt x="3686452" y="2540000"/>
                  </a:lnTo>
                  <a:lnTo>
                    <a:pt x="3670441" y="2578100"/>
                  </a:lnTo>
                  <a:lnTo>
                    <a:pt x="3653436" y="2616200"/>
                  </a:lnTo>
                  <a:lnTo>
                    <a:pt x="3635451" y="2667000"/>
                  </a:lnTo>
                  <a:lnTo>
                    <a:pt x="3616500" y="2705100"/>
                  </a:lnTo>
                  <a:lnTo>
                    <a:pt x="3596599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30" y="2870200"/>
                  </a:lnTo>
                  <a:lnTo>
                    <a:pt x="3507766" y="2908300"/>
                  </a:lnTo>
                  <a:lnTo>
                    <a:pt x="3483322" y="2946400"/>
                  </a:lnTo>
                  <a:lnTo>
                    <a:pt x="3458012" y="2971800"/>
                  </a:lnTo>
                  <a:lnTo>
                    <a:pt x="3431851" y="3009900"/>
                  </a:lnTo>
                  <a:lnTo>
                    <a:pt x="3404852" y="3048000"/>
                  </a:lnTo>
                  <a:lnTo>
                    <a:pt x="3377031" y="3086100"/>
                  </a:lnTo>
                  <a:lnTo>
                    <a:pt x="3348400" y="3124200"/>
                  </a:lnTo>
                  <a:lnTo>
                    <a:pt x="3318975" y="3149600"/>
                  </a:lnTo>
                  <a:lnTo>
                    <a:pt x="3288770" y="3187700"/>
                  </a:lnTo>
                  <a:lnTo>
                    <a:pt x="3257798" y="3225800"/>
                  </a:lnTo>
                  <a:lnTo>
                    <a:pt x="3226075" y="3251200"/>
                  </a:lnTo>
                  <a:lnTo>
                    <a:pt x="3193614" y="3276600"/>
                  </a:lnTo>
                  <a:lnTo>
                    <a:pt x="3160429" y="3314700"/>
                  </a:lnTo>
                  <a:lnTo>
                    <a:pt x="3126536" y="3340100"/>
                  </a:lnTo>
                  <a:lnTo>
                    <a:pt x="3091947" y="3365500"/>
                  </a:lnTo>
                  <a:lnTo>
                    <a:pt x="3056678" y="3403600"/>
                  </a:lnTo>
                  <a:lnTo>
                    <a:pt x="3020743" y="3429000"/>
                  </a:lnTo>
                  <a:lnTo>
                    <a:pt x="2984155" y="3454400"/>
                  </a:lnTo>
                  <a:lnTo>
                    <a:pt x="2946929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6" y="3543300"/>
                  </a:lnTo>
                  <a:lnTo>
                    <a:pt x="2751729" y="3594100"/>
                  </a:lnTo>
                  <a:lnTo>
                    <a:pt x="2710974" y="3606800"/>
                  </a:lnTo>
                  <a:lnTo>
                    <a:pt x="2669681" y="3632200"/>
                  </a:lnTo>
                  <a:lnTo>
                    <a:pt x="2627864" y="3644900"/>
                  </a:lnTo>
                  <a:lnTo>
                    <a:pt x="2585537" y="3670300"/>
                  </a:lnTo>
                  <a:lnTo>
                    <a:pt x="2276170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7" y="3759200"/>
                  </a:lnTo>
                  <a:lnTo>
                    <a:pt x="2230277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5" y="3784600"/>
                  </a:moveTo>
                  <a:lnTo>
                    <a:pt x="1707909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5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2" y="3784600"/>
                  </a:lnTo>
                  <a:lnTo>
                    <a:pt x="1995372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2947E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059988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3" y="1063688"/>
                  </a:lnTo>
                  <a:lnTo>
                    <a:pt x="254646" y="1039877"/>
                  </a:lnTo>
                  <a:lnTo>
                    <a:pt x="217403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7" y="93596"/>
                  </a:lnTo>
                  <a:lnTo>
                    <a:pt x="294065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2" y="18211"/>
                  </a:lnTo>
                  <a:lnTo>
                    <a:pt x="470092" y="8207"/>
                  </a:lnTo>
                  <a:lnTo>
                    <a:pt x="517837" y="2080"/>
                  </a:lnTo>
                  <a:lnTo>
                    <a:pt x="566736" y="0"/>
                  </a:lnTo>
                  <a:lnTo>
                    <a:pt x="615636" y="2080"/>
                  </a:lnTo>
                  <a:lnTo>
                    <a:pt x="663381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5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6" y="254647"/>
                  </a:lnTo>
                  <a:lnTo>
                    <a:pt x="1063688" y="294065"/>
                  </a:lnTo>
                  <a:lnTo>
                    <a:pt x="1084302" y="335488"/>
                  </a:lnTo>
                  <a:lnTo>
                    <a:pt x="1101550" y="378747"/>
                  </a:lnTo>
                  <a:lnTo>
                    <a:pt x="1115261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3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1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001C4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4196862" y="1742732"/>
            <a:ext cx="7263765" cy="3797300"/>
            <a:chOff x="4196862" y="1742732"/>
            <a:chExt cx="7263765" cy="3797300"/>
          </a:xfrm>
        </p:grpSpPr>
        <p:sp>
          <p:nvSpPr>
            <p:cNvPr id="6" name="object 6"/>
            <p:cNvSpPr/>
            <p:nvPr/>
          </p:nvSpPr>
          <p:spPr>
            <a:xfrm>
              <a:off x="7662091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6" y="12699"/>
                  </a:moveTo>
                  <a:lnTo>
                    <a:pt x="1660913" y="12699"/>
                  </a:lnTo>
                  <a:lnTo>
                    <a:pt x="1707908" y="0"/>
                  </a:lnTo>
                  <a:lnTo>
                    <a:pt x="2090361" y="0"/>
                  </a:lnTo>
                  <a:lnTo>
                    <a:pt x="2137356" y="12699"/>
                  </a:lnTo>
                  <a:close/>
                </a:path>
                <a:path w="3798570" h="3797300">
                  <a:moveTo>
                    <a:pt x="2230273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8" y="12699"/>
                  </a:lnTo>
                  <a:lnTo>
                    <a:pt x="2230273" y="25399"/>
                  </a:lnTo>
                  <a:close/>
                </a:path>
                <a:path w="3798570" h="3797300">
                  <a:moveTo>
                    <a:pt x="2276170" y="3759200"/>
                  </a:moveTo>
                  <a:lnTo>
                    <a:pt x="1522103" y="3759200"/>
                  </a:lnTo>
                  <a:lnTo>
                    <a:pt x="1212736" y="3670300"/>
                  </a:lnTo>
                  <a:lnTo>
                    <a:pt x="1170409" y="3644900"/>
                  </a:lnTo>
                  <a:lnTo>
                    <a:pt x="1128592" y="3632200"/>
                  </a:lnTo>
                  <a:lnTo>
                    <a:pt x="1087299" y="3606800"/>
                  </a:lnTo>
                  <a:lnTo>
                    <a:pt x="1046544" y="3594100"/>
                  </a:lnTo>
                  <a:lnTo>
                    <a:pt x="966707" y="3543300"/>
                  </a:lnTo>
                  <a:lnTo>
                    <a:pt x="927653" y="3530600"/>
                  </a:lnTo>
                  <a:lnTo>
                    <a:pt x="889193" y="3505200"/>
                  </a:lnTo>
                  <a:lnTo>
                    <a:pt x="851344" y="3479800"/>
                  </a:lnTo>
                  <a:lnTo>
                    <a:pt x="814118" y="3454400"/>
                  </a:lnTo>
                  <a:lnTo>
                    <a:pt x="777530" y="3429000"/>
                  </a:lnTo>
                  <a:lnTo>
                    <a:pt x="741595" y="3403600"/>
                  </a:lnTo>
                  <a:lnTo>
                    <a:pt x="706325" y="3365500"/>
                  </a:lnTo>
                  <a:lnTo>
                    <a:pt x="671737" y="3340100"/>
                  </a:lnTo>
                  <a:lnTo>
                    <a:pt x="637843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4" y="3225800"/>
                  </a:lnTo>
                  <a:lnTo>
                    <a:pt x="509503" y="3187700"/>
                  </a:lnTo>
                  <a:lnTo>
                    <a:pt x="479297" y="3149600"/>
                  </a:lnTo>
                  <a:lnTo>
                    <a:pt x="449872" y="3124200"/>
                  </a:lnTo>
                  <a:lnTo>
                    <a:pt x="421242" y="3086100"/>
                  </a:lnTo>
                  <a:lnTo>
                    <a:pt x="393420" y="3048000"/>
                  </a:lnTo>
                  <a:lnTo>
                    <a:pt x="366422" y="3009900"/>
                  </a:lnTo>
                  <a:lnTo>
                    <a:pt x="340260" y="2971800"/>
                  </a:lnTo>
                  <a:lnTo>
                    <a:pt x="314950" y="2946400"/>
                  </a:lnTo>
                  <a:lnTo>
                    <a:pt x="290506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3" y="2743200"/>
                  </a:lnTo>
                  <a:lnTo>
                    <a:pt x="181772" y="2705100"/>
                  </a:lnTo>
                  <a:lnTo>
                    <a:pt x="162821" y="2667000"/>
                  </a:lnTo>
                  <a:lnTo>
                    <a:pt x="144836" y="2616200"/>
                  </a:lnTo>
                  <a:lnTo>
                    <a:pt x="127831" y="2578100"/>
                  </a:lnTo>
                  <a:lnTo>
                    <a:pt x="111820" y="2540000"/>
                  </a:lnTo>
                  <a:lnTo>
                    <a:pt x="96817" y="2489200"/>
                  </a:lnTo>
                  <a:lnTo>
                    <a:pt x="82836" y="2451100"/>
                  </a:lnTo>
                  <a:lnTo>
                    <a:pt x="69892" y="2400300"/>
                  </a:lnTo>
                  <a:lnTo>
                    <a:pt x="57999" y="2362200"/>
                  </a:lnTo>
                  <a:lnTo>
                    <a:pt x="47171" y="2311400"/>
                  </a:lnTo>
                  <a:lnTo>
                    <a:pt x="37422" y="2273300"/>
                  </a:lnTo>
                  <a:lnTo>
                    <a:pt x="28767" y="2222500"/>
                  </a:lnTo>
                  <a:lnTo>
                    <a:pt x="21220" y="2171700"/>
                  </a:lnTo>
                  <a:lnTo>
                    <a:pt x="14794" y="2133600"/>
                  </a:lnTo>
                  <a:lnTo>
                    <a:pt x="9505" y="2082800"/>
                  </a:lnTo>
                  <a:lnTo>
                    <a:pt x="5367" y="2032000"/>
                  </a:lnTo>
                  <a:lnTo>
                    <a:pt x="2393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1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4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4" y="469899"/>
                  </a:lnTo>
                  <a:lnTo>
                    <a:pt x="671737" y="444499"/>
                  </a:lnTo>
                  <a:lnTo>
                    <a:pt x="706326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4" y="279399"/>
                  </a:lnTo>
                  <a:lnTo>
                    <a:pt x="927653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6" y="25399"/>
                  </a:lnTo>
                  <a:lnTo>
                    <a:pt x="2542711" y="101599"/>
                  </a:lnTo>
                  <a:lnTo>
                    <a:pt x="2585534" y="126999"/>
                  </a:lnTo>
                  <a:lnTo>
                    <a:pt x="2669678" y="152399"/>
                  </a:lnTo>
                  <a:lnTo>
                    <a:pt x="2710971" y="177799"/>
                  </a:lnTo>
                  <a:lnTo>
                    <a:pt x="2751725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6" y="279399"/>
                  </a:lnTo>
                  <a:lnTo>
                    <a:pt x="2946926" y="304799"/>
                  </a:lnTo>
                  <a:lnTo>
                    <a:pt x="2984152" y="330199"/>
                  </a:lnTo>
                  <a:lnTo>
                    <a:pt x="3020740" y="355599"/>
                  </a:lnTo>
                  <a:lnTo>
                    <a:pt x="3056675" y="380999"/>
                  </a:lnTo>
                  <a:lnTo>
                    <a:pt x="3091945" y="419099"/>
                  </a:lnTo>
                  <a:lnTo>
                    <a:pt x="3126533" y="444499"/>
                  </a:lnTo>
                  <a:lnTo>
                    <a:pt x="3160427" y="469899"/>
                  </a:lnTo>
                  <a:lnTo>
                    <a:pt x="3193611" y="507999"/>
                  </a:lnTo>
                  <a:lnTo>
                    <a:pt x="3226072" y="533399"/>
                  </a:lnTo>
                  <a:lnTo>
                    <a:pt x="3257796" y="571499"/>
                  </a:lnTo>
                  <a:lnTo>
                    <a:pt x="3288767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8" y="698499"/>
                  </a:lnTo>
                  <a:lnTo>
                    <a:pt x="3404850" y="736599"/>
                  </a:lnTo>
                  <a:lnTo>
                    <a:pt x="3431849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8" y="965199"/>
                  </a:lnTo>
                  <a:lnTo>
                    <a:pt x="3575759" y="1003299"/>
                  </a:lnTo>
                  <a:lnTo>
                    <a:pt x="3596597" y="1041399"/>
                  </a:lnTo>
                  <a:lnTo>
                    <a:pt x="3616499" y="1079499"/>
                  </a:lnTo>
                  <a:lnTo>
                    <a:pt x="3635449" y="1117599"/>
                  </a:lnTo>
                  <a:lnTo>
                    <a:pt x="3653434" y="1168399"/>
                  </a:lnTo>
                  <a:lnTo>
                    <a:pt x="3670440" y="1206499"/>
                  </a:lnTo>
                  <a:lnTo>
                    <a:pt x="3686451" y="1244599"/>
                  </a:lnTo>
                  <a:lnTo>
                    <a:pt x="3701454" y="1295399"/>
                  </a:lnTo>
                  <a:lnTo>
                    <a:pt x="3715435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2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5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4" y="1892300"/>
                  </a:lnTo>
                  <a:lnTo>
                    <a:pt x="3797672" y="1943100"/>
                  </a:lnTo>
                  <a:lnTo>
                    <a:pt x="3795878" y="1993900"/>
                  </a:lnTo>
                  <a:lnTo>
                    <a:pt x="3792904" y="2032000"/>
                  </a:lnTo>
                  <a:lnTo>
                    <a:pt x="3788766" y="2082800"/>
                  </a:lnTo>
                  <a:lnTo>
                    <a:pt x="3783477" y="2133600"/>
                  </a:lnTo>
                  <a:lnTo>
                    <a:pt x="3777052" y="2171700"/>
                  </a:lnTo>
                  <a:lnTo>
                    <a:pt x="3769504" y="2222500"/>
                  </a:lnTo>
                  <a:lnTo>
                    <a:pt x="3760849" y="2273300"/>
                  </a:lnTo>
                  <a:lnTo>
                    <a:pt x="3751100" y="2311400"/>
                  </a:lnTo>
                  <a:lnTo>
                    <a:pt x="3740272" y="2362200"/>
                  </a:lnTo>
                  <a:lnTo>
                    <a:pt x="3728379" y="2400300"/>
                  </a:lnTo>
                  <a:lnTo>
                    <a:pt x="3715435" y="2451100"/>
                  </a:lnTo>
                  <a:lnTo>
                    <a:pt x="3701455" y="2489200"/>
                  </a:lnTo>
                  <a:lnTo>
                    <a:pt x="3686451" y="2540000"/>
                  </a:lnTo>
                  <a:lnTo>
                    <a:pt x="3670440" y="2578100"/>
                  </a:lnTo>
                  <a:lnTo>
                    <a:pt x="3653435" y="2616200"/>
                  </a:lnTo>
                  <a:lnTo>
                    <a:pt x="3635450" y="2667000"/>
                  </a:lnTo>
                  <a:lnTo>
                    <a:pt x="3616500" y="2705100"/>
                  </a:lnTo>
                  <a:lnTo>
                    <a:pt x="3596599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29" y="2870200"/>
                  </a:lnTo>
                  <a:lnTo>
                    <a:pt x="3507765" y="2908300"/>
                  </a:lnTo>
                  <a:lnTo>
                    <a:pt x="3483321" y="2946400"/>
                  </a:lnTo>
                  <a:lnTo>
                    <a:pt x="3458012" y="2971800"/>
                  </a:lnTo>
                  <a:lnTo>
                    <a:pt x="3431850" y="3009900"/>
                  </a:lnTo>
                  <a:lnTo>
                    <a:pt x="3404852" y="3048000"/>
                  </a:lnTo>
                  <a:lnTo>
                    <a:pt x="3377030" y="3086100"/>
                  </a:lnTo>
                  <a:lnTo>
                    <a:pt x="3348400" y="3124200"/>
                  </a:lnTo>
                  <a:lnTo>
                    <a:pt x="3318975" y="3149600"/>
                  </a:lnTo>
                  <a:lnTo>
                    <a:pt x="3288769" y="3187700"/>
                  </a:lnTo>
                  <a:lnTo>
                    <a:pt x="3257798" y="3225800"/>
                  </a:lnTo>
                  <a:lnTo>
                    <a:pt x="3226075" y="3251200"/>
                  </a:lnTo>
                  <a:lnTo>
                    <a:pt x="3193614" y="3276600"/>
                  </a:lnTo>
                  <a:lnTo>
                    <a:pt x="3160429" y="3314700"/>
                  </a:lnTo>
                  <a:lnTo>
                    <a:pt x="3126536" y="3340100"/>
                  </a:lnTo>
                  <a:lnTo>
                    <a:pt x="3091947" y="3365500"/>
                  </a:lnTo>
                  <a:lnTo>
                    <a:pt x="3056678" y="3403600"/>
                  </a:lnTo>
                  <a:lnTo>
                    <a:pt x="3020742" y="3429000"/>
                  </a:lnTo>
                  <a:lnTo>
                    <a:pt x="2984154" y="3454400"/>
                  </a:lnTo>
                  <a:lnTo>
                    <a:pt x="2946929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6" y="3543300"/>
                  </a:lnTo>
                  <a:lnTo>
                    <a:pt x="2751728" y="3594100"/>
                  </a:lnTo>
                  <a:lnTo>
                    <a:pt x="2710974" y="3606800"/>
                  </a:lnTo>
                  <a:lnTo>
                    <a:pt x="2669681" y="3632200"/>
                  </a:lnTo>
                  <a:lnTo>
                    <a:pt x="2627864" y="3644900"/>
                  </a:lnTo>
                  <a:lnTo>
                    <a:pt x="2585537" y="3670300"/>
                  </a:lnTo>
                  <a:lnTo>
                    <a:pt x="2276170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6" y="3759200"/>
                  </a:lnTo>
                  <a:lnTo>
                    <a:pt x="2230277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5" y="3784600"/>
                  </a:moveTo>
                  <a:lnTo>
                    <a:pt x="1707908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5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2" y="3784600"/>
                  </a:lnTo>
                  <a:lnTo>
                    <a:pt x="1995372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2947E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4196862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6" y="12699"/>
                  </a:moveTo>
                  <a:lnTo>
                    <a:pt x="1660912" y="12699"/>
                  </a:lnTo>
                  <a:lnTo>
                    <a:pt x="1707908" y="0"/>
                  </a:lnTo>
                  <a:lnTo>
                    <a:pt x="2090361" y="0"/>
                  </a:lnTo>
                  <a:lnTo>
                    <a:pt x="2137356" y="12699"/>
                  </a:lnTo>
                  <a:close/>
                </a:path>
                <a:path w="3798570" h="3797300">
                  <a:moveTo>
                    <a:pt x="2230273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8" y="12699"/>
                  </a:lnTo>
                  <a:lnTo>
                    <a:pt x="2230273" y="25399"/>
                  </a:lnTo>
                  <a:close/>
                </a:path>
                <a:path w="3798570" h="3797300">
                  <a:moveTo>
                    <a:pt x="2276169" y="3759200"/>
                  </a:moveTo>
                  <a:lnTo>
                    <a:pt x="1522103" y="3759200"/>
                  </a:lnTo>
                  <a:lnTo>
                    <a:pt x="1212736" y="3670300"/>
                  </a:lnTo>
                  <a:lnTo>
                    <a:pt x="1170409" y="3644900"/>
                  </a:lnTo>
                  <a:lnTo>
                    <a:pt x="1128592" y="3632200"/>
                  </a:lnTo>
                  <a:lnTo>
                    <a:pt x="1087299" y="3606800"/>
                  </a:lnTo>
                  <a:lnTo>
                    <a:pt x="1046544" y="3594100"/>
                  </a:lnTo>
                  <a:lnTo>
                    <a:pt x="966707" y="3543300"/>
                  </a:lnTo>
                  <a:lnTo>
                    <a:pt x="927652" y="3530600"/>
                  </a:lnTo>
                  <a:lnTo>
                    <a:pt x="889193" y="3505200"/>
                  </a:lnTo>
                  <a:lnTo>
                    <a:pt x="851344" y="3479800"/>
                  </a:lnTo>
                  <a:lnTo>
                    <a:pt x="814118" y="3454400"/>
                  </a:lnTo>
                  <a:lnTo>
                    <a:pt x="777530" y="3429000"/>
                  </a:lnTo>
                  <a:lnTo>
                    <a:pt x="741594" y="3403600"/>
                  </a:lnTo>
                  <a:lnTo>
                    <a:pt x="706325" y="3365500"/>
                  </a:lnTo>
                  <a:lnTo>
                    <a:pt x="671737" y="3340100"/>
                  </a:lnTo>
                  <a:lnTo>
                    <a:pt x="637843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4" y="3225800"/>
                  </a:lnTo>
                  <a:lnTo>
                    <a:pt x="509503" y="3187700"/>
                  </a:lnTo>
                  <a:lnTo>
                    <a:pt x="479297" y="3149600"/>
                  </a:lnTo>
                  <a:lnTo>
                    <a:pt x="449872" y="3124200"/>
                  </a:lnTo>
                  <a:lnTo>
                    <a:pt x="421242" y="3086100"/>
                  </a:lnTo>
                  <a:lnTo>
                    <a:pt x="393420" y="3048000"/>
                  </a:lnTo>
                  <a:lnTo>
                    <a:pt x="366421" y="3009900"/>
                  </a:lnTo>
                  <a:lnTo>
                    <a:pt x="340260" y="2971800"/>
                  </a:lnTo>
                  <a:lnTo>
                    <a:pt x="314950" y="2946400"/>
                  </a:lnTo>
                  <a:lnTo>
                    <a:pt x="290506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3" y="2743200"/>
                  </a:lnTo>
                  <a:lnTo>
                    <a:pt x="181772" y="2705100"/>
                  </a:lnTo>
                  <a:lnTo>
                    <a:pt x="162821" y="2667000"/>
                  </a:lnTo>
                  <a:lnTo>
                    <a:pt x="144836" y="2616200"/>
                  </a:lnTo>
                  <a:lnTo>
                    <a:pt x="127831" y="2578100"/>
                  </a:lnTo>
                  <a:lnTo>
                    <a:pt x="111820" y="2540000"/>
                  </a:lnTo>
                  <a:lnTo>
                    <a:pt x="96817" y="2489200"/>
                  </a:lnTo>
                  <a:lnTo>
                    <a:pt x="82836" y="2451100"/>
                  </a:lnTo>
                  <a:lnTo>
                    <a:pt x="69892" y="2400300"/>
                  </a:lnTo>
                  <a:lnTo>
                    <a:pt x="57999" y="2362200"/>
                  </a:lnTo>
                  <a:lnTo>
                    <a:pt x="47171" y="2311400"/>
                  </a:lnTo>
                  <a:lnTo>
                    <a:pt x="37422" y="2273300"/>
                  </a:lnTo>
                  <a:lnTo>
                    <a:pt x="28767" y="2222500"/>
                  </a:lnTo>
                  <a:lnTo>
                    <a:pt x="21220" y="2171700"/>
                  </a:lnTo>
                  <a:lnTo>
                    <a:pt x="14794" y="2133600"/>
                  </a:lnTo>
                  <a:lnTo>
                    <a:pt x="9505" y="2082800"/>
                  </a:lnTo>
                  <a:lnTo>
                    <a:pt x="5367" y="2032000"/>
                  </a:lnTo>
                  <a:lnTo>
                    <a:pt x="2393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1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3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3" y="469899"/>
                  </a:lnTo>
                  <a:lnTo>
                    <a:pt x="671737" y="444499"/>
                  </a:lnTo>
                  <a:lnTo>
                    <a:pt x="706325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3" y="279399"/>
                  </a:lnTo>
                  <a:lnTo>
                    <a:pt x="927652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6" y="25399"/>
                  </a:lnTo>
                  <a:lnTo>
                    <a:pt x="2542711" y="101599"/>
                  </a:lnTo>
                  <a:lnTo>
                    <a:pt x="2585533" y="126999"/>
                  </a:lnTo>
                  <a:lnTo>
                    <a:pt x="2669677" y="152399"/>
                  </a:lnTo>
                  <a:lnTo>
                    <a:pt x="2710970" y="177799"/>
                  </a:lnTo>
                  <a:lnTo>
                    <a:pt x="2751725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6" y="279399"/>
                  </a:lnTo>
                  <a:lnTo>
                    <a:pt x="2946926" y="304799"/>
                  </a:lnTo>
                  <a:lnTo>
                    <a:pt x="2984151" y="330199"/>
                  </a:lnTo>
                  <a:lnTo>
                    <a:pt x="3020739" y="355599"/>
                  </a:lnTo>
                  <a:lnTo>
                    <a:pt x="3056675" y="380999"/>
                  </a:lnTo>
                  <a:lnTo>
                    <a:pt x="3091944" y="419099"/>
                  </a:lnTo>
                  <a:lnTo>
                    <a:pt x="3126533" y="444499"/>
                  </a:lnTo>
                  <a:lnTo>
                    <a:pt x="3160426" y="469899"/>
                  </a:lnTo>
                  <a:lnTo>
                    <a:pt x="3193611" y="507999"/>
                  </a:lnTo>
                  <a:lnTo>
                    <a:pt x="3226072" y="533399"/>
                  </a:lnTo>
                  <a:lnTo>
                    <a:pt x="3257795" y="571499"/>
                  </a:lnTo>
                  <a:lnTo>
                    <a:pt x="3288767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8" y="698499"/>
                  </a:lnTo>
                  <a:lnTo>
                    <a:pt x="3404850" y="736599"/>
                  </a:lnTo>
                  <a:lnTo>
                    <a:pt x="3431848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7" y="965199"/>
                  </a:lnTo>
                  <a:lnTo>
                    <a:pt x="3575759" y="1003299"/>
                  </a:lnTo>
                  <a:lnTo>
                    <a:pt x="3596597" y="1041399"/>
                  </a:lnTo>
                  <a:lnTo>
                    <a:pt x="3616499" y="1079499"/>
                  </a:lnTo>
                  <a:lnTo>
                    <a:pt x="3635449" y="1117599"/>
                  </a:lnTo>
                  <a:lnTo>
                    <a:pt x="3653434" y="1168399"/>
                  </a:lnTo>
                  <a:lnTo>
                    <a:pt x="3670439" y="1206499"/>
                  </a:lnTo>
                  <a:lnTo>
                    <a:pt x="3686450" y="1244599"/>
                  </a:lnTo>
                  <a:lnTo>
                    <a:pt x="3701454" y="1295399"/>
                  </a:lnTo>
                  <a:lnTo>
                    <a:pt x="3715434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1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4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3" y="1892300"/>
                  </a:lnTo>
                  <a:lnTo>
                    <a:pt x="3797672" y="1943100"/>
                  </a:lnTo>
                  <a:lnTo>
                    <a:pt x="3795877" y="1993900"/>
                  </a:lnTo>
                  <a:lnTo>
                    <a:pt x="3792904" y="2032000"/>
                  </a:lnTo>
                  <a:lnTo>
                    <a:pt x="3788765" y="2082800"/>
                  </a:lnTo>
                  <a:lnTo>
                    <a:pt x="3783476" y="2133600"/>
                  </a:lnTo>
                  <a:lnTo>
                    <a:pt x="3777051" y="2171700"/>
                  </a:lnTo>
                  <a:lnTo>
                    <a:pt x="3769504" y="2222500"/>
                  </a:lnTo>
                  <a:lnTo>
                    <a:pt x="3760849" y="2273300"/>
                  </a:lnTo>
                  <a:lnTo>
                    <a:pt x="3751100" y="2311400"/>
                  </a:lnTo>
                  <a:lnTo>
                    <a:pt x="3740272" y="2362200"/>
                  </a:lnTo>
                  <a:lnTo>
                    <a:pt x="3728379" y="2400300"/>
                  </a:lnTo>
                  <a:lnTo>
                    <a:pt x="3715435" y="2451100"/>
                  </a:lnTo>
                  <a:lnTo>
                    <a:pt x="3701454" y="2489200"/>
                  </a:lnTo>
                  <a:lnTo>
                    <a:pt x="3686451" y="2540000"/>
                  </a:lnTo>
                  <a:lnTo>
                    <a:pt x="3670440" y="2578100"/>
                  </a:lnTo>
                  <a:lnTo>
                    <a:pt x="3653435" y="2616200"/>
                  </a:lnTo>
                  <a:lnTo>
                    <a:pt x="3635450" y="2667000"/>
                  </a:lnTo>
                  <a:lnTo>
                    <a:pt x="3616500" y="2705100"/>
                  </a:lnTo>
                  <a:lnTo>
                    <a:pt x="3596598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29" y="2870200"/>
                  </a:lnTo>
                  <a:lnTo>
                    <a:pt x="3507765" y="2908300"/>
                  </a:lnTo>
                  <a:lnTo>
                    <a:pt x="3483321" y="2946400"/>
                  </a:lnTo>
                  <a:lnTo>
                    <a:pt x="3458011" y="2971800"/>
                  </a:lnTo>
                  <a:lnTo>
                    <a:pt x="3431850" y="3009900"/>
                  </a:lnTo>
                  <a:lnTo>
                    <a:pt x="3404852" y="3048000"/>
                  </a:lnTo>
                  <a:lnTo>
                    <a:pt x="3377030" y="3086100"/>
                  </a:lnTo>
                  <a:lnTo>
                    <a:pt x="3348399" y="3124200"/>
                  </a:lnTo>
                  <a:lnTo>
                    <a:pt x="3318974" y="3149600"/>
                  </a:lnTo>
                  <a:lnTo>
                    <a:pt x="3288769" y="3187700"/>
                  </a:lnTo>
                  <a:lnTo>
                    <a:pt x="3257798" y="3225800"/>
                  </a:lnTo>
                  <a:lnTo>
                    <a:pt x="3226074" y="3251200"/>
                  </a:lnTo>
                  <a:lnTo>
                    <a:pt x="3193613" y="3276600"/>
                  </a:lnTo>
                  <a:lnTo>
                    <a:pt x="3160429" y="3314700"/>
                  </a:lnTo>
                  <a:lnTo>
                    <a:pt x="3126535" y="3340100"/>
                  </a:lnTo>
                  <a:lnTo>
                    <a:pt x="3091947" y="3365500"/>
                  </a:lnTo>
                  <a:lnTo>
                    <a:pt x="3056677" y="3403600"/>
                  </a:lnTo>
                  <a:lnTo>
                    <a:pt x="3020742" y="3429000"/>
                  </a:lnTo>
                  <a:lnTo>
                    <a:pt x="2984154" y="3454400"/>
                  </a:lnTo>
                  <a:lnTo>
                    <a:pt x="2946928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5" y="3543300"/>
                  </a:lnTo>
                  <a:lnTo>
                    <a:pt x="2751728" y="3594100"/>
                  </a:lnTo>
                  <a:lnTo>
                    <a:pt x="2710973" y="3606800"/>
                  </a:lnTo>
                  <a:lnTo>
                    <a:pt x="2669680" y="3632200"/>
                  </a:lnTo>
                  <a:lnTo>
                    <a:pt x="2627863" y="3644900"/>
                  </a:lnTo>
                  <a:lnTo>
                    <a:pt x="2585536" y="3670300"/>
                  </a:lnTo>
                  <a:lnTo>
                    <a:pt x="2276169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6" y="3759200"/>
                  </a:lnTo>
                  <a:lnTo>
                    <a:pt x="2230276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4" y="3784600"/>
                  </a:moveTo>
                  <a:lnTo>
                    <a:pt x="1707908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4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1" y="3784600"/>
                  </a:lnTo>
                  <a:lnTo>
                    <a:pt x="1995371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D9D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1281535" y="2640477"/>
            <a:ext cx="20923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汽车保有量增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长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281536" y="3618658"/>
            <a:ext cx="2882900" cy="665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随着汽车保有量的不断增加，减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震器弹簧的市场需求也相应增长。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3126663" y="1450378"/>
            <a:ext cx="1000125" cy="1000125"/>
          </a:xfrm>
          <a:custGeom>
            <a:rect l="l" t="t" r="r" b="b"/>
            <a:pathLst>
              <a:path w="1000125" h="1000125">
                <a:moveTo>
                  <a:pt x="1000124" y="500062"/>
                </a:moveTo>
                <a:lnTo>
                  <a:pt x="0" y="500062"/>
                </a:lnTo>
                <a:lnTo>
                  <a:pt x="2290" y="451902"/>
                </a:lnTo>
                <a:lnTo>
                  <a:pt x="9017" y="405038"/>
                </a:lnTo>
                <a:lnTo>
                  <a:pt x="19974" y="359679"/>
                </a:lnTo>
                <a:lnTo>
                  <a:pt x="34951" y="316034"/>
                </a:lnTo>
                <a:lnTo>
                  <a:pt x="53737" y="274312"/>
                </a:lnTo>
                <a:lnTo>
                  <a:pt x="76123" y="234724"/>
                </a:lnTo>
                <a:lnTo>
                  <a:pt x="101901" y="197480"/>
                </a:lnTo>
                <a:lnTo>
                  <a:pt x="130859" y="162787"/>
                </a:lnTo>
                <a:lnTo>
                  <a:pt x="162789" y="130857"/>
                </a:lnTo>
                <a:lnTo>
                  <a:pt x="197482" y="101899"/>
                </a:lnTo>
                <a:lnTo>
                  <a:pt x="234726" y="76122"/>
                </a:lnTo>
                <a:lnTo>
                  <a:pt x="274314" y="53735"/>
                </a:lnTo>
                <a:lnTo>
                  <a:pt x="316036" y="34949"/>
                </a:lnTo>
                <a:lnTo>
                  <a:pt x="359681" y="19973"/>
                </a:lnTo>
                <a:lnTo>
                  <a:pt x="405040" y="9016"/>
                </a:lnTo>
                <a:lnTo>
                  <a:pt x="451904" y="2289"/>
                </a:lnTo>
                <a:lnTo>
                  <a:pt x="500062" y="0"/>
                </a:lnTo>
                <a:lnTo>
                  <a:pt x="548221" y="2289"/>
                </a:lnTo>
                <a:lnTo>
                  <a:pt x="595085" y="9016"/>
                </a:lnTo>
                <a:lnTo>
                  <a:pt x="640445" y="19973"/>
                </a:lnTo>
                <a:lnTo>
                  <a:pt x="684090" y="34950"/>
                </a:lnTo>
                <a:lnTo>
                  <a:pt x="725811" y="53736"/>
                </a:lnTo>
                <a:lnTo>
                  <a:pt x="765399" y="76122"/>
                </a:lnTo>
                <a:lnTo>
                  <a:pt x="802644" y="101899"/>
                </a:lnTo>
                <a:lnTo>
                  <a:pt x="837336" y="130858"/>
                </a:lnTo>
                <a:lnTo>
                  <a:pt x="869266" y="162788"/>
                </a:lnTo>
                <a:lnTo>
                  <a:pt x="898225" y="197480"/>
                </a:lnTo>
                <a:lnTo>
                  <a:pt x="924002" y="234725"/>
                </a:lnTo>
                <a:lnTo>
                  <a:pt x="946389" y="274313"/>
                </a:lnTo>
                <a:lnTo>
                  <a:pt x="965175" y="316034"/>
                </a:lnTo>
                <a:lnTo>
                  <a:pt x="980151" y="359679"/>
                </a:lnTo>
                <a:lnTo>
                  <a:pt x="991108" y="405039"/>
                </a:lnTo>
                <a:lnTo>
                  <a:pt x="997835" y="451903"/>
                </a:lnTo>
                <a:lnTo>
                  <a:pt x="1000124" y="500062"/>
                </a:lnTo>
                <a:close/>
              </a:path>
              <a:path w="1000125" h="1000125">
                <a:moveTo>
                  <a:pt x="500062" y="1000124"/>
                </a:moveTo>
                <a:lnTo>
                  <a:pt x="451903" y="997835"/>
                </a:lnTo>
                <a:lnTo>
                  <a:pt x="405038" y="991107"/>
                </a:lnTo>
                <a:lnTo>
                  <a:pt x="359679" y="980151"/>
                </a:lnTo>
                <a:lnTo>
                  <a:pt x="316034" y="965174"/>
                </a:lnTo>
                <a:lnTo>
                  <a:pt x="274313" y="946388"/>
                </a:lnTo>
                <a:lnTo>
                  <a:pt x="234725" y="924002"/>
                </a:lnTo>
                <a:lnTo>
                  <a:pt x="197480" y="898225"/>
                </a:lnTo>
                <a:lnTo>
                  <a:pt x="162788" y="869266"/>
                </a:lnTo>
                <a:lnTo>
                  <a:pt x="130858" y="837336"/>
                </a:lnTo>
                <a:lnTo>
                  <a:pt x="101899" y="802644"/>
                </a:lnTo>
                <a:lnTo>
                  <a:pt x="76122" y="765399"/>
                </a:lnTo>
                <a:lnTo>
                  <a:pt x="53735" y="725811"/>
                </a:lnTo>
                <a:lnTo>
                  <a:pt x="34949" y="684090"/>
                </a:lnTo>
                <a:lnTo>
                  <a:pt x="19973" y="640445"/>
                </a:lnTo>
                <a:lnTo>
                  <a:pt x="9016" y="595085"/>
                </a:lnTo>
                <a:lnTo>
                  <a:pt x="2289" y="548221"/>
                </a:lnTo>
                <a:lnTo>
                  <a:pt x="0" y="500062"/>
                </a:lnTo>
                <a:lnTo>
                  <a:pt x="1000124" y="500062"/>
                </a:lnTo>
                <a:lnTo>
                  <a:pt x="997835" y="548221"/>
                </a:lnTo>
                <a:lnTo>
                  <a:pt x="991107" y="595086"/>
                </a:lnTo>
                <a:lnTo>
                  <a:pt x="980150" y="640445"/>
                </a:lnTo>
                <a:lnTo>
                  <a:pt x="965174" y="684090"/>
                </a:lnTo>
                <a:lnTo>
                  <a:pt x="946388" y="725811"/>
                </a:lnTo>
                <a:lnTo>
                  <a:pt x="924002" y="765399"/>
                </a:lnTo>
                <a:lnTo>
                  <a:pt x="898224" y="802644"/>
                </a:lnTo>
                <a:lnTo>
                  <a:pt x="869266" y="837336"/>
                </a:lnTo>
                <a:lnTo>
                  <a:pt x="837336" y="869266"/>
                </a:lnTo>
                <a:lnTo>
                  <a:pt x="802644" y="898225"/>
                </a:lnTo>
                <a:lnTo>
                  <a:pt x="765399" y="924002"/>
                </a:lnTo>
                <a:lnTo>
                  <a:pt x="725811" y="946388"/>
                </a:lnTo>
                <a:lnTo>
                  <a:pt x="684090" y="965175"/>
                </a:lnTo>
                <a:lnTo>
                  <a:pt x="640445" y="980151"/>
                </a:lnTo>
                <a:lnTo>
                  <a:pt x="595085" y="991108"/>
                </a:lnTo>
                <a:lnTo>
                  <a:pt x="548221" y="997835"/>
                </a:lnTo>
                <a:lnTo>
                  <a:pt x="500062" y="1000124"/>
                </a:lnTo>
                <a:close/>
              </a:path>
            </a:pathLst>
          </a:custGeom>
          <a:solidFill>
            <a:srgbClr val="405D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1" name="object 11"/>
          <p:cNvGrpSpPr/>
          <p:nvPr/>
        </p:nvGrpSpPr>
        <p:grpSpPr>
          <a:xfrm>
            <a:off x="454962" y="6318934"/>
            <a:ext cx="11737340" cy="123189"/>
            <a:chOff x="454962" y="6318934"/>
            <a:chExt cx="11737340" cy="123189"/>
          </a:xfrm>
        </p:grpSpPr>
        <p:sp>
          <p:nvSpPr>
            <p:cNvPr id="12" name="object 12"/>
            <p:cNvSpPr/>
            <p:nvPr/>
          </p:nvSpPr>
          <p:spPr>
            <a:xfrm>
              <a:off x="507873" y="6318934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8"/>
                  </a:moveTo>
                  <a:lnTo>
                    <a:pt x="0" y="122998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8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2" y="6318934"/>
              <a:ext cx="122997" cy="122998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37714" y="6318934"/>
              <a:ext cx="122997" cy="122998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10982657" y="0"/>
                  </a:moveTo>
                  <a:lnTo>
                    <a:pt x="0" y="0"/>
                  </a:lnTo>
                  <a:lnTo>
                    <a:pt x="10982657" y="0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0" y="0"/>
                  </a:moveTo>
                  <a:lnTo>
                    <a:pt x="10982657" y="0"/>
                  </a:lnTo>
                </a:path>
              </a:pathLst>
            </a:custGeom>
            <a:ln w="14287">
              <a:solidFill>
                <a:srgbClr val="405D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市场需求驱动因素</a:t>
            </a:r>
          </a:p>
        </p:txBody>
      </p:sp>
      <p:grpSp>
        <p:nvGrpSpPr>
          <p:cNvPr id="39" name="object 39"/>
          <p:cNvGrpSpPr/>
          <p:nvPr/>
        </p:nvGrpSpPr>
        <p:grpSpPr>
          <a:xfrm>
            <a:off x="6801158" y="1383703"/>
            <a:ext cx="4570095" cy="1133475"/>
            <a:chOff x="6801158" y="1383703"/>
            <a:chExt cx="4570095" cy="1133475"/>
          </a:xfrm>
        </p:grpSpPr>
        <p:sp>
          <p:nvSpPr>
            <p:cNvPr id="40" name="object 40"/>
            <p:cNvSpPr/>
            <p:nvPr/>
          </p:nvSpPr>
          <p:spPr>
            <a:xfrm>
              <a:off x="6801158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4" y="1063688"/>
                  </a:lnTo>
                  <a:lnTo>
                    <a:pt x="254646" y="1039877"/>
                  </a:lnTo>
                  <a:lnTo>
                    <a:pt x="217404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8" y="93596"/>
                  </a:lnTo>
                  <a:lnTo>
                    <a:pt x="294066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3" y="18211"/>
                  </a:lnTo>
                  <a:lnTo>
                    <a:pt x="470093" y="8207"/>
                  </a:lnTo>
                  <a:lnTo>
                    <a:pt x="517838" y="2080"/>
                  </a:lnTo>
                  <a:lnTo>
                    <a:pt x="566737" y="0"/>
                  </a:lnTo>
                  <a:lnTo>
                    <a:pt x="615636" y="2080"/>
                  </a:lnTo>
                  <a:lnTo>
                    <a:pt x="663382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6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7" y="254647"/>
                  </a:lnTo>
                  <a:lnTo>
                    <a:pt x="1063688" y="294065"/>
                  </a:lnTo>
                  <a:lnTo>
                    <a:pt x="1084303" y="335488"/>
                  </a:lnTo>
                  <a:lnTo>
                    <a:pt x="1101551" y="378747"/>
                  </a:lnTo>
                  <a:lnTo>
                    <a:pt x="1115262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4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2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001C4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1" name="object 41"/>
            <p:cNvSpPr/>
            <p:nvPr/>
          </p:nvSpPr>
          <p:spPr>
            <a:xfrm>
              <a:off x="6867832" y="1450378"/>
              <a:ext cx="1000125" cy="1000125"/>
            </a:xfrm>
            <a:custGeom>
              <a:rect l="l" t="t" r="r" b="b"/>
              <a:pathLst>
                <a:path w="1000125" h="1000125">
                  <a:moveTo>
                    <a:pt x="1000124" y="500062"/>
                  </a:moveTo>
                  <a:lnTo>
                    <a:pt x="0" y="500062"/>
                  </a:lnTo>
                  <a:lnTo>
                    <a:pt x="2289" y="451902"/>
                  </a:lnTo>
                  <a:lnTo>
                    <a:pt x="9017" y="405038"/>
                  </a:lnTo>
                  <a:lnTo>
                    <a:pt x="19974" y="359679"/>
                  </a:lnTo>
                  <a:lnTo>
                    <a:pt x="34950" y="316034"/>
                  </a:lnTo>
                  <a:lnTo>
                    <a:pt x="53737" y="274312"/>
                  </a:lnTo>
                  <a:lnTo>
                    <a:pt x="76123" y="234724"/>
                  </a:lnTo>
                  <a:lnTo>
                    <a:pt x="101901" y="197480"/>
                  </a:lnTo>
                  <a:lnTo>
                    <a:pt x="130859" y="162787"/>
                  </a:lnTo>
                  <a:lnTo>
                    <a:pt x="162789" y="130857"/>
                  </a:lnTo>
                  <a:lnTo>
                    <a:pt x="197482" y="101899"/>
                  </a:lnTo>
                  <a:lnTo>
                    <a:pt x="234727" y="76122"/>
                  </a:lnTo>
                  <a:lnTo>
                    <a:pt x="274315" y="53735"/>
                  </a:lnTo>
                  <a:lnTo>
                    <a:pt x="316036" y="34949"/>
                  </a:lnTo>
                  <a:lnTo>
                    <a:pt x="359681" y="19973"/>
                  </a:lnTo>
                  <a:lnTo>
                    <a:pt x="405040" y="9016"/>
                  </a:lnTo>
                  <a:lnTo>
                    <a:pt x="451904" y="2289"/>
                  </a:lnTo>
                  <a:lnTo>
                    <a:pt x="500063" y="0"/>
                  </a:lnTo>
                  <a:lnTo>
                    <a:pt x="548221" y="2289"/>
                  </a:lnTo>
                  <a:lnTo>
                    <a:pt x="595085" y="9016"/>
                  </a:lnTo>
                  <a:lnTo>
                    <a:pt x="640445" y="19973"/>
                  </a:lnTo>
                  <a:lnTo>
                    <a:pt x="684090" y="34950"/>
                  </a:lnTo>
                  <a:lnTo>
                    <a:pt x="725812" y="53736"/>
                  </a:lnTo>
                  <a:lnTo>
                    <a:pt x="765399" y="76122"/>
                  </a:lnTo>
                  <a:lnTo>
                    <a:pt x="802644" y="101899"/>
                  </a:lnTo>
                  <a:lnTo>
                    <a:pt x="837336" y="130858"/>
                  </a:lnTo>
                  <a:lnTo>
                    <a:pt x="869267" y="162788"/>
                  </a:lnTo>
                  <a:lnTo>
                    <a:pt x="898225" y="197480"/>
                  </a:lnTo>
                  <a:lnTo>
                    <a:pt x="924002" y="234725"/>
                  </a:lnTo>
                  <a:lnTo>
                    <a:pt x="946389" y="274313"/>
                  </a:lnTo>
                  <a:lnTo>
                    <a:pt x="965175" y="316034"/>
                  </a:lnTo>
                  <a:lnTo>
                    <a:pt x="980151" y="359679"/>
                  </a:lnTo>
                  <a:lnTo>
                    <a:pt x="991108" y="405039"/>
                  </a:lnTo>
                  <a:lnTo>
                    <a:pt x="997835" y="451903"/>
                  </a:lnTo>
                  <a:lnTo>
                    <a:pt x="1000124" y="500062"/>
                  </a:lnTo>
                  <a:close/>
                </a:path>
                <a:path w="1000125" h="1000125">
                  <a:moveTo>
                    <a:pt x="500062" y="1000124"/>
                  </a:moveTo>
                  <a:lnTo>
                    <a:pt x="451903" y="997835"/>
                  </a:lnTo>
                  <a:lnTo>
                    <a:pt x="405038" y="991107"/>
                  </a:lnTo>
                  <a:lnTo>
                    <a:pt x="359679" y="980151"/>
                  </a:lnTo>
                  <a:lnTo>
                    <a:pt x="316034" y="965174"/>
                  </a:lnTo>
                  <a:lnTo>
                    <a:pt x="274313" y="946388"/>
                  </a:lnTo>
                  <a:lnTo>
                    <a:pt x="234725" y="924002"/>
                  </a:lnTo>
                  <a:lnTo>
                    <a:pt x="197480" y="898225"/>
                  </a:lnTo>
                  <a:lnTo>
                    <a:pt x="162788" y="869266"/>
                  </a:lnTo>
                  <a:lnTo>
                    <a:pt x="130858" y="837336"/>
                  </a:lnTo>
                  <a:lnTo>
                    <a:pt x="101899" y="802644"/>
                  </a:lnTo>
                  <a:lnTo>
                    <a:pt x="76122" y="765399"/>
                  </a:lnTo>
                  <a:lnTo>
                    <a:pt x="53735" y="725811"/>
                  </a:lnTo>
                  <a:lnTo>
                    <a:pt x="34949" y="684090"/>
                  </a:lnTo>
                  <a:lnTo>
                    <a:pt x="19973" y="640445"/>
                  </a:lnTo>
                  <a:lnTo>
                    <a:pt x="9016" y="595085"/>
                  </a:lnTo>
                  <a:lnTo>
                    <a:pt x="2289" y="548221"/>
                  </a:lnTo>
                  <a:lnTo>
                    <a:pt x="0" y="500062"/>
                  </a:lnTo>
                  <a:lnTo>
                    <a:pt x="1000124" y="500062"/>
                  </a:lnTo>
                  <a:lnTo>
                    <a:pt x="997835" y="548221"/>
                  </a:lnTo>
                  <a:lnTo>
                    <a:pt x="991107" y="595086"/>
                  </a:lnTo>
                  <a:lnTo>
                    <a:pt x="980150" y="640445"/>
                  </a:lnTo>
                  <a:lnTo>
                    <a:pt x="965174" y="684090"/>
                  </a:lnTo>
                  <a:lnTo>
                    <a:pt x="946388" y="725811"/>
                  </a:lnTo>
                  <a:lnTo>
                    <a:pt x="924001" y="765399"/>
                  </a:lnTo>
                  <a:lnTo>
                    <a:pt x="898224" y="802644"/>
                  </a:lnTo>
                  <a:lnTo>
                    <a:pt x="869266" y="837336"/>
                  </a:lnTo>
                  <a:lnTo>
                    <a:pt x="837335" y="869266"/>
                  </a:lnTo>
                  <a:lnTo>
                    <a:pt x="802643" y="898225"/>
                  </a:lnTo>
                  <a:lnTo>
                    <a:pt x="765399" y="924002"/>
                  </a:lnTo>
                  <a:lnTo>
                    <a:pt x="725811" y="946388"/>
                  </a:lnTo>
                  <a:lnTo>
                    <a:pt x="684090" y="965175"/>
                  </a:lnTo>
                  <a:lnTo>
                    <a:pt x="640445" y="980151"/>
                  </a:lnTo>
                  <a:lnTo>
                    <a:pt x="595085" y="991108"/>
                  </a:lnTo>
                  <a:lnTo>
                    <a:pt x="548221" y="997835"/>
                  </a:lnTo>
                  <a:lnTo>
                    <a:pt x="500062" y="1000124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2" name="object 42"/>
            <p:cNvSpPr/>
            <p:nvPr/>
          </p:nvSpPr>
          <p:spPr>
            <a:xfrm>
              <a:off x="10237650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4" y="1063688"/>
                  </a:lnTo>
                  <a:lnTo>
                    <a:pt x="254646" y="1039877"/>
                  </a:lnTo>
                  <a:lnTo>
                    <a:pt x="217404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8" y="93596"/>
                  </a:lnTo>
                  <a:lnTo>
                    <a:pt x="294066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3" y="18211"/>
                  </a:lnTo>
                  <a:lnTo>
                    <a:pt x="470093" y="8207"/>
                  </a:lnTo>
                  <a:lnTo>
                    <a:pt x="517838" y="2080"/>
                  </a:lnTo>
                  <a:lnTo>
                    <a:pt x="566737" y="0"/>
                  </a:lnTo>
                  <a:lnTo>
                    <a:pt x="615636" y="2080"/>
                  </a:lnTo>
                  <a:lnTo>
                    <a:pt x="663382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6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7" y="254647"/>
                  </a:lnTo>
                  <a:lnTo>
                    <a:pt x="1063688" y="294065"/>
                  </a:lnTo>
                  <a:lnTo>
                    <a:pt x="1084303" y="335488"/>
                  </a:lnTo>
                  <a:lnTo>
                    <a:pt x="1101551" y="378747"/>
                  </a:lnTo>
                  <a:lnTo>
                    <a:pt x="1115262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4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2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001C4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3" name="object 43"/>
            <p:cNvSpPr/>
            <p:nvPr/>
          </p:nvSpPr>
          <p:spPr>
            <a:xfrm>
              <a:off x="10304324" y="1450378"/>
              <a:ext cx="1000125" cy="1000125"/>
            </a:xfrm>
            <a:custGeom>
              <a:rect l="l" t="t" r="r" b="b"/>
              <a:pathLst>
                <a:path w="1000125" h="1000125">
                  <a:moveTo>
                    <a:pt x="1000124" y="500062"/>
                  </a:moveTo>
                  <a:lnTo>
                    <a:pt x="0" y="500062"/>
                  </a:lnTo>
                  <a:lnTo>
                    <a:pt x="2289" y="451902"/>
                  </a:lnTo>
                  <a:lnTo>
                    <a:pt x="9017" y="405038"/>
                  </a:lnTo>
                  <a:lnTo>
                    <a:pt x="19974" y="359679"/>
                  </a:lnTo>
                  <a:lnTo>
                    <a:pt x="34950" y="316034"/>
                  </a:lnTo>
                  <a:lnTo>
                    <a:pt x="53737" y="274312"/>
                  </a:lnTo>
                  <a:lnTo>
                    <a:pt x="76123" y="234724"/>
                  </a:lnTo>
                  <a:lnTo>
                    <a:pt x="101901" y="197480"/>
                  </a:lnTo>
                  <a:lnTo>
                    <a:pt x="130859" y="162787"/>
                  </a:lnTo>
                  <a:lnTo>
                    <a:pt x="162789" y="130857"/>
                  </a:lnTo>
                  <a:lnTo>
                    <a:pt x="197482" y="101899"/>
                  </a:lnTo>
                  <a:lnTo>
                    <a:pt x="234727" y="76122"/>
                  </a:lnTo>
                  <a:lnTo>
                    <a:pt x="274315" y="53735"/>
                  </a:lnTo>
                  <a:lnTo>
                    <a:pt x="316036" y="34949"/>
                  </a:lnTo>
                  <a:lnTo>
                    <a:pt x="359681" y="19973"/>
                  </a:lnTo>
                  <a:lnTo>
                    <a:pt x="405040" y="9016"/>
                  </a:lnTo>
                  <a:lnTo>
                    <a:pt x="451904" y="2289"/>
                  </a:lnTo>
                  <a:lnTo>
                    <a:pt x="500063" y="0"/>
                  </a:lnTo>
                  <a:lnTo>
                    <a:pt x="548221" y="2289"/>
                  </a:lnTo>
                  <a:lnTo>
                    <a:pt x="595085" y="9016"/>
                  </a:lnTo>
                  <a:lnTo>
                    <a:pt x="640445" y="19973"/>
                  </a:lnTo>
                  <a:lnTo>
                    <a:pt x="684090" y="34950"/>
                  </a:lnTo>
                  <a:lnTo>
                    <a:pt x="725812" y="53736"/>
                  </a:lnTo>
                  <a:lnTo>
                    <a:pt x="765399" y="76122"/>
                  </a:lnTo>
                  <a:lnTo>
                    <a:pt x="802644" y="101899"/>
                  </a:lnTo>
                  <a:lnTo>
                    <a:pt x="837336" y="130858"/>
                  </a:lnTo>
                  <a:lnTo>
                    <a:pt x="869267" y="162788"/>
                  </a:lnTo>
                  <a:lnTo>
                    <a:pt x="898225" y="197480"/>
                  </a:lnTo>
                  <a:lnTo>
                    <a:pt x="924002" y="234725"/>
                  </a:lnTo>
                  <a:lnTo>
                    <a:pt x="946389" y="274313"/>
                  </a:lnTo>
                  <a:lnTo>
                    <a:pt x="965175" y="316034"/>
                  </a:lnTo>
                  <a:lnTo>
                    <a:pt x="980151" y="359679"/>
                  </a:lnTo>
                  <a:lnTo>
                    <a:pt x="991108" y="405039"/>
                  </a:lnTo>
                  <a:lnTo>
                    <a:pt x="997835" y="451903"/>
                  </a:lnTo>
                  <a:lnTo>
                    <a:pt x="1000124" y="500062"/>
                  </a:lnTo>
                  <a:close/>
                </a:path>
                <a:path w="1000125" h="1000125">
                  <a:moveTo>
                    <a:pt x="500062" y="1000124"/>
                  </a:moveTo>
                  <a:lnTo>
                    <a:pt x="451903" y="997835"/>
                  </a:lnTo>
                  <a:lnTo>
                    <a:pt x="405038" y="991107"/>
                  </a:lnTo>
                  <a:lnTo>
                    <a:pt x="359679" y="980151"/>
                  </a:lnTo>
                  <a:lnTo>
                    <a:pt x="316034" y="965174"/>
                  </a:lnTo>
                  <a:lnTo>
                    <a:pt x="274313" y="946388"/>
                  </a:lnTo>
                  <a:lnTo>
                    <a:pt x="234725" y="924002"/>
                  </a:lnTo>
                  <a:lnTo>
                    <a:pt x="197480" y="898225"/>
                  </a:lnTo>
                  <a:lnTo>
                    <a:pt x="162788" y="869266"/>
                  </a:lnTo>
                  <a:lnTo>
                    <a:pt x="130858" y="837336"/>
                  </a:lnTo>
                  <a:lnTo>
                    <a:pt x="101899" y="802644"/>
                  </a:lnTo>
                  <a:lnTo>
                    <a:pt x="76122" y="765399"/>
                  </a:lnTo>
                  <a:lnTo>
                    <a:pt x="53735" y="725811"/>
                  </a:lnTo>
                  <a:lnTo>
                    <a:pt x="34949" y="684090"/>
                  </a:lnTo>
                  <a:lnTo>
                    <a:pt x="19973" y="640445"/>
                  </a:lnTo>
                  <a:lnTo>
                    <a:pt x="9016" y="595085"/>
                  </a:lnTo>
                  <a:lnTo>
                    <a:pt x="2289" y="548221"/>
                  </a:lnTo>
                  <a:lnTo>
                    <a:pt x="0" y="500062"/>
                  </a:lnTo>
                  <a:lnTo>
                    <a:pt x="1000124" y="500062"/>
                  </a:lnTo>
                  <a:lnTo>
                    <a:pt x="997835" y="548221"/>
                  </a:lnTo>
                  <a:lnTo>
                    <a:pt x="991107" y="595086"/>
                  </a:lnTo>
                  <a:lnTo>
                    <a:pt x="980150" y="640445"/>
                  </a:lnTo>
                  <a:lnTo>
                    <a:pt x="965174" y="684090"/>
                  </a:lnTo>
                  <a:lnTo>
                    <a:pt x="946388" y="725811"/>
                  </a:lnTo>
                  <a:lnTo>
                    <a:pt x="924001" y="765399"/>
                  </a:lnTo>
                  <a:lnTo>
                    <a:pt x="898224" y="802644"/>
                  </a:lnTo>
                  <a:lnTo>
                    <a:pt x="869266" y="837336"/>
                  </a:lnTo>
                  <a:lnTo>
                    <a:pt x="837335" y="869266"/>
                  </a:lnTo>
                  <a:lnTo>
                    <a:pt x="802643" y="898225"/>
                  </a:lnTo>
                  <a:lnTo>
                    <a:pt x="765399" y="924002"/>
                  </a:lnTo>
                  <a:lnTo>
                    <a:pt x="725811" y="946388"/>
                  </a:lnTo>
                  <a:lnTo>
                    <a:pt x="684090" y="965175"/>
                  </a:lnTo>
                  <a:lnTo>
                    <a:pt x="640445" y="980151"/>
                  </a:lnTo>
                  <a:lnTo>
                    <a:pt x="595085" y="991108"/>
                  </a:lnTo>
                  <a:lnTo>
                    <a:pt x="548221" y="997835"/>
                  </a:lnTo>
                  <a:lnTo>
                    <a:pt x="500062" y="1000124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4" name="object 44"/>
          <p:cNvSpPr txBox="1"/>
          <p:nvPr/>
        </p:nvSpPr>
        <p:spPr>
          <a:xfrm>
            <a:off x="8337970" y="1658218"/>
            <a:ext cx="2767330" cy="2946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D9DFFF"/>
                </a:solidFill>
                <a:latin typeface="微软雅黑"/>
                <a:cs typeface="微软雅黑"/>
              </a:rPr>
              <a:t>03</a:t>
            </a:r>
            <a:endParaRPr sz="3450">
              <a:latin typeface="微软雅黑"/>
              <a:cs typeface="微软雅黑"/>
            </a:endParaRPr>
          </a:p>
          <a:p>
            <a:pPr marL="12700" marR="384175">
              <a:lnSpc>
                <a:spcPct val="113199"/>
              </a:lnSpc>
              <a:spcBef>
                <a:spcPts val="3254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新能源汽车市场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的</a:t>
            </a: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快速发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展</a:t>
            </a:r>
            <a:endParaRPr sz="2300">
              <a:latin typeface="微软雅黑"/>
              <a:cs typeface="微软雅黑"/>
            </a:endParaRPr>
          </a:p>
          <a:p>
            <a:pPr marL="12700" marR="79375" algn="just">
              <a:lnSpc>
                <a:spcPct val="140000"/>
              </a:lnSpc>
              <a:spcBef>
                <a:spcPts val="1789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新能源汽车市场的不断扩大为减震器弹簧行业提供了新的增长点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和发展空间。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4818546" y="1658218"/>
            <a:ext cx="2840990" cy="2946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D9DFFF"/>
                </a:solidFill>
                <a:latin typeface="微软雅黑"/>
                <a:cs typeface="微软雅黑"/>
              </a:rPr>
              <a:t>02</a:t>
            </a:r>
            <a:endParaRPr sz="3450">
              <a:latin typeface="微软雅黑"/>
              <a:cs typeface="微软雅黑"/>
            </a:endParaRPr>
          </a:p>
          <a:p>
            <a:pPr marL="12700" marR="457834">
              <a:lnSpc>
                <a:spcPct val="113199"/>
              </a:lnSpc>
              <a:spcBef>
                <a:spcPts val="3254"/>
              </a:spcBef>
            </a:pPr>
            <a:r>
              <a:rPr sz="2300" b="1">
                <a:solidFill>
                  <a:srgbClr val="005B80"/>
                </a:solidFill>
                <a:latin typeface="微软雅黑"/>
                <a:cs typeface="微软雅黑"/>
              </a:rPr>
              <a:t>消费者对驾驶体</a:t>
            </a:r>
            <a:r>
              <a:rPr sz="2300" b="1" spc="-50">
                <a:solidFill>
                  <a:srgbClr val="005B80"/>
                </a:solidFill>
                <a:latin typeface="微软雅黑"/>
                <a:cs typeface="微软雅黑"/>
              </a:rPr>
              <a:t>验</a:t>
            </a:r>
            <a:r>
              <a:rPr sz="2300" b="1">
                <a:solidFill>
                  <a:srgbClr val="005B80"/>
                </a:solidFill>
                <a:latin typeface="微软雅黑"/>
                <a:cs typeface="微软雅黑"/>
              </a:rPr>
              <a:t>的追</a:t>
            </a:r>
            <a:r>
              <a:rPr sz="2300" b="1" spc="-50">
                <a:solidFill>
                  <a:srgbClr val="005B80"/>
                </a:solidFill>
                <a:latin typeface="微软雅黑"/>
                <a:cs typeface="微软雅黑"/>
              </a:rPr>
              <a:t>求</a:t>
            </a:r>
            <a:endParaRPr sz="2300">
              <a:latin typeface="微软雅黑"/>
              <a:cs typeface="微软雅黑"/>
            </a:endParaRPr>
          </a:p>
          <a:p>
            <a:pPr marL="12700" marR="153035" algn="just">
              <a:lnSpc>
                <a:spcPct val="140000"/>
              </a:lnSpc>
              <a:spcBef>
                <a:spcPts val="1789"/>
              </a:spcBef>
            </a:pPr>
            <a:r>
              <a:rPr sz="1500" spc="-5">
                <a:solidFill>
                  <a:srgbClr val="005B80"/>
                </a:solidFill>
                <a:latin typeface="微软雅黑"/>
                <a:cs typeface="微软雅黑"/>
              </a:rPr>
              <a:t>消费者对汽车驾驶的舒适性和安全性要求不断提高，推动了减震器弹簧技术的不断创新和升级。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3362235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D9DFFF"/>
                </a:solidFill>
                <a:latin typeface="微软雅黑"/>
                <a:cs typeface="微软雅黑"/>
              </a:rPr>
              <a:t>01</a:t>
            </a:r>
            <a:endParaRPr sz="34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77634" y="2786883"/>
            <a:ext cx="7912100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5">
                <a:solidFill>
                  <a:srgbClr val="FFFFFF"/>
                </a:solidFill>
              </a:rPr>
              <a:t>减震器弹簧技术进展与创新</a:t>
            </a:r>
            <a:endParaRPr sz="5150"/>
          </a:p>
        </p:txBody>
      </p:sp>
      <p:sp>
        <p:nvSpPr>
          <p:cNvPr id="3" name="object 3"/>
          <p:cNvSpPr txBox="1"/>
          <p:nvPr/>
        </p:nvSpPr>
        <p:spPr>
          <a:xfrm>
            <a:off x="866642" y="1411837"/>
            <a:ext cx="92900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57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6" name="object 6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9" name="object 9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5" name="object 2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597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减震器弹簧技术原理及特点</a:t>
            </a:r>
          </a:p>
        </p:txBody>
      </p:sp>
      <p:sp>
        <p:nvSpPr>
          <p:cNvPr id="26" name="object 26"/>
          <p:cNvSpPr txBox="1"/>
          <p:nvPr/>
        </p:nvSpPr>
        <p:spPr>
          <a:xfrm>
            <a:off x="3620679" y="2521077"/>
            <a:ext cx="7264400" cy="681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减震器弹簧主要通过弹性变形吸收和释放能量，达到减少振动和冲击的目的。其工作原</a:t>
            </a:r>
            <a:endParaRPr sz="15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56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理涉及到材料力学、振动学等多个学科领域。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802028" y="1640750"/>
            <a:ext cx="90170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B6FF"/>
                </a:solidFill>
                <a:latin typeface="微软雅黑"/>
                <a:cs typeface="微软雅黑"/>
              </a:rPr>
              <a:t>技术原</a:t>
            </a:r>
            <a:r>
              <a:rPr sz="1700" b="1" spc="-50">
                <a:solidFill>
                  <a:srgbClr val="00B6FF"/>
                </a:solidFill>
                <a:latin typeface="微软雅黑"/>
                <a:cs typeface="微软雅黑"/>
              </a:rPr>
              <a:t>理</a:t>
            </a:r>
            <a:endParaRPr sz="17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3620679" y="4882769"/>
            <a:ext cx="7264400" cy="681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减震器弹簧具有高弹性、耐疲劳、耐腐蚀等特点，能够在复杂环境中长期保持稳定的性</a:t>
            </a:r>
            <a:endParaRPr sz="15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565"/>
              </a:spcBef>
            </a:pP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能。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6802028" y="4002442"/>
            <a:ext cx="90170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B6FF"/>
                </a:solidFill>
                <a:latin typeface="微软雅黑"/>
                <a:cs typeface="微软雅黑"/>
              </a:rPr>
              <a:t>技术特</a:t>
            </a:r>
            <a:r>
              <a:rPr sz="1700" b="1" spc="-50">
                <a:solidFill>
                  <a:srgbClr val="00B6FF"/>
                </a:solidFill>
                <a:latin typeface="微软雅黑"/>
                <a:cs typeface="微软雅黑"/>
              </a:rPr>
              <a:t>点</a:t>
            </a:r>
            <a:endParaRPr sz="1700">
              <a:latin typeface="微软雅黑"/>
              <a:cs typeface="微软雅黑"/>
            </a:endParaRPr>
          </a:p>
        </p:txBody>
      </p:sp>
      <p:grpSp>
        <p:nvGrpSpPr>
          <p:cNvPr id="30" name="object 30"/>
          <p:cNvGrpSpPr/>
          <p:nvPr/>
        </p:nvGrpSpPr>
        <p:grpSpPr>
          <a:xfrm>
            <a:off x="1075312" y="4179054"/>
            <a:ext cx="1748155" cy="1748155"/>
            <a:chOff x="1075312" y="4179054"/>
            <a:chExt cx="1748155" cy="1748155"/>
          </a:xfrm>
        </p:grpSpPr>
        <p:sp>
          <p:nvSpPr>
            <p:cNvPr id="31" name="object 31"/>
            <p:cNvSpPr/>
            <p:nvPr/>
          </p:nvSpPr>
          <p:spPr>
            <a:xfrm>
              <a:off x="1075312" y="4179054"/>
              <a:ext cx="1748155" cy="1748155"/>
            </a:xfrm>
            <a:custGeom>
              <a:rect l="l" t="t" r="r" b="b"/>
              <a:pathLst>
                <a:path w="1748155" h="1748154">
                  <a:moveTo>
                    <a:pt x="1747957" y="873979"/>
                  </a:moveTo>
                  <a:lnTo>
                    <a:pt x="1" y="873979"/>
                  </a:lnTo>
                  <a:lnTo>
                    <a:pt x="1294" y="826025"/>
                  </a:lnTo>
                  <a:lnTo>
                    <a:pt x="5129" y="778748"/>
                  </a:lnTo>
                  <a:lnTo>
                    <a:pt x="11440" y="732214"/>
                  </a:lnTo>
                  <a:lnTo>
                    <a:pt x="20159" y="686489"/>
                  </a:lnTo>
                  <a:lnTo>
                    <a:pt x="31220" y="641639"/>
                  </a:lnTo>
                  <a:lnTo>
                    <a:pt x="44557" y="597733"/>
                  </a:lnTo>
                  <a:lnTo>
                    <a:pt x="60102" y="554835"/>
                  </a:lnTo>
                  <a:lnTo>
                    <a:pt x="77790" y="513013"/>
                  </a:lnTo>
                  <a:lnTo>
                    <a:pt x="97553" y="472334"/>
                  </a:lnTo>
                  <a:lnTo>
                    <a:pt x="119325" y="432864"/>
                  </a:lnTo>
                  <a:lnTo>
                    <a:pt x="143039" y="394669"/>
                  </a:lnTo>
                  <a:lnTo>
                    <a:pt x="168629" y="357817"/>
                  </a:lnTo>
                  <a:lnTo>
                    <a:pt x="196027" y="322374"/>
                  </a:lnTo>
                  <a:lnTo>
                    <a:pt x="225168" y="288406"/>
                  </a:lnTo>
                  <a:lnTo>
                    <a:pt x="255984" y="255981"/>
                  </a:lnTo>
                  <a:lnTo>
                    <a:pt x="288409" y="225165"/>
                  </a:lnTo>
                  <a:lnTo>
                    <a:pt x="322377" y="196024"/>
                  </a:lnTo>
                  <a:lnTo>
                    <a:pt x="357820" y="168626"/>
                  </a:lnTo>
                  <a:lnTo>
                    <a:pt x="394673" y="143037"/>
                  </a:lnTo>
                  <a:lnTo>
                    <a:pt x="432867" y="119323"/>
                  </a:lnTo>
                  <a:lnTo>
                    <a:pt x="472338" y="97551"/>
                  </a:lnTo>
                  <a:lnTo>
                    <a:pt x="513017" y="77788"/>
                  </a:lnTo>
                  <a:lnTo>
                    <a:pt x="554839" y="60100"/>
                  </a:lnTo>
                  <a:lnTo>
                    <a:pt x="597737" y="44555"/>
                  </a:lnTo>
                  <a:lnTo>
                    <a:pt x="641644" y="31219"/>
                  </a:lnTo>
                  <a:lnTo>
                    <a:pt x="686494" y="20157"/>
                  </a:lnTo>
                  <a:lnTo>
                    <a:pt x="732220" y="11438"/>
                  </a:lnTo>
                  <a:lnTo>
                    <a:pt x="778756" y="5128"/>
                  </a:lnTo>
                  <a:lnTo>
                    <a:pt x="826044" y="1293"/>
                  </a:lnTo>
                  <a:lnTo>
                    <a:pt x="873978" y="0"/>
                  </a:lnTo>
                  <a:lnTo>
                    <a:pt x="921936" y="1293"/>
                  </a:lnTo>
                  <a:lnTo>
                    <a:pt x="969211" y="5128"/>
                  </a:lnTo>
                  <a:lnTo>
                    <a:pt x="1015744" y="11439"/>
                  </a:lnTo>
                  <a:lnTo>
                    <a:pt x="1061469" y="20158"/>
                  </a:lnTo>
                  <a:lnTo>
                    <a:pt x="1106318" y="31219"/>
                  </a:lnTo>
                  <a:lnTo>
                    <a:pt x="1150224" y="44556"/>
                  </a:lnTo>
                  <a:lnTo>
                    <a:pt x="1193122" y="60102"/>
                  </a:lnTo>
                  <a:lnTo>
                    <a:pt x="1234943" y="77789"/>
                  </a:lnTo>
                  <a:lnTo>
                    <a:pt x="1275623" y="97552"/>
                  </a:lnTo>
                  <a:lnTo>
                    <a:pt x="1315093" y="119324"/>
                  </a:lnTo>
                  <a:lnTo>
                    <a:pt x="1353287" y="143038"/>
                  </a:lnTo>
                  <a:lnTo>
                    <a:pt x="1390139" y="168627"/>
                  </a:lnTo>
                  <a:lnTo>
                    <a:pt x="1425582" y="196026"/>
                  </a:lnTo>
                  <a:lnTo>
                    <a:pt x="1459550" y="225167"/>
                  </a:lnTo>
                  <a:lnTo>
                    <a:pt x="1491975" y="255983"/>
                  </a:lnTo>
                  <a:lnTo>
                    <a:pt x="1522791" y="288408"/>
                  </a:lnTo>
                  <a:lnTo>
                    <a:pt x="1551931" y="322376"/>
                  </a:lnTo>
                  <a:lnTo>
                    <a:pt x="1579330" y="357819"/>
                  </a:lnTo>
                  <a:lnTo>
                    <a:pt x="1604919" y="394671"/>
                  </a:lnTo>
                  <a:lnTo>
                    <a:pt x="1628633" y="432865"/>
                  </a:lnTo>
                  <a:lnTo>
                    <a:pt x="1650405" y="472336"/>
                  </a:lnTo>
                  <a:lnTo>
                    <a:pt x="1670168" y="513015"/>
                  </a:lnTo>
                  <a:lnTo>
                    <a:pt x="1687855" y="554837"/>
                  </a:lnTo>
                  <a:lnTo>
                    <a:pt x="1703401" y="597734"/>
                  </a:lnTo>
                  <a:lnTo>
                    <a:pt x="1716737" y="641641"/>
                  </a:lnTo>
                  <a:lnTo>
                    <a:pt x="1727799" y="686490"/>
                  </a:lnTo>
                  <a:lnTo>
                    <a:pt x="1736518" y="732215"/>
                  </a:lnTo>
                  <a:lnTo>
                    <a:pt x="1742828" y="778750"/>
                  </a:lnTo>
                  <a:lnTo>
                    <a:pt x="1746663" y="826026"/>
                  </a:lnTo>
                  <a:lnTo>
                    <a:pt x="1747957" y="873979"/>
                  </a:lnTo>
                  <a:close/>
                </a:path>
                <a:path w="1748155" h="1748154">
                  <a:moveTo>
                    <a:pt x="873978" y="1747956"/>
                  </a:moveTo>
                  <a:lnTo>
                    <a:pt x="826026" y="1746663"/>
                  </a:lnTo>
                  <a:lnTo>
                    <a:pt x="778749" y="1742828"/>
                  </a:lnTo>
                  <a:lnTo>
                    <a:pt x="732215" y="1736517"/>
                  </a:lnTo>
                  <a:lnTo>
                    <a:pt x="686489" y="1727798"/>
                  </a:lnTo>
                  <a:lnTo>
                    <a:pt x="641640" y="1716737"/>
                  </a:lnTo>
                  <a:lnTo>
                    <a:pt x="597734" y="1703400"/>
                  </a:lnTo>
                  <a:lnTo>
                    <a:pt x="554836" y="1687855"/>
                  </a:lnTo>
                  <a:lnTo>
                    <a:pt x="513014" y="1670167"/>
                  </a:lnTo>
                  <a:lnTo>
                    <a:pt x="472335" y="1650404"/>
                  </a:lnTo>
                  <a:lnTo>
                    <a:pt x="432865" y="1628633"/>
                  </a:lnTo>
                  <a:lnTo>
                    <a:pt x="394670" y="1604919"/>
                  </a:lnTo>
                  <a:lnTo>
                    <a:pt x="357818" y="1579329"/>
                  </a:lnTo>
                  <a:lnTo>
                    <a:pt x="322375" y="1551931"/>
                  </a:lnTo>
                  <a:lnTo>
                    <a:pt x="288407" y="1522790"/>
                  </a:lnTo>
                  <a:lnTo>
                    <a:pt x="255982" y="1491974"/>
                  </a:lnTo>
                  <a:lnTo>
                    <a:pt x="225166" y="1459549"/>
                  </a:lnTo>
                  <a:lnTo>
                    <a:pt x="196025" y="1425581"/>
                  </a:lnTo>
                  <a:lnTo>
                    <a:pt x="168627" y="1390138"/>
                  </a:lnTo>
                  <a:lnTo>
                    <a:pt x="143037" y="1353286"/>
                  </a:lnTo>
                  <a:lnTo>
                    <a:pt x="119323" y="1315092"/>
                  </a:lnTo>
                  <a:lnTo>
                    <a:pt x="97551" y="1275621"/>
                  </a:lnTo>
                  <a:lnTo>
                    <a:pt x="77788" y="1234942"/>
                  </a:lnTo>
                  <a:lnTo>
                    <a:pt x="60101" y="1193120"/>
                  </a:lnTo>
                  <a:lnTo>
                    <a:pt x="44556" y="1150223"/>
                  </a:lnTo>
                  <a:lnTo>
                    <a:pt x="31219" y="1106316"/>
                  </a:lnTo>
                  <a:lnTo>
                    <a:pt x="20158" y="1061467"/>
                  </a:lnTo>
                  <a:lnTo>
                    <a:pt x="11438" y="1015742"/>
                  </a:lnTo>
                  <a:lnTo>
                    <a:pt x="5128" y="969208"/>
                  </a:lnTo>
                  <a:lnTo>
                    <a:pt x="1293" y="921931"/>
                  </a:lnTo>
                  <a:lnTo>
                    <a:pt x="0" y="873978"/>
                  </a:lnTo>
                  <a:lnTo>
                    <a:pt x="1747957" y="873979"/>
                  </a:lnTo>
                  <a:lnTo>
                    <a:pt x="1746663" y="921931"/>
                  </a:lnTo>
                  <a:lnTo>
                    <a:pt x="1742828" y="969208"/>
                  </a:lnTo>
                  <a:lnTo>
                    <a:pt x="1736517" y="1015742"/>
                  </a:lnTo>
                  <a:lnTo>
                    <a:pt x="1727798" y="1061467"/>
                  </a:lnTo>
                  <a:lnTo>
                    <a:pt x="1716737" y="1106316"/>
                  </a:lnTo>
                  <a:lnTo>
                    <a:pt x="1703400" y="1150223"/>
                  </a:lnTo>
                  <a:lnTo>
                    <a:pt x="1687855" y="1193121"/>
                  </a:lnTo>
                  <a:lnTo>
                    <a:pt x="1670167" y="1234942"/>
                  </a:lnTo>
                  <a:lnTo>
                    <a:pt x="1650404" y="1275622"/>
                  </a:lnTo>
                  <a:lnTo>
                    <a:pt x="1628632" y="1315092"/>
                  </a:lnTo>
                  <a:lnTo>
                    <a:pt x="1604918" y="1353286"/>
                  </a:lnTo>
                  <a:lnTo>
                    <a:pt x="1579329" y="1390138"/>
                  </a:lnTo>
                  <a:lnTo>
                    <a:pt x="1551931" y="1425582"/>
                  </a:lnTo>
                  <a:lnTo>
                    <a:pt x="1522790" y="1459549"/>
                  </a:lnTo>
                  <a:lnTo>
                    <a:pt x="1491974" y="1491974"/>
                  </a:lnTo>
                  <a:lnTo>
                    <a:pt x="1459549" y="1522790"/>
                  </a:lnTo>
                  <a:lnTo>
                    <a:pt x="1425581" y="1551931"/>
                  </a:lnTo>
                  <a:lnTo>
                    <a:pt x="1390138" y="1579329"/>
                  </a:lnTo>
                  <a:lnTo>
                    <a:pt x="1353286" y="1604919"/>
                  </a:lnTo>
                  <a:lnTo>
                    <a:pt x="1315091" y="1628633"/>
                  </a:lnTo>
                  <a:lnTo>
                    <a:pt x="1275621" y="1650405"/>
                  </a:lnTo>
                  <a:lnTo>
                    <a:pt x="1234942" y="1670168"/>
                  </a:lnTo>
                  <a:lnTo>
                    <a:pt x="1193120" y="1687855"/>
                  </a:lnTo>
                  <a:lnTo>
                    <a:pt x="1150223" y="1703400"/>
                  </a:lnTo>
                  <a:lnTo>
                    <a:pt x="1106316" y="1716737"/>
                  </a:lnTo>
                  <a:lnTo>
                    <a:pt x="1061467" y="1727798"/>
                  </a:lnTo>
                  <a:lnTo>
                    <a:pt x="1015742" y="1736517"/>
                  </a:lnTo>
                  <a:lnTo>
                    <a:pt x="969208" y="1742828"/>
                  </a:lnTo>
                  <a:lnTo>
                    <a:pt x="921931" y="1746663"/>
                  </a:lnTo>
                  <a:lnTo>
                    <a:pt x="873978" y="1747956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1537812" y="4641553"/>
              <a:ext cx="822960" cy="822960"/>
            </a:xfrm>
            <a:custGeom>
              <a:rect l="l" t="t" r="r" b="b"/>
              <a:pathLst>
                <a:path w="822960" h="822960">
                  <a:moveTo>
                    <a:pt x="542530" y="133809"/>
                  </a:moveTo>
                  <a:lnTo>
                    <a:pt x="278572" y="133809"/>
                  </a:lnTo>
                  <a:lnTo>
                    <a:pt x="285906" y="130480"/>
                  </a:lnTo>
                  <a:lnTo>
                    <a:pt x="293305" y="127400"/>
                  </a:lnTo>
                  <a:lnTo>
                    <a:pt x="300795" y="124509"/>
                  </a:lnTo>
                  <a:lnTo>
                    <a:pt x="308404" y="121745"/>
                  </a:lnTo>
                  <a:lnTo>
                    <a:pt x="359248" y="0"/>
                  </a:lnTo>
                  <a:lnTo>
                    <a:pt x="462118" y="0"/>
                  </a:lnTo>
                  <a:lnTo>
                    <a:pt x="514247" y="122158"/>
                  </a:lnTo>
                  <a:lnTo>
                    <a:pt x="521578" y="124860"/>
                  </a:lnTo>
                  <a:lnTo>
                    <a:pt x="528803" y="127709"/>
                  </a:lnTo>
                  <a:lnTo>
                    <a:pt x="535931" y="130747"/>
                  </a:lnTo>
                  <a:lnTo>
                    <a:pt x="542530" y="133809"/>
                  </a:lnTo>
                  <a:close/>
                </a:path>
                <a:path w="822960" h="822960">
                  <a:moveTo>
                    <a:pt x="715891" y="134014"/>
                  </a:moveTo>
                  <a:lnTo>
                    <a:pt x="542972" y="134014"/>
                  </a:lnTo>
                  <a:lnTo>
                    <a:pt x="665439" y="83580"/>
                  </a:lnTo>
                  <a:lnTo>
                    <a:pt x="715891" y="134014"/>
                  </a:lnTo>
                  <a:close/>
                </a:path>
                <a:path w="822960" h="822960">
                  <a:moveTo>
                    <a:pt x="157418" y="739378"/>
                  </a:moveTo>
                  <a:lnTo>
                    <a:pt x="84688" y="666648"/>
                  </a:lnTo>
                  <a:lnTo>
                    <a:pt x="133601" y="544697"/>
                  </a:lnTo>
                  <a:lnTo>
                    <a:pt x="130136" y="537192"/>
                  </a:lnTo>
                  <a:lnTo>
                    <a:pt x="126921" y="529603"/>
                  </a:lnTo>
                  <a:lnTo>
                    <a:pt x="123819" y="521678"/>
                  </a:lnTo>
                  <a:lnTo>
                    <a:pt x="121051" y="514144"/>
                  </a:lnTo>
                  <a:lnTo>
                    <a:pt x="0" y="463711"/>
                  </a:lnTo>
                  <a:lnTo>
                    <a:pt x="0" y="360841"/>
                  </a:lnTo>
                  <a:lnTo>
                    <a:pt x="120949" y="309125"/>
                  </a:lnTo>
                  <a:lnTo>
                    <a:pt x="123791" y="301335"/>
                  </a:lnTo>
                  <a:lnTo>
                    <a:pt x="126771" y="293655"/>
                  </a:lnTo>
                  <a:lnTo>
                    <a:pt x="129958" y="286072"/>
                  </a:lnTo>
                  <a:lnTo>
                    <a:pt x="133423" y="278572"/>
                  </a:lnTo>
                  <a:lnTo>
                    <a:pt x="83581" y="157417"/>
                  </a:lnTo>
                  <a:lnTo>
                    <a:pt x="156311" y="84688"/>
                  </a:lnTo>
                  <a:lnTo>
                    <a:pt x="278572" y="133809"/>
                  </a:lnTo>
                  <a:lnTo>
                    <a:pt x="542530" y="133809"/>
                  </a:lnTo>
                  <a:lnTo>
                    <a:pt x="542972" y="134014"/>
                  </a:lnTo>
                  <a:lnTo>
                    <a:pt x="715891" y="134014"/>
                  </a:lnTo>
                  <a:lnTo>
                    <a:pt x="738196" y="156311"/>
                  </a:lnTo>
                  <a:lnTo>
                    <a:pt x="697681" y="257175"/>
                  </a:lnTo>
                  <a:lnTo>
                    <a:pt x="410683" y="257175"/>
                  </a:lnTo>
                  <a:lnTo>
                    <a:pt x="361927" y="265045"/>
                  </a:lnTo>
                  <a:lnTo>
                    <a:pt x="319571" y="286959"/>
                  </a:lnTo>
                  <a:lnTo>
                    <a:pt x="286162" y="320368"/>
                  </a:lnTo>
                  <a:lnTo>
                    <a:pt x="264249" y="362724"/>
                  </a:lnTo>
                  <a:lnTo>
                    <a:pt x="256378" y="411479"/>
                  </a:lnTo>
                  <a:lnTo>
                    <a:pt x="264249" y="460235"/>
                  </a:lnTo>
                  <a:lnTo>
                    <a:pt x="286162" y="502591"/>
                  </a:lnTo>
                  <a:lnTo>
                    <a:pt x="319571" y="536000"/>
                  </a:lnTo>
                  <a:lnTo>
                    <a:pt x="361927" y="557914"/>
                  </a:lnTo>
                  <a:lnTo>
                    <a:pt x="410683" y="565784"/>
                  </a:lnTo>
                  <a:lnTo>
                    <a:pt x="698240" y="565784"/>
                  </a:lnTo>
                  <a:lnTo>
                    <a:pt x="739351" y="665439"/>
                  </a:lnTo>
                  <a:lnTo>
                    <a:pt x="716051" y="688740"/>
                  </a:lnTo>
                  <a:lnTo>
                    <a:pt x="543256" y="688740"/>
                  </a:lnTo>
                  <a:lnTo>
                    <a:pt x="541907" y="689358"/>
                  </a:lnTo>
                  <a:lnTo>
                    <a:pt x="278880" y="689358"/>
                  </a:lnTo>
                  <a:lnTo>
                    <a:pt x="157418" y="739378"/>
                  </a:lnTo>
                  <a:close/>
                </a:path>
                <a:path w="822960" h="822960">
                  <a:moveTo>
                    <a:pt x="698240" y="565784"/>
                  </a:moveTo>
                  <a:lnTo>
                    <a:pt x="410683" y="565784"/>
                  </a:lnTo>
                  <a:lnTo>
                    <a:pt x="459439" y="557914"/>
                  </a:lnTo>
                  <a:lnTo>
                    <a:pt x="501795" y="536000"/>
                  </a:lnTo>
                  <a:lnTo>
                    <a:pt x="535204" y="502591"/>
                  </a:lnTo>
                  <a:lnTo>
                    <a:pt x="557117" y="460235"/>
                  </a:lnTo>
                  <a:lnTo>
                    <a:pt x="564988" y="411479"/>
                  </a:lnTo>
                  <a:lnTo>
                    <a:pt x="557117" y="362724"/>
                  </a:lnTo>
                  <a:lnTo>
                    <a:pt x="535204" y="320368"/>
                  </a:lnTo>
                  <a:lnTo>
                    <a:pt x="501795" y="286959"/>
                  </a:lnTo>
                  <a:lnTo>
                    <a:pt x="459439" y="265045"/>
                  </a:lnTo>
                  <a:lnTo>
                    <a:pt x="410683" y="257175"/>
                  </a:lnTo>
                  <a:lnTo>
                    <a:pt x="697681" y="257175"/>
                  </a:lnTo>
                  <a:lnTo>
                    <a:pt x="688559" y="279884"/>
                  </a:lnTo>
                  <a:lnTo>
                    <a:pt x="691806" y="286959"/>
                  </a:lnTo>
                  <a:lnTo>
                    <a:pt x="694658" y="293767"/>
                  </a:lnTo>
                  <a:lnTo>
                    <a:pt x="697395" y="300841"/>
                  </a:lnTo>
                  <a:lnTo>
                    <a:pt x="700004" y="308018"/>
                  </a:lnTo>
                  <a:lnTo>
                    <a:pt x="822959" y="359248"/>
                  </a:lnTo>
                  <a:lnTo>
                    <a:pt x="822959" y="462118"/>
                  </a:lnTo>
                  <a:lnTo>
                    <a:pt x="699977" y="514555"/>
                  </a:lnTo>
                  <a:lnTo>
                    <a:pt x="697289" y="521923"/>
                  </a:lnTo>
                  <a:lnTo>
                    <a:pt x="694684" y="528738"/>
                  </a:lnTo>
                  <a:lnTo>
                    <a:pt x="691700" y="536000"/>
                  </a:lnTo>
                  <a:lnTo>
                    <a:pt x="688713" y="542691"/>
                  </a:lnTo>
                  <a:lnTo>
                    <a:pt x="698240" y="565784"/>
                  </a:lnTo>
                  <a:close/>
                </a:path>
                <a:path w="822960" h="822960">
                  <a:moveTo>
                    <a:pt x="666624" y="738169"/>
                  </a:moveTo>
                  <a:lnTo>
                    <a:pt x="543256" y="688740"/>
                  </a:lnTo>
                  <a:lnTo>
                    <a:pt x="716051" y="688740"/>
                  </a:lnTo>
                  <a:lnTo>
                    <a:pt x="666624" y="738169"/>
                  </a:lnTo>
                  <a:close/>
                </a:path>
                <a:path w="822960" h="822960">
                  <a:moveTo>
                    <a:pt x="463711" y="822959"/>
                  </a:moveTo>
                  <a:lnTo>
                    <a:pt x="360841" y="822959"/>
                  </a:lnTo>
                  <a:lnTo>
                    <a:pt x="308815" y="701214"/>
                  </a:lnTo>
                  <a:lnTo>
                    <a:pt x="301190" y="698526"/>
                  </a:lnTo>
                  <a:lnTo>
                    <a:pt x="293664" y="695700"/>
                  </a:lnTo>
                  <a:lnTo>
                    <a:pt x="286230" y="692667"/>
                  </a:lnTo>
                  <a:lnTo>
                    <a:pt x="278880" y="689358"/>
                  </a:lnTo>
                  <a:lnTo>
                    <a:pt x="541907" y="689358"/>
                  </a:lnTo>
                  <a:lnTo>
                    <a:pt x="536260" y="691948"/>
                  </a:lnTo>
                  <a:lnTo>
                    <a:pt x="529138" y="694966"/>
                  </a:lnTo>
                  <a:lnTo>
                    <a:pt x="521919" y="697835"/>
                  </a:lnTo>
                  <a:lnTo>
                    <a:pt x="514633" y="700595"/>
                  </a:lnTo>
                  <a:lnTo>
                    <a:pt x="463711" y="822959"/>
                  </a:lnTo>
                  <a:close/>
                </a:path>
              </a:pathLst>
            </a:custGeom>
            <a:solidFill>
              <a:srgbClr val="FCFBFB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33" name="object 33"/>
          <p:cNvGrpSpPr/>
          <p:nvPr/>
        </p:nvGrpSpPr>
        <p:grpSpPr>
          <a:xfrm>
            <a:off x="1075312" y="1789317"/>
            <a:ext cx="1748155" cy="1748155"/>
            <a:chOff x="1075312" y="1789317"/>
            <a:chExt cx="1748155" cy="1748155"/>
          </a:xfrm>
        </p:grpSpPr>
        <p:sp>
          <p:nvSpPr>
            <p:cNvPr id="34" name="object 34"/>
            <p:cNvSpPr/>
            <p:nvPr/>
          </p:nvSpPr>
          <p:spPr>
            <a:xfrm>
              <a:off x="1075312" y="1789317"/>
              <a:ext cx="1748155" cy="1748155"/>
            </a:xfrm>
            <a:custGeom>
              <a:rect l="l" t="t" r="r" b="b"/>
              <a:pathLst>
                <a:path w="1748155" h="1748154">
                  <a:moveTo>
                    <a:pt x="873977" y="0"/>
                  </a:moveTo>
                  <a:close/>
                </a:path>
                <a:path w="1748155" h="1748154">
                  <a:moveTo>
                    <a:pt x="1747956" y="873979"/>
                  </a:moveTo>
                  <a:lnTo>
                    <a:pt x="1" y="873979"/>
                  </a:lnTo>
                  <a:lnTo>
                    <a:pt x="1294" y="826025"/>
                  </a:lnTo>
                  <a:lnTo>
                    <a:pt x="5129" y="778748"/>
                  </a:lnTo>
                  <a:lnTo>
                    <a:pt x="11440" y="732214"/>
                  </a:lnTo>
                  <a:lnTo>
                    <a:pt x="20159" y="686488"/>
                  </a:lnTo>
                  <a:lnTo>
                    <a:pt x="31220" y="641639"/>
                  </a:lnTo>
                  <a:lnTo>
                    <a:pt x="44557" y="597732"/>
                  </a:lnTo>
                  <a:lnTo>
                    <a:pt x="60102" y="554835"/>
                  </a:lnTo>
                  <a:lnTo>
                    <a:pt x="77790" y="513013"/>
                  </a:lnTo>
                  <a:lnTo>
                    <a:pt x="97553" y="472334"/>
                  </a:lnTo>
                  <a:lnTo>
                    <a:pt x="119325" y="432863"/>
                  </a:lnTo>
                  <a:lnTo>
                    <a:pt x="143039" y="394669"/>
                  </a:lnTo>
                  <a:lnTo>
                    <a:pt x="168628" y="357817"/>
                  </a:lnTo>
                  <a:lnTo>
                    <a:pt x="196027" y="322374"/>
                  </a:lnTo>
                  <a:lnTo>
                    <a:pt x="225168" y="288406"/>
                  </a:lnTo>
                  <a:lnTo>
                    <a:pt x="255984" y="255981"/>
                  </a:lnTo>
                  <a:lnTo>
                    <a:pt x="288409" y="225165"/>
                  </a:lnTo>
                  <a:lnTo>
                    <a:pt x="322377" y="196024"/>
                  </a:lnTo>
                  <a:lnTo>
                    <a:pt x="357820" y="168626"/>
                  </a:lnTo>
                  <a:lnTo>
                    <a:pt x="394672" y="143036"/>
                  </a:lnTo>
                  <a:lnTo>
                    <a:pt x="432867" y="119323"/>
                  </a:lnTo>
                  <a:lnTo>
                    <a:pt x="472337" y="97551"/>
                  </a:lnTo>
                  <a:lnTo>
                    <a:pt x="513016" y="77788"/>
                  </a:lnTo>
                  <a:lnTo>
                    <a:pt x="554838" y="60100"/>
                  </a:lnTo>
                  <a:lnTo>
                    <a:pt x="597736" y="44555"/>
                  </a:lnTo>
                  <a:lnTo>
                    <a:pt x="641642" y="31218"/>
                  </a:lnTo>
                  <a:lnTo>
                    <a:pt x="686492" y="20157"/>
                  </a:lnTo>
                  <a:lnTo>
                    <a:pt x="732217" y="11438"/>
                  </a:lnTo>
                  <a:lnTo>
                    <a:pt x="778751" y="5128"/>
                  </a:lnTo>
                  <a:lnTo>
                    <a:pt x="826030" y="1293"/>
                  </a:lnTo>
                  <a:lnTo>
                    <a:pt x="873977" y="0"/>
                  </a:lnTo>
                  <a:lnTo>
                    <a:pt x="921931" y="1293"/>
                  </a:lnTo>
                  <a:lnTo>
                    <a:pt x="969208" y="5128"/>
                  </a:lnTo>
                  <a:lnTo>
                    <a:pt x="1015742" y="11439"/>
                  </a:lnTo>
                  <a:lnTo>
                    <a:pt x="1061467" y="20158"/>
                  </a:lnTo>
                  <a:lnTo>
                    <a:pt x="1106317" y="31219"/>
                  </a:lnTo>
                  <a:lnTo>
                    <a:pt x="1150223" y="44556"/>
                  </a:lnTo>
                  <a:lnTo>
                    <a:pt x="1193121" y="60101"/>
                  </a:lnTo>
                  <a:lnTo>
                    <a:pt x="1234943" y="77789"/>
                  </a:lnTo>
                  <a:lnTo>
                    <a:pt x="1275622" y="97552"/>
                  </a:lnTo>
                  <a:lnTo>
                    <a:pt x="1315092" y="119324"/>
                  </a:lnTo>
                  <a:lnTo>
                    <a:pt x="1353287" y="143038"/>
                  </a:lnTo>
                  <a:lnTo>
                    <a:pt x="1390139" y="168627"/>
                  </a:lnTo>
                  <a:lnTo>
                    <a:pt x="1425582" y="196025"/>
                  </a:lnTo>
                  <a:lnTo>
                    <a:pt x="1459549" y="225166"/>
                  </a:lnTo>
                  <a:lnTo>
                    <a:pt x="1491974" y="255982"/>
                  </a:lnTo>
                  <a:lnTo>
                    <a:pt x="1522791" y="288408"/>
                  </a:lnTo>
                  <a:lnTo>
                    <a:pt x="1551931" y="322375"/>
                  </a:lnTo>
                  <a:lnTo>
                    <a:pt x="1579330" y="357818"/>
                  </a:lnTo>
                  <a:lnTo>
                    <a:pt x="1604919" y="394670"/>
                  </a:lnTo>
                  <a:lnTo>
                    <a:pt x="1628633" y="432865"/>
                  </a:lnTo>
                  <a:lnTo>
                    <a:pt x="1650405" y="472335"/>
                  </a:lnTo>
                  <a:lnTo>
                    <a:pt x="1670168" y="513014"/>
                  </a:lnTo>
                  <a:lnTo>
                    <a:pt x="1687855" y="554836"/>
                  </a:lnTo>
                  <a:lnTo>
                    <a:pt x="1703401" y="597734"/>
                  </a:lnTo>
                  <a:lnTo>
                    <a:pt x="1716737" y="641640"/>
                  </a:lnTo>
                  <a:lnTo>
                    <a:pt x="1727798" y="686490"/>
                  </a:lnTo>
                  <a:lnTo>
                    <a:pt x="1736518" y="732215"/>
                  </a:lnTo>
                  <a:lnTo>
                    <a:pt x="1742828" y="778749"/>
                  </a:lnTo>
                  <a:lnTo>
                    <a:pt x="1746663" y="826026"/>
                  </a:lnTo>
                  <a:lnTo>
                    <a:pt x="1747956" y="873979"/>
                  </a:lnTo>
                  <a:close/>
                </a:path>
                <a:path w="1748155" h="1748154">
                  <a:moveTo>
                    <a:pt x="873978" y="1747956"/>
                  </a:moveTo>
                  <a:lnTo>
                    <a:pt x="826026" y="1746663"/>
                  </a:lnTo>
                  <a:lnTo>
                    <a:pt x="778749" y="1742828"/>
                  </a:lnTo>
                  <a:lnTo>
                    <a:pt x="732215" y="1736517"/>
                  </a:lnTo>
                  <a:lnTo>
                    <a:pt x="686489" y="1727798"/>
                  </a:lnTo>
                  <a:lnTo>
                    <a:pt x="641640" y="1716737"/>
                  </a:lnTo>
                  <a:lnTo>
                    <a:pt x="597734" y="1703400"/>
                  </a:lnTo>
                  <a:lnTo>
                    <a:pt x="554836" y="1687855"/>
                  </a:lnTo>
                  <a:lnTo>
                    <a:pt x="513014" y="1670167"/>
                  </a:lnTo>
                  <a:lnTo>
                    <a:pt x="472335" y="1650404"/>
                  </a:lnTo>
                  <a:lnTo>
                    <a:pt x="432865" y="1628633"/>
                  </a:lnTo>
                  <a:lnTo>
                    <a:pt x="394670" y="1604919"/>
                  </a:lnTo>
                  <a:lnTo>
                    <a:pt x="357818" y="1579329"/>
                  </a:lnTo>
                  <a:lnTo>
                    <a:pt x="322375" y="1551931"/>
                  </a:lnTo>
                  <a:lnTo>
                    <a:pt x="288407" y="1522790"/>
                  </a:lnTo>
                  <a:lnTo>
                    <a:pt x="255982" y="1491974"/>
                  </a:lnTo>
                  <a:lnTo>
                    <a:pt x="225166" y="1459549"/>
                  </a:lnTo>
                  <a:lnTo>
                    <a:pt x="196025" y="1425581"/>
                  </a:lnTo>
                  <a:lnTo>
                    <a:pt x="168627" y="1390138"/>
                  </a:lnTo>
                  <a:lnTo>
                    <a:pt x="143037" y="1353286"/>
                  </a:lnTo>
                  <a:lnTo>
                    <a:pt x="119323" y="1315092"/>
                  </a:lnTo>
                  <a:lnTo>
                    <a:pt x="97552" y="1275621"/>
                  </a:lnTo>
                  <a:lnTo>
                    <a:pt x="77789" y="1234942"/>
                  </a:lnTo>
                  <a:lnTo>
                    <a:pt x="60101" y="1193120"/>
                  </a:lnTo>
                  <a:lnTo>
                    <a:pt x="44556" y="1150223"/>
                  </a:lnTo>
                  <a:lnTo>
                    <a:pt x="31219" y="1106316"/>
                  </a:lnTo>
                  <a:lnTo>
                    <a:pt x="20158" y="1061467"/>
                  </a:lnTo>
                  <a:lnTo>
                    <a:pt x="11438" y="1015742"/>
                  </a:lnTo>
                  <a:lnTo>
                    <a:pt x="5128" y="969207"/>
                  </a:lnTo>
                  <a:lnTo>
                    <a:pt x="1293" y="921931"/>
                  </a:lnTo>
                  <a:lnTo>
                    <a:pt x="0" y="873978"/>
                  </a:lnTo>
                  <a:lnTo>
                    <a:pt x="1747956" y="873979"/>
                  </a:lnTo>
                  <a:lnTo>
                    <a:pt x="1746663" y="921931"/>
                  </a:lnTo>
                  <a:lnTo>
                    <a:pt x="1742828" y="969208"/>
                  </a:lnTo>
                  <a:lnTo>
                    <a:pt x="1736517" y="1015742"/>
                  </a:lnTo>
                  <a:lnTo>
                    <a:pt x="1727798" y="1061467"/>
                  </a:lnTo>
                  <a:lnTo>
                    <a:pt x="1716737" y="1106316"/>
                  </a:lnTo>
                  <a:lnTo>
                    <a:pt x="1703400" y="1150223"/>
                  </a:lnTo>
                  <a:lnTo>
                    <a:pt x="1687855" y="1193120"/>
                  </a:lnTo>
                  <a:lnTo>
                    <a:pt x="1670167" y="1234942"/>
                  </a:lnTo>
                  <a:lnTo>
                    <a:pt x="1650404" y="1275622"/>
                  </a:lnTo>
                  <a:lnTo>
                    <a:pt x="1628632" y="1315092"/>
                  </a:lnTo>
                  <a:lnTo>
                    <a:pt x="1604919" y="1353286"/>
                  </a:lnTo>
                  <a:lnTo>
                    <a:pt x="1579329" y="1390138"/>
                  </a:lnTo>
                  <a:lnTo>
                    <a:pt x="1551931" y="1425581"/>
                  </a:lnTo>
                  <a:lnTo>
                    <a:pt x="1522790" y="1459549"/>
                  </a:lnTo>
                  <a:lnTo>
                    <a:pt x="1491974" y="1491974"/>
                  </a:lnTo>
                  <a:lnTo>
                    <a:pt x="1459549" y="1522790"/>
                  </a:lnTo>
                  <a:lnTo>
                    <a:pt x="1425581" y="1551931"/>
                  </a:lnTo>
                  <a:lnTo>
                    <a:pt x="1390138" y="1579329"/>
                  </a:lnTo>
                  <a:lnTo>
                    <a:pt x="1353286" y="1604919"/>
                  </a:lnTo>
                  <a:lnTo>
                    <a:pt x="1315091" y="1628633"/>
                  </a:lnTo>
                  <a:lnTo>
                    <a:pt x="1275621" y="1650404"/>
                  </a:lnTo>
                  <a:lnTo>
                    <a:pt x="1234942" y="1670167"/>
                  </a:lnTo>
                  <a:lnTo>
                    <a:pt x="1193120" y="1687855"/>
                  </a:lnTo>
                  <a:lnTo>
                    <a:pt x="1150223" y="1703400"/>
                  </a:lnTo>
                  <a:lnTo>
                    <a:pt x="1106316" y="1716737"/>
                  </a:lnTo>
                  <a:lnTo>
                    <a:pt x="1061467" y="1727798"/>
                  </a:lnTo>
                  <a:lnTo>
                    <a:pt x="1015742" y="1736517"/>
                  </a:lnTo>
                  <a:lnTo>
                    <a:pt x="969208" y="1742828"/>
                  </a:lnTo>
                  <a:lnTo>
                    <a:pt x="921931" y="1746663"/>
                  </a:lnTo>
                  <a:lnTo>
                    <a:pt x="873978" y="1747956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/>
            <p:cNvSpPr/>
            <p:nvPr/>
          </p:nvSpPr>
          <p:spPr>
            <a:xfrm>
              <a:off x="1537812" y="2251817"/>
              <a:ext cx="822960" cy="822960"/>
            </a:xfrm>
            <a:custGeom>
              <a:rect l="l" t="t" r="r" b="b"/>
              <a:pathLst>
                <a:path w="822960" h="822960">
                  <a:moveTo>
                    <a:pt x="822959" y="329184"/>
                  </a:moveTo>
                  <a:lnTo>
                    <a:pt x="0" y="329184"/>
                  </a:lnTo>
                  <a:lnTo>
                    <a:pt x="0" y="246888"/>
                  </a:lnTo>
                  <a:lnTo>
                    <a:pt x="411480" y="0"/>
                  </a:lnTo>
                  <a:lnTo>
                    <a:pt x="822959" y="246888"/>
                  </a:lnTo>
                  <a:lnTo>
                    <a:pt x="822959" y="329184"/>
                  </a:lnTo>
                  <a:close/>
                </a:path>
                <a:path w="822960" h="822960">
                  <a:moveTo>
                    <a:pt x="740663" y="740664"/>
                  </a:moveTo>
                  <a:lnTo>
                    <a:pt x="82295" y="740664"/>
                  </a:lnTo>
                  <a:lnTo>
                    <a:pt x="82295" y="329184"/>
                  </a:lnTo>
                  <a:lnTo>
                    <a:pt x="246887" y="329184"/>
                  </a:lnTo>
                  <a:lnTo>
                    <a:pt x="246887" y="658368"/>
                  </a:lnTo>
                  <a:lnTo>
                    <a:pt x="740663" y="658368"/>
                  </a:lnTo>
                  <a:lnTo>
                    <a:pt x="740663" y="740664"/>
                  </a:lnTo>
                  <a:close/>
                </a:path>
                <a:path w="822960" h="822960">
                  <a:moveTo>
                    <a:pt x="493775" y="658368"/>
                  </a:moveTo>
                  <a:lnTo>
                    <a:pt x="329184" y="658368"/>
                  </a:lnTo>
                  <a:lnTo>
                    <a:pt x="329184" y="329184"/>
                  </a:lnTo>
                  <a:lnTo>
                    <a:pt x="493775" y="329184"/>
                  </a:lnTo>
                  <a:lnTo>
                    <a:pt x="493775" y="658368"/>
                  </a:lnTo>
                  <a:close/>
                </a:path>
                <a:path w="822960" h="822960">
                  <a:moveTo>
                    <a:pt x="740663" y="658368"/>
                  </a:moveTo>
                  <a:lnTo>
                    <a:pt x="576072" y="658368"/>
                  </a:lnTo>
                  <a:lnTo>
                    <a:pt x="576072" y="329184"/>
                  </a:lnTo>
                  <a:lnTo>
                    <a:pt x="740663" y="329184"/>
                  </a:lnTo>
                  <a:lnTo>
                    <a:pt x="740663" y="658368"/>
                  </a:lnTo>
                  <a:close/>
                </a:path>
                <a:path w="822960" h="822960">
                  <a:moveTo>
                    <a:pt x="822959" y="822960"/>
                  </a:moveTo>
                  <a:lnTo>
                    <a:pt x="0" y="822960"/>
                  </a:lnTo>
                  <a:lnTo>
                    <a:pt x="0" y="740664"/>
                  </a:lnTo>
                  <a:lnTo>
                    <a:pt x="822959" y="740664"/>
                  </a:lnTo>
                  <a:lnTo>
                    <a:pt x="822959" y="822960"/>
                  </a:lnTo>
                  <a:close/>
                </a:path>
              </a:pathLst>
            </a:custGeom>
            <a:solidFill>
              <a:srgbClr val="FCFBFB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36032" y="1751286"/>
            <a:ext cx="3520440" cy="4234815"/>
            <a:chOff x="636032" y="1751286"/>
            <a:chExt cx="3520440" cy="4234815"/>
          </a:xfrm>
        </p:grpSpPr>
        <p:sp>
          <p:nvSpPr>
            <p:cNvPr id="3" name="object 3"/>
            <p:cNvSpPr/>
            <p:nvPr/>
          </p:nvSpPr>
          <p:spPr>
            <a:xfrm>
              <a:off x="636032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7" y="7678"/>
                  </a:lnTo>
                  <a:lnTo>
                    <a:pt x="538551" y="1944"/>
                  </a:lnTo>
                  <a:lnTo>
                    <a:pt x="586667" y="0"/>
                  </a:lnTo>
                  <a:lnTo>
                    <a:pt x="2933271" y="0"/>
                  </a:lnTo>
                  <a:lnTo>
                    <a:pt x="2981386" y="1944"/>
                  </a:lnTo>
                  <a:lnTo>
                    <a:pt x="3028431" y="7678"/>
                  </a:lnTo>
                  <a:lnTo>
                    <a:pt x="3074254" y="17050"/>
                  </a:lnTo>
                  <a:lnTo>
                    <a:pt x="3118704" y="29908"/>
                  </a:lnTo>
                  <a:lnTo>
                    <a:pt x="3161629" y="46103"/>
                  </a:lnTo>
                  <a:lnTo>
                    <a:pt x="3202879" y="65483"/>
                  </a:lnTo>
                  <a:lnTo>
                    <a:pt x="3242303" y="87896"/>
                  </a:lnTo>
                  <a:lnTo>
                    <a:pt x="3279750" y="113193"/>
                  </a:lnTo>
                  <a:lnTo>
                    <a:pt x="3315069" y="141221"/>
                  </a:lnTo>
                  <a:lnTo>
                    <a:pt x="3348108" y="171831"/>
                  </a:lnTo>
                  <a:lnTo>
                    <a:pt x="3378718" y="204871"/>
                  </a:lnTo>
                  <a:lnTo>
                    <a:pt x="3406747" y="240190"/>
                  </a:lnTo>
                  <a:lnTo>
                    <a:pt x="3432043" y="277636"/>
                  </a:lnTo>
                  <a:lnTo>
                    <a:pt x="3454457" y="317060"/>
                  </a:lnTo>
                  <a:lnTo>
                    <a:pt x="3473836" y="358311"/>
                  </a:lnTo>
                  <a:lnTo>
                    <a:pt x="3490031" y="401236"/>
                  </a:lnTo>
                  <a:lnTo>
                    <a:pt x="3502889" y="445685"/>
                  </a:lnTo>
                  <a:lnTo>
                    <a:pt x="3512261" y="491508"/>
                  </a:lnTo>
                  <a:lnTo>
                    <a:pt x="3517995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1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6" y="3876148"/>
                  </a:lnTo>
                  <a:lnTo>
                    <a:pt x="3454456" y="3917398"/>
                  </a:lnTo>
                  <a:lnTo>
                    <a:pt x="3432043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8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3" y="4204550"/>
                  </a:lnTo>
                  <a:lnTo>
                    <a:pt x="3074254" y="4217408"/>
                  </a:lnTo>
                  <a:lnTo>
                    <a:pt x="3028431" y="4226780"/>
                  </a:lnTo>
                  <a:lnTo>
                    <a:pt x="2981386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030553" y="2681841"/>
              <a:ext cx="2693035" cy="76200"/>
            </a:xfrm>
            <a:custGeom>
              <a:rect l="l" t="t" r="r" b="b"/>
              <a:pathLst>
                <a:path w="26930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5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5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824387" y="2092524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材料研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发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05585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国外在高性能材料研发方面处于领先地位，如高弹性合金、复合材料等，而国内则相对滞后。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403618" y="1751286"/>
            <a:ext cx="3520440" cy="4234815"/>
            <a:chOff x="4403618" y="1751286"/>
            <a:chExt cx="3520440" cy="4234815"/>
          </a:xfrm>
        </p:grpSpPr>
        <p:sp>
          <p:nvSpPr>
            <p:cNvPr id="8" name="object 8"/>
            <p:cNvSpPr/>
            <p:nvPr/>
          </p:nvSpPr>
          <p:spPr>
            <a:xfrm>
              <a:off x="4403618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4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0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5" y="3876148"/>
                  </a:lnTo>
                  <a:lnTo>
                    <a:pt x="3454456" y="3917398"/>
                  </a:lnTo>
                  <a:lnTo>
                    <a:pt x="3432042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7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2" y="4204550"/>
                  </a:lnTo>
                  <a:lnTo>
                    <a:pt x="3074253" y="4217408"/>
                  </a:lnTo>
                  <a:lnTo>
                    <a:pt x="3028430" y="4226780"/>
                  </a:lnTo>
                  <a:lnTo>
                    <a:pt x="2981385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798140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51" y="31750"/>
                  </a:lnTo>
                  <a:lnTo>
                    <a:pt x="49551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51" y="44450"/>
                  </a:lnTo>
                  <a:lnTo>
                    <a:pt x="49551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8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8" y="31750"/>
                  </a:lnTo>
                  <a:lnTo>
                    <a:pt x="2692798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5591972" y="2092524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制造工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艺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773171" y="2995162"/>
            <a:ext cx="28829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国外拥有先进的制造工艺和设备，能够实现高精度、高效率的生产，而国内在部分领域还存在差距。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8171204" y="1751286"/>
            <a:ext cx="3520440" cy="4234815"/>
            <a:chOff x="8171204" y="1751286"/>
            <a:chExt cx="3520440" cy="4234815"/>
          </a:xfrm>
        </p:grpSpPr>
        <p:sp>
          <p:nvSpPr>
            <p:cNvPr id="13" name="object 13"/>
            <p:cNvSpPr/>
            <p:nvPr/>
          </p:nvSpPr>
          <p:spPr>
            <a:xfrm>
              <a:off x="8171204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40" y="3647790"/>
                  </a:lnTo>
                  <a:lnTo>
                    <a:pt x="3517996" y="3695906"/>
                  </a:lnTo>
                  <a:lnTo>
                    <a:pt x="3512262" y="3742951"/>
                  </a:lnTo>
                  <a:lnTo>
                    <a:pt x="3502890" y="3788774"/>
                  </a:lnTo>
                  <a:lnTo>
                    <a:pt x="3490032" y="3833223"/>
                  </a:lnTo>
                  <a:lnTo>
                    <a:pt x="3473837" y="3876148"/>
                  </a:lnTo>
                  <a:lnTo>
                    <a:pt x="3454457" y="3917398"/>
                  </a:lnTo>
                  <a:lnTo>
                    <a:pt x="3432044" y="3956822"/>
                  </a:lnTo>
                  <a:lnTo>
                    <a:pt x="3406747" y="3994269"/>
                  </a:lnTo>
                  <a:lnTo>
                    <a:pt x="3378718" y="4029588"/>
                  </a:lnTo>
                  <a:lnTo>
                    <a:pt x="3348109" y="4062628"/>
                  </a:lnTo>
                  <a:lnTo>
                    <a:pt x="3315069" y="4093237"/>
                  </a:lnTo>
                  <a:lnTo>
                    <a:pt x="3279750" y="4121266"/>
                  </a:lnTo>
                  <a:lnTo>
                    <a:pt x="3242303" y="4146562"/>
                  </a:lnTo>
                  <a:lnTo>
                    <a:pt x="3202879" y="4168976"/>
                  </a:lnTo>
                  <a:lnTo>
                    <a:pt x="3161629" y="4188355"/>
                  </a:lnTo>
                  <a:lnTo>
                    <a:pt x="3118704" y="4204550"/>
                  </a:lnTo>
                  <a:lnTo>
                    <a:pt x="3074255" y="4217408"/>
                  </a:lnTo>
                  <a:lnTo>
                    <a:pt x="3028432" y="4226780"/>
                  </a:lnTo>
                  <a:lnTo>
                    <a:pt x="2981387" y="4232514"/>
                  </a:lnTo>
                  <a:lnTo>
                    <a:pt x="2933272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8565725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29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29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9359559" y="2092524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应用领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域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540757" y="2995162"/>
            <a:ext cx="288290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国外减震器弹簧在高端装备制造、航空航天等领域应用广泛，而国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内则主要集中在汽车、轨道交通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等传统领域。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国内外技术差距比较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085579" y="1448346"/>
            <a:ext cx="5270500" cy="4832985"/>
            <a:chOff x="6085579" y="1448346"/>
            <a:chExt cx="5270500" cy="4832985"/>
          </a:xfrm>
        </p:grpSpPr>
        <p:sp>
          <p:nvSpPr>
            <p:cNvPr id="3" name="object 3"/>
            <p:cNvSpPr/>
            <p:nvPr/>
          </p:nvSpPr>
          <p:spPr>
            <a:xfrm>
              <a:off x="7014299" y="1448345"/>
              <a:ext cx="4342130" cy="4832985"/>
            </a:xfrm>
            <a:custGeom>
              <a:rect l="l" t="t" r="r" b="b"/>
              <a:pathLst>
                <a:path w="4342130" h="4832985">
                  <a:moveTo>
                    <a:pt x="4341634" y="2416213"/>
                  </a:moveTo>
                  <a:lnTo>
                    <a:pt x="3752672" y="1238313"/>
                  </a:lnTo>
                  <a:lnTo>
                    <a:pt x="2409698" y="1238313"/>
                  </a:lnTo>
                  <a:lnTo>
                    <a:pt x="1593189" y="0"/>
                  </a:lnTo>
                  <a:lnTo>
                    <a:pt x="0" y="0"/>
                  </a:lnTo>
                  <a:lnTo>
                    <a:pt x="0" y="4832426"/>
                  </a:lnTo>
                  <a:lnTo>
                    <a:pt x="1593189" y="4832426"/>
                  </a:lnTo>
                  <a:lnTo>
                    <a:pt x="2409698" y="3594112"/>
                  </a:lnTo>
                  <a:lnTo>
                    <a:pt x="3752672" y="3594112"/>
                  </a:lnTo>
                  <a:lnTo>
                    <a:pt x="4341634" y="2416213"/>
                  </a:lnTo>
                  <a:close/>
                </a:path>
              </a:pathLst>
            </a:custGeom>
            <a:solidFill>
              <a:srgbClr val="0089B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085573" y="1448345"/>
              <a:ext cx="4248785" cy="4832985"/>
            </a:xfrm>
            <a:custGeom>
              <a:rect l="l" t="t" r="r" b="b"/>
              <a:pathLst>
                <a:path w="4248784" h="4832985">
                  <a:moveTo>
                    <a:pt x="1857463" y="1215656"/>
                  </a:moveTo>
                  <a:lnTo>
                    <a:pt x="928725" y="0"/>
                  </a:lnTo>
                  <a:lnTo>
                    <a:pt x="0" y="1215656"/>
                  </a:lnTo>
                  <a:lnTo>
                    <a:pt x="917181" y="2416213"/>
                  </a:lnTo>
                  <a:lnTo>
                    <a:pt x="0" y="3616769"/>
                  </a:lnTo>
                  <a:lnTo>
                    <a:pt x="928725" y="4832426"/>
                  </a:lnTo>
                  <a:lnTo>
                    <a:pt x="1857463" y="3616769"/>
                  </a:lnTo>
                  <a:lnTo>
                    <a:pt x="940257" y="2416213"/>
                  </a:lnTo>
                  <a:lnTo>
                    <a:pt x="1857463" y="1215656"/>
                  </a:lnTo>
                  <a:close/>
                </a:path>
                <a:path w="4248784" h="4832985">
                  <a:moveTo>
                    <a:pt x="4248505" y="2416213"/>
                  </a:moveTo>
                  <a:lnTo>
                    <a:pt x="3349968" y="1238313"/>
                  </a:lnTo>
                  <a:lnTo>
                    <a:pt x="2451443" y="2416213"/>
                  </a:lnTo>
                  <a:lnTo>
                    <a:pt x="3349968" y="3594112"/>
                  </a:lnTo>
                  <a:lnTo>
                    <a:pt x="4248505" y="2416213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682511" y="2291067"/>
              <a:ext cx="3053080" cy="3016885"/>
            </a:xfrm>
            <a:custGeom>
              <a:rect l="l" t="t" r="r" b="b"/>
              <a:pathLst>
                <a:path w="3053079" h="3016885">
                  <a:moveTo>
                    <a:pt x="618921" y="172275"/>
                  </a:moveTo>
                  <a:lnTo>
                    <a:pt x="446646" y="68922"/>
                  </a:lnTo>
                  <a:lnTo>
                    <a:pt x="446646" y="229692"/>
                  </a:lnTo>
                  <a:lnTo>
                    <a:pt x="446646" y="459397"/>
                  </a:lnTo>
                  <a:lnTo>
                    <a:pt x="389216" y="459397"/>
                  </a:lnTo>
                  <a:lnTo>
                    <a:pt x="389216" y="229692"/>
                  </a:lnTo>
                  <a:lnTo>
                    <a:pt x="446646" y="229692"/>
                  </a:lnTo>
                  <a:lnTo>
                    <a:pt x="446646" y="68922"/>
                  </a:lnTo>
                  <a:lnTo>
                    <a:pt x="331787" y="0"/>
                  </a:lnTo>
                  <a:lnTo>
                    <a:pt x="274370" y="34455"/>
                  </a:lnTo>
                  <a:lnTo>
                    <a:pt x="274370" y="229692"/>
                  </a:lnTo>
                  <a:lnTo>
                    <a:pt x="274370" y="459397"/>
                  </a:lnTo>
                  <a:lnTo>
                    <a:pt x="216941" y="459397"/>
                  </a:lnTo>
                  <a:lnTo>
                    <a:pt x="216941" y="229692"/>
                  </a:lnTo>
                  <a:lnTo>
                    <a:pt x="274370" y="229692"/>
                  </a:lnTo>
                  <a:lnTo>
                    <a:pt x="274370" y="34455"/>
                  </a:lnTo>
                  <a:lnTo>
                    <a:pt x="44665" y="172275"/>
                  </a:lnTo>
                  <a:lnTo>
                    <a:pt x="44665" y="229692"/>
                  </a:lnTo>
                  <a:lnTo>
                    <a:pt x="102095" y="229692"/>
                  </a:lnTo>
                  <a:lnTo>
                    <a:pt x="102095" y="516826"/>
                  </a:lnTo>
                  <a:lnTo>
                    <a:pt x="44665" y="516826"/>
                  </a:lnTo>
                  <a:lnTo>
                    <a:pt x="44665" y="574243"/>
                  </a:lnTo>
                  <a:lnTo>
                    <a:pt x="618921" y="574243"/>
                  </a:lnTo>
                  <a:lnTo>
                    <a:pt x="618921" y="516826"/>
                  </a:lnTo>
                  <a:lnTo>
                    <a:pt x="561492" y="516826"/>
                  </a:lnTo>
                  <a:lnTo>
                    <a:pt x="561492" y="459397"/>
                  </a:lnTo>
                  <a:lnTo>
                    <a:pt x="561492" y="229692"/>
                  </a:lnTo>
                  <a:lnTo>
                    <a:pt x="618921" y="229692"/>
                  </a:lnTo>
                  <a:lnTo>
                    <a:pt x="618921" y="172275"/>
                  </a:lnTo>
                  <a:close/>
                </a:path>
                <a:path w="3053079" h="3016885">
                  <a:moveTo>
                    <a:pt x="663587" y="2950464"/>
                  </a:moveTo>
                  <a:lnTo>
                    <a:pt x="597230" y="2950464"/>
                  </a:lnTo>
                  <a:lnTo>
                    <a:pt x="597230" y="2917291"/>
                  </a:lnTo>
                  <a:lnTo>
                    <a:pt x="597230" y="2850934"/>
                  </a:lnTo>
                  <a:lnTo>
                    <a:pt x="597230" y="2552319"/>
                  </a:lnTo>
                  <a:lnTo>
                    <a:pt x="592010" y="2526500"/>
                  </a:lnTo>
                  <a:lnTo>
                    <a:pt x="577786" y="2505405"/>
                  </a:lnTo>
                  <a:lnTo>
                    <a:pt x="556691" y="2491181"/>
                  </a:lnTo>
                  <a:lnTo>
                    <a:pt x="530872" y="2485961"/>
                  </a:lnTo>
                  <a:lnTo>
                    <a:pt x="530872" y="2552319"/>
                  </a:lnTo>
                  <a:lnTo>
                    <a:pt x="530872" y="2850934"/>
                  </a:lnTo>
                  <a:lnTo>
                    <a:pt x="398157" y="2850934"/>
                  </a:lnTo>
                  <a:lnTo>
                    <a:pt x="398157" y="2917291"/>
                  </a:lnTo>
                  <a:lnTo>
                    <a:pt x="398157" y="2950464"/>
                  </a:lnTo>
                  <a:lnTo>
                    <a:pt x="265430" y="2950464"/>
                  </a:lnTo>
                  <a:lnTo>
                    <a:pt x="265430" y="2917291"/>
                  </a:lnTo>
                  <a:lnTo>
                    <a:pt x="398157" y="2917291"/>
                  </a:lnTo>
                  <a:lnTo>
                    <a:pt x="398157" y="2850934"/>
                  </a:lnTo>
                  <a:lnTo>
                    <a:pt x="132715" y="2850934"/>
                  </a:lnTo>
                  <a:lnTo>
                    <a:pt x="132715" y="2552319"/>
                  </a:lnTo>
                  <a:lnTo>
                    <a:pt x="530872" y="2552319"/>
                  </a:lnTo>
                  <a:lnTo>
                    <a:pt x="530872" y="2485961"/>
                  </a:lnTo>
                  <a:lnTo>
                    <a:pt x="132715" y="2485961"/>
                  </a:lnTo>
                  <a:lnTo>
                    <a:pt x="106959" y="2491194"/>
                  </a:lnTo>
                  <a:lnTo>
                    <a:pt x="85852" y="2505456"/>
                  </a:lnTo>
                  <a:lnTo>
                    <a:pt x="71602" y="2526550"/>
                  </a:lnTo>
                  <a:lnTo>
                    <a:pt x="66357" y="2552319"/>
                  </a:lnTo>
                  <a:lnTo>
                    <a:pt x="66357" y="2950464"/>
                  </a:lnTo>
                  <a:lnTo>
                    <a:pt x="0" y="2950464"/>
                  </a:lnTo>
                  <a:lnTo>
                    <a:pt x="0" y="2983649"/>
                  </a:lnTo>
                  <a:lnTo>
                    <a:pt x="2603" y="2996565"/>
                  </a:lnTo>
                  <a:lnTo>
                    <a:pt x="9715" y="3007106"/>
                  </a:lnTo>
                  <a:lnTo>
                    <a:pt x="20269" y="3014218"/>
                  </a:lnTo>
                  <a:lnTo>
                    <a:pt x="33185" y="3016821"/>
                  </a:lnTo>
                  <a:lnTo>
                    <a:pt x="630402" y="3016821"/>
                  </a:lnTo>
                  <a:lnTo>
                    <a:pt x="643318" y="3014218"/>
                  </a:lnTo>
                  <a:lnTo>
                    <a:pt x="653872" y="3007106"/>
                  </a:lnTo>
                  <a:lnTo>
                    <a:pt x="660971" y="2996565"/>
                  </a:lnTo>
                  <a:lnTo>
                    <a:pt x="663587" y="2983649"/>
                  </a:lnTo>
                  <a:lnTo>
                    <a:pt x="663587" y="2950464"/>
                  </a:lnTo>
                  <a:close/>
                </a:path>
                <a:path w="3053079" h="3016885">
                  <a:moveTo>
                    <a:pt x="3052927" y="1753425"/>
                  </a:moveTo>
                  <a:lnTo>
                    <a:pt x="2753029" y="1753425"/>
                  </a:lnTo>
                  <a:lnTo>
                    <a:pt x="2752953" y="1284401"/>
                  </a:lnTo>
                  <a:lnTo>
                    <a:pt x="2752229" y="1283144"/>
                  </a:lnTo>
                  <a:lnTo>
                    <a:pt x="2753029" y="1284401"/>
                  </a:lnTo>
                  <a:lnTo>
                    <a:pt x="2753029" y="1284541"/>
                  </a:lnTo>
                  <a:lnTo>
                    <a:pt x="2778137" y="1328140"/>
                  </a:lnTo>
                  <a:lnTo>
                    <a:pt x="2797391" y="1376934"/>
                  </a:lnTo>
                  <a:lnTo>
                    <a:pt x="2809379" y="1428940"/>
                  </a:lnTo>
                  <a:lnTo>
                    <a:pt x="2813520" y="1483525"/>
                  </a:lnTo>
                  <a:lnTo>
                    <a:pt x="2809392" y="1538097"/>
                  </a:lnTo>
                  <a:lnTo>
                    <a:pt x="2797479" y="1589951"/>
                  </a:lnTo>
                  <a:lnTo>
                    <a:pt x="2778468" y="1638388"/>
                  </a:lnTo>
                  <a:lnTo>
                    <a:pt x="2753029" y="1682648"/>
                  </a:lnTo>
                  <a:lnTo>
                    <a:pt x="2753029" y="1693443"/>
                  </a:lnTo>
                  <a:lnTo>
                    <a:pt x="3052026" y="1693443"/>
                  </a:lnTo>
                  <a:lnTo>
                    <a:pt x="3051949" y="1692046"/>
                  </a:lnTo>
                  <a:lnTo>
                    <a:pt x="3046057" y="1641906"/>
                  </a:lnTo>
                  <a:lnTo>
                    <a:pt x="3035147" y="1593481"/>
                  </a:lnTo>
                  <a:lnTo>
                    <a:pt x="3019450" y="1547025"/>
                  </a:lnTo>
                  <a:lnTo>
                    <a:pt x="2999257" y="1502803"/>
                  </a:lnTo>
                  <a:lnTo>
                    <a:pt x="2974797" y="1461096"/>
                  </a:lnTo>
                  <a:lnTo>
                    <a:pt x="2946336" y="1422158"/>
                  </a:lnTo>
                  <a:lnTo>
                    <a:pt x="2914129" y="1386268"/>
                  </a:lnTo>
                  <a:lnTo>
                    <a:pt x="2878442" y="1353680"/>
                  </a:lnTo>
                  <a:lnTo>
                    <a:pt x="2839529" y="1324660"/>
                  </a:lnTo>
                  <a:lnTo>
                    <a:pt x="2797632" y="1299476"/>
                  </a:lnTo>
                  <a:lnTo>
                    <a:pt x="2753029" y="1278407"/>
                  </a:lnTo>
                  <a:lnTo>
                    <a:pt x="2753029" y="1273606"/>
                  </a:lnTo>
                  <a:lnTo>
                    <a:pt x="2693060" y="1273606"/>
                  </a:lnTo>
                  <a:lnTo>
                    <a:pt x="2693060" y="1329982"/>
                  </a:lnTo>
                  <a:lnTo>
                    <a:pt x="2691701" y="1335087"/>
                  </a:lnTo>
                  <a:lnTo>
                    <a:pt x="2675953" y="1380782"/>
                  </a:lnTo>
                  <a:lnTo>
                    <a:pt x="2657259" y="1425041"/>
                  </a:lnTo>
                  <a:lnTo>
                    <a:pt x="2635745" y="1467764"/>
                  </a:lnTo>
                  <a:lnTo>
                    <a:pt x="2611513" y="1508836"/>
                  </a:lnTo>
                  <a:lnTo>
                    <a:pt x="2584653" y="1548142"/>
                  </a:lnTo>
                  <a:lnTo>
                    <a:pt x="2555290" y="1585582"/>
                  </a:lnTo>
                  <a:lnTo>
                    <a:pt x="2523515" y="1621053"/>
                  </a:lnTo>
                  <a:lnTo>
                    <a:pt x="2489428" y="1654441"/>
                  </a:lnTo>
                  <a:lnTo>
                    <a:pt x="2453144" y="1685645"/>
                  </a:lnTo>
                  <a:lnTo>
                    <a:pt x="2453144" y="1693443"/>
                  </a:lnTo>
                  <a:lnTo>
                    <a:pt x="2693060" y="1693443"/>
                  </a:lnTo>
                  <a:lnTo>
                    <a:pt x="2693060" y="1753425"/>
                  </a:lnTo>
                  <a:lnTo>
                    <a:pt x="2453144" y="1753425"/>
                  </a:lnTo>
                  <a:lnTo>
                    <a:pt x="2513126" y="1873377"/>
                  </a:lnTo>
                  <a:lnTo>
                    <a:pt x="2932963" y="1873377"/>
                  </a:lnTo>
                  <a:lnTo>
                    <a:pt x="3052927" y="175342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1702238"/>
            <a:ext cx="166569" cy="166569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173114" y="1616516"/>
            <a:ext cx="4406900" cy="4125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00B6FF"/>
                </a:solidFill>
                <a:latin typeface="微软雅黑"/>
                <a:cs typeface="微软雅黑"/>
              </a:rPr>
              <a:t>形状记忆合金弹簧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利用形状记忆合金的超弹性特性，研发出具有自适应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能力的减震器弹簧。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0">
                <a:solidFill>
                  <a:srgbClr val="00B6FF"/>
                </a:solidFill>
                <a:latin typeface="微软雅黑"/>
                <a:cs typeface="微软雅黑"/>
              </a:rPr>
              <a:t>磁流变液减震器弹簧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通过控制磁场的强度，改变磁流变液的粘度，从而实现对减震器弹簧刚度的实时调节。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0">
                <a:solidFill>
                  <a:srgbClr val="00B6FF"/>
                </a:solidFill>
                <a:latin typeface="微软雅黑"/>
                <a:cs typeface="微软雅黑"/>
              </a:rPr>
              <a:t>复合材料减震器弹簧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利用复合材料的优异性能，如轻质高强、耐疲劳等，开发出高性能的减震器弹簧。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8" name="object 8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3245909"/>
            <a:ext cx="166569" cy="16656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4808201"/>
            <a:ext cx="166570" cy="166570"/>
          </a:xfrm>
          <a:prstGeom prst="rect">
            <a:avLst/>
          </a:prstGeom>
        </p:spPr>
      </p:pic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216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新型减震器弹簧研发动态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776917" y="3720617"/>
            <a:ext cx="4640580" cy="1971039"/>
            <a:chOff x="3776917" y="3720617"/>
            <a:chExt cx="4640580" cy="1971039"/>
          </a:xfrm>
        </p:grpSpPr>
        <p:sp>
          <p:nvSpPr>
            <p:cNvPr id="3" name="object 3"/>
            <p:cNvSpPr/>
            <p:nvPr/>
          </p:nvSpPr>
          <p:spPr>
            <a:xfrm>
              <a:off x="5012266" y="3720617"/>
              <a:ext cx="2167890" cy="1834514"/>
            </a:xfrm>
            <a:custGeom>
              <a:rect l="l" t="t" r="r" b="b"/>
              <a:pathLst>
                <a:path w="2167890" h="1834514">
                  <a:moveTo>
                    <a:pt x="1083733" y="1834100"/>
                  </a:moveTo>
                  <a:lnTo>
                    <a:pt x="0" y="0"/>
                  </a:lnTo>
                  <a:lnTo>
                    <a:pt x="2167466" y="0"/>
                  </a:lnTo>
                  <a:lnTo>
                    <a:pt x="1083733" y="1834100"/>
                  </a:lnTo>
                  <a:close/>
                </a:path>
              </a:pathLst>
            </a:custGeom>
            <a:solidFill>
              <a:srgbClr val="005B8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776916" y="3865016"/>
              <a:ext cx="4640580" cy="1826895"/>
            </a:xfrm>
            <a:custGeom>
              <a:rect l="l" t="t" r="r" b="b"/>
              <a:pathLst>
                <a:path w="4640580" h="1826895">
                  <a:moveTo>
                    <a:pt x="2167458" y="1826285"/>
                  </a:moveTo>
                  <a:lnTo>
                    <a:pt x="1083729" y="0"/>
                  </a:lnTo>
                  <a:lnTo>
                    <a:pt x="0" y="1826285"/>
                  </a:lnTo>
                  <a:lnTo>
                    <a:pt x="2167458" y="1826285"/>
                  </a:lnTo>
                  <a:close/>
                </a:path>
                <a:path w="4640580" h="1826895">
                  <a:moveTo>
                    <a:pt x="4640237" y="1826285"/>
                  </a:moveTo>
                  <a:lnTo>
                    <a:pt x="3556508" y="0"/>
                  </a:lnTo>
                  <a:lnTo>
                    <a:pt x="2472779" y="1826285"/>
                  </a:lnTo>
                  <a:lnTo>
                    <a:pt x="4640237" y="1826285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5012266" y="1711093"/>
            <a:ext cx="2167890" cy="1831975"/>
            <a:chOff x="5012266" y="1711093"/>
            <a:chExt cx="2167890" cy="1831975"/>
          </a:xfrm>
        </p:grpSpPr>
        <p:sp>
          <p:nvSpPr>
            <p:cNvPr id="6" name="object 6"/>
            <p:cNvSpPr/>
            <p:nvPr/>
          </p:nvSpPr>
          <p:spPr>
            <a:xfrm>
              <a:off x="5012266" y="1711093"/>
              <a:ext cx="2167890" cy="1826895"/>
            </a:xfrm>
            <a:custGeom>
              <a:rect l="l" t="t" r="r" b="b"/>
              <a:pathLst>
                <a:path w="2167890" h="1826895">
                  <a:moveTo>
                    <a:pt x="2167466" y="1826279"/>
                  </a:moveTo>
                  <a:lnTo>
                    <a:pt x="0" y="1826279"/>
                  </a:lnTo>
                  <a:lnTo>
                    <a:pt x="1083733" y="0"/>
                  </a:lnTo>
                  <a:lnTo>
                    <a:pt x="2167466" y="1826279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5743787" y="3022600"/>
              <a:ext cx="704850" cy="520700"/>
            </a:xfrm>
            <a:custGeom>
              <a:rect l="l" t="t" r="r" b="b"/>
              <a:pathLst>
                <a:path w="704850" h="520700">
                  <a:moveTo>
                    <a:pt x="528320" y="520192"/>
                  </a:moveTo>
                  <a:lnTo>
                    <a:pt x="176106" y="520192"/>
                  </a:lnTo>
                  <a:lnTo>
                    <a:pt x="176106" y="260095"/>
                  </a:lnTo>
                  <a:lnTo>
                    <a:pt x="0" y="260095"/>
                  </a:lnTo>
                  <a:lnTo>
                    <a:pt x="352213" y="0"/>
                  </a:lnTo>
                  <a:lnTo>
                    <a:pt x="704427" y="260095"/>
                  </a:lnTo>
                  <a:lnTo>
                    <a:pt x="528320" y="260095"/>
                  </a:lnTo>
                  <a:lnTo>
                    <a:pt x="528320" y="520192"/>
                  </a:lnTo>
                  <a:close/>
                </a:path>
              </a:pathLst>
            </a:custGeom>
            <a:solidFill>
              <a:srgbClr val="001C4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/>
          <p:nvPr/>
        </p:nvSpPr>
        <p:spPr>
          <a:xfrm>
            <a:off x="6627667" y="4632503"/>
            <a:ext cx="537210" cy="604520"/>
          </a:xfrm>
          <a:custGeom>
            <a:rect l="l" t="t" r="r" b="b"/>
            <a:pathLst>
              <a:path w="537209" h="604520">
                <a:moveTo>
                  <a:pt x="0" y="319014"/>
                </a:moveTo>
                <a:lnTo>
                  <a:pt x="181333" y="17066"/>
                </a:lnTo>
                <a:lnTo>
                  <a:pt x="404310" y="150974"/>
                </a:lnTo>
                <a:lnTo>
                  <a:pt x="494977" y="0"/>
                </a:lnTo>
                <a:lnTo>
                  <a:pt x="536620" y="435855"/>
                </a:lnTo>
                <a:lnTo>
                  <a:pt x="132309" y="603896"/>
                </a:lnTo>
                <a:lnTo>
                  <a:pt x="222976" y="452921"/>
                </a:lnTo>
                <a:lnTo>
                  <a:pt x="0" y="319014"/>
                </a:lnTo>
                <a:close/>
              </a:path>
            </a:pathLst>
          </a:custGeom>
          <a:solidFill>
            <a:srgbClr val="001C4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5038631" y="4614591"/>
            <a:ext cx="538480" cy="608330"/>
          </a:xfrm>
          <a:custGeom>
            <a:rect l="l" t="t" r="r" b="b"/>
            <a:pathLst>
              <a:path w="538479" h="608329">
                <a:moveTo>
                  <a:pt x="359898" y="20535"/>
                </a:moveTo>
                <a:lnTo>
                  <a:pt x="537880" y="324470"/>
                </a:lnTo>
                <a:lnTo>
                  <a:pt x="313435" y="455903"/>
                </a:lnTo>
                <a:lnTo>
                  <a:pt x="402426" y="607871"/>
                </a:lnTo>
                <a:lnTo>
                  <a:pt x="0" y="435368"/>
                </a:lnTo>
                <a:lnTo>
                  <a:pt x="46463" y="0"/>
                </a:lnTo>
                <a:lnTo>
                  <a:pt x="135454" y="151967"/>
                </a:lnTo>
                <a:lnTo>
                  <a:pt x="359898" y="20535"/>
                </a:lnTo>
                <a:close/>
              </a:path>
            </a:pathLst>
          </a:custGeom>
          <a:solidFill>
            <a:srgbClr val="001C4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0" name="object 10"/>
          <p:cNvGrpSpPr/>
          <p:nvPr/>
        </p:nvGrpSpPr>
        <p:grpSpPr>
          <a:xfrm>
            <a:off x="6818376" y="3216316"/>
            <a:ext cx="4231005" cy="151765"/>
            <a:chOff x="6818376" y="3216316"/>
            <a:chExt cx="4231005" cy="151765"/>
          </a:xfrm>
        </p:grpSpPr>
        <p:sp>
          <p:nvSpPr>
            <p:cNvPr id="11" name="object 11"/>
            <p:cNvSpPr/>
            <p:nvPr/>
          </p:nvSpPr>
          <p:spPr>
            <a:xfrm>
              <a:off x="6818376" y="3284051"/>
              <a:ext cx="4107815" cy="0"/>
            </a:xfrm>
            <a:custGeom>
              <a:rect l="l" t="t" r="r" b="b"/>
              <a:pathLst>
                <a:path w="4107815">
                  <a:moveTo>
                    <a:pt x="4107349" y="0"/>
                  </a:moveTo>
                  <a:lnTo>
                    <a:pt x="0" y="0"/>
                  </a:lnTo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6818376" y="3284051"/>
              <a:ext cx="4107815" cy="0"/>
            </a:xfrm>
            <a:custGeom>
              <a:rect l="l" t="t" r="r" b="b"/>
              <a:pathLst>
                <a:path w="4107815">
                  <a:moveTo>
                    <a:pt x="0" y="0"/>
                  </a:moveTo>
                  <a:lnTo>
                    <a:pt x="4107349" y="0"/>
                  </a:lnTo>
                </a:path>
              </a:pathLst>
            </a:custGeom>
            <a:ln w="9525">
              <a:solidFill>
                <a:srgbClr val="00B6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0897276" y="3216316"/>
              <a:ext cx="151723" cy="151722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7107448" y="1358390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拓展应用领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域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107449" y="2122200"/>
            <a:ext cx="37973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随着技术的不断创新，减震器弹簧的应用领域将不断拓展，如新能源汽车、智能制造等新兴领域。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240458" y="3652519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推动产业升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级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252651" y="4504372"/>
            <a:ext cx="34544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技术创新将推动减震器弹簧行业的产业升级，提高行业整体的技术水平和竞争力。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7345622" y="5559890"/>
            <a:ext cx="4231005" cy="151765"/>
            <a:chOff x="7345622" y="5559890"/>
            <a:chExt cx="4231005" cy="151765"/>
          </a:xfrm>
        </p:grpSpPr>
        <p:sp>
          <p:nvSpPr>
            <p:cNvPr id="19" name="object 19"/>
            <p:cNvSpPr/>
            <p:nvPr/>
          </p:nvSpPr>
          <p:spPr>
            <a:xfrm>
              <a:off x="7345622" y="5627623"/>
              <a:ext cx="4107815" cy="0"/>
            </a:xfrm>
            <a:custGeom>
              <a:rect l="l" t="t" r="r" b="b"/>
              <a:pathLst>
                <a:path w="4107815">
                  <a:moveTo>
                    <a:pt x="4107349" y="0"/>
                  </a:moveTo>
                  <a:lnTo>
                    <a:pt x="0" y="0"/>
                  </a:lnTo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7345622" y="5627623"/>
              <a:ext cx="4107815" cy="0"/>
            </a:xfrm>
            <a:custGeom>
              <a:rect l="l" t="t" r="r" b="b"/>
              <a:pathLst>
                <a:path w="4107815">
                  <a:moveTo>
                    <a:pt x="0" y="0"/>
                  </a:moveTo>
                  <a:lnTo>
                    <a:pt x="4107349" y="0"/>
                  </a:lnTo>
                </a:path>
              </a:pathLst>
            </a:custGeom>
            <a:ln w="9525">
              <a:solidFill>
                <a:srgbClr val="00B6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424522" y="5559890"/>
              <a:ext cx="151723" cy="151722"/>
            </a:xfrm>
            <a:prstGeom prst="rect">
              <a:avLst/>
            </a:prstGeom>
          </p:spPr>
        </p:pic>
      </p:grpSp>
      <p:grpSp>
        <p:nvGrpSpPr>
          <p:cNvPr id="22" name="object 22"/>
          <p:cNvGrpSpPr/>
          <p:nvPr/>
        </p:nvGrpSpPr>
        <p:grpSpPr>
          <a:xfrm>
            <a:off x="904944" y="4510023"/>
            <a:ext cx="3793490" cy="151765"/>
            <a:chOff x="904944" y="4510023"/>
            <a:chExt cx="3793490" cy="151765"/>
          </a:xfrm>
        </p:grpSpPr>
        <p:sp>
          <p:nvSpPr>
            <p:cNvPr id="23" name="object 23"/>
            <p:cNvSpPr/>
            <p:nvPr/>
          </p:nvSpPr>
          <p:spPr>
            <a:xfrm>
              <a:off x="904944" y="4589948"/>
              <a:ext cx="3793490" cy="0"/>
            </a:xfrm>
            <a:custGeom>
              <a:rect l="l" t="t" r="r" b="b"/>
              <a:pathLst>
                <a:path w="3793490">
                  <a:moveTo>
                    <a:pt x="3793067" y="0"/>
                  </a:moveTo>
                  <a:lnTo>
                    <a:pt x="0" y="0"/>
                  </a:lnTo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904944" y="4589948"/>
              <a:ext cx="3793490" cy="0"/>
            </a:xfrm>
            <a:custGeom>
              <a:rect l="l" t="t" r="r" b="b"/>
              <a:pathLst>
                <a:path w="3793490">
                  <a:moveTo>
                    <a:pt x="0" y="0"/>
                  </a:moveTo>
                  <a:lnTo>
                    <a:pt x="3793067" y="0"/>
                  </a:lnTo>
                </a:path>
              </a:pathLst>
            </a:custGeom>
            <a:ln w="9525">
              <a:solidFill>
                <a:srgbClr val="00B6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5" name="object 2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04945" y="4510023"/>
              <a:ext cx="151722" cy="151722"/>
            </a:xfrm>
            <a:prstGeom prst="rect">
              <a:avLst/>
            </a:prstGeom>
          </p:spPr>
        </p:pic>
      </p:grpSp>
      <p:sp>
        <p:nvSpPr>
          <p:cNvPr id="26" name="object 26"/>
          <p:cNvSpPr txBox="1"/>
          <p:nvPr/>
        </p:nvSpPr>
        <p:spPr>
          <a:xfrm>
            <a:off x="980130" y="2446743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提升产品性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能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980130" y="3298597"/>
            <a:ext cx="328295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技术创新能够提升减震器弹簧的性能，如提高弹性模量、降低滞后损失等，从而满足更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高标准的应用需求。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5786411" y="4041306"/>
            <a:ext cx="662305" cy="579120"/>
          </a:xfrm>
          <a:custGeom>
            <a:rect l="l" t="t" r="r" b="b"/>
            <a:pathLst>
              <a:path w="662304" h="579120">
                <a:moveTo>
                  <a:pt x="330923" y="248176"/>
                </a:moveTo>
                <a:lnTo>
                  <a:pt x="0" y="165450"/>
                </a:lnTo>
                <a:lnTo>
                  <a:pt x="0" y="82725"/>
                </a:lnTo>
                <a:lnTo>
                  <a:pt x="330923" y="0"/>
                </a:lnTo>
                <a:lnTo>
                  <a:pt x="661803" y="82725"/>
                </a:lnTo>
                <a:lnTo>
                  <a:pt x="661803" y="165450"/>
                </a:lnTo>
                <a:lnTo>
                  <a:pt x="330923" y="248176"/>
                </a:lnTo>
                <a:close/>
              </a:path>
              <a:path w="662304" h="579120">
                <a:moveTo>
                  <a:pt x="330923" y="413627"/>
                </a:moveTo>
                <a:lnTo>
                  <a:pt x="0" y="330901"/>
                </a:lnTo>
                <a:lnTo>
                  <a:pt x="0" y="248176"/>
                </a:lnTo>
                <a:lnTo>
                  <a:pt x="330923" y="330901"/>
                </a:lnTo>
                <a:lnTo>
                  <a:pt x="661803" y="330901"/>
                </a:lnTo>
                <a:lnTo>
                  <a:pt x="330923" y="413627"/>
                </a:lnTo>
                <a:close/>
              </a:path>
              <a:path w="662304" h="579120">
                <a:moveTo>
                  <a:pt x="661803" y="330901"/>
                </a:moveTo>
                <a:lnTo>
                  <a:pt x="330923" y="330901"/>
                </a:lnTo>
                <a:lnTo>
                  <a:pt x="661803" y="248176"/>
                </a:lnTo>
                <a:lnTo>
                  <a:pt x="661803" y="330901"/>
                </a:lnTo>
                <a:close/>
              </a:path>
              <a:path w="662304" h="579120">
                <a:moveTo>
                  <a:pt x="330923" y="579077"/>
                </a:moveTo>
                <a:lnTo>
                  <a:pt x="0" y="496352"/>
                </a:lnTo>
                <a:lnTo>
                  <a:pt x="0" y="413627"/>
                </a:lnTo>
                <a:lnTo>
                  <a:pt x="330923" y="496352"/>
                </a:lnTo>
                <a:lnTo>
                  <a:pt x="661803" y="496352"/>
                </a:lnTo>
                <a:lnTo>
                  <a:pt x="330923" y="579077"/>
                </a:lnTo>
                <a:close/>
              </a:path>
              <a:path w="662304" h="579120">
                <a:moveTo>
                  <a:pt x="661803" y="496352"/>
                </a:moveTo>
                <a:lnTo>
                  <a:pt x="330923" y="496352"/>
                </a:lnTo>
                <a:lnTo>
                  <a:pt x="661803" y="413627"/>
                </a:lnTo>
                <a:lnTo>
                  <a:pt x="661803" y="496352"/>
                </a:lnTo>
                <a:close/>
              </a:path>
            </a:pathLst>
          </a:custGeom>
          <a:solidFill>
            <a:srgbClr val="CCE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29" name="object 2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50" name="object 5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技术创新对行业影响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77634" y="2786883"/>
            <a:ext cx="9226550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5">
                <a:solidFill>
                  <a:srgbClr val="FFFFFF"/>
                </a:solidFill>
              </a:rPr>
              <a:t>减震器弹簧市场现状与竞争格局</a:t>
            </a:r>
            <a:endParaRPr sz="5150"/>
          </a:p>
        </p:txBody>
      </p:sp>
      <p:sp>
        <p:nvSpPr>
          <p:cNvPr id="3" name="object 3"/>
          <p:cNvSpPr txBox="1"/>
          <p:nvPr/>
        </p:nvSpPr>
        <p:spPr>
          <a:xfrm>
            <a:off x="866642" y="1411837"/>
            <a:ext cx="92900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57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435702" y="1925287"/>
            <a:ext cx="3295015" cy="1647825"/>
          </a:xfrm>
          <a:custGeom>
            <a:rect l="l" t="t" r="r" b="b"/>
            <a:pathLst>
              <a:path w="3295015" h="1647825">
                <a:moveTo>
                  <a:pt x="0" y="1647207"/>
                </a:moveTo>
                <a:lnTo>
                  <a:pt x="702" y="1598638"/>
                </a:lnTo>
                <a:lnTo>
                  <a:pt x="2796" y="1550419"/>
                </a:lnTo>
                <a:lnTo>
                  <a:pt x="6262" y="1502569"/>
                </a:lnTo>
                <a:lnTo>
                  <a:pt x="11082" y="1455106"/>
                </a:lnTo>
                <a:lnTo>
                  <a:pt x="17235" y="1408050"/>
                </a:lnTo>
                <a:lnTo>
                  <a:pt x="24702" y="1361420"/>
                </a:lnTo>
                <a:lnTo>
                  <a:pt x="33465" y="1315235"/>
                </a:lnTo>
                <a:lnTo>
                  <a:pt x="43504" y="1269515"/>
                </a:lnTo>
                <a:lnTo>
                  <a:pt x="54799" y="1224279"/>
                </a:lnTo>
                <a:lnTo>
                  <a:pt x="67331" y="1179547"/>
                </a:lnTo>
                <a:lnTo>
                  <a:pt x="81081" y="1135337"/>
                </a:lnTo>
                <a:lnTo>
                  <a:pt x="96030" y="1091669"/>
                </a:lnTo>
                <a:lnTo>
                  <a:pt x="112158" y="1048563"/>
                </a:lnTo>
                <a:lnTo>
                  <a:pt x="129446" y="1006037"/>
                </a:lnTo>
                <a:lnTo>
                  <a:pt x="147874" y="964111"/>
                </a:lnTo>
                <a:lnTo>
                  <a:pt x="167424" y="922805"/>
                </a:lnTo>
                <a:lnTo>
                  <a:pt x="188076" y="882136"/>
                </a:lnTo>
                <a:lnTo>
                  <a:pt x="209811" y="842126"/>
                </a:lnTo>
                <a:lnTo>
                  <a:pt x="232609" y="802793"/>
                </a:lnTo>
                <a:lnTo>
                  <a:pt x="256451" y="764156"/>
                </a:lnTo>
                <a:lnTo>
                  <a:pt x="281317" y="726235"/>
                </a:lnTo>
                <a:lnTo>
                  <a:pt x="307190" y="689050"/>
                </a:lnTo>
                <a:lnTo>
                  <a:pt x="334048" y="652618"/>
                </a:lnTo>
                <a:lnTo>
                  <a:pt x="361873" y="616961"/>
                </a:lnTo>
                <a:lnTo>
                  <a:pt x="390646" y="582096"/>
                </a:lnTo>
                <a:lnTo>
                  <a:pt x="420347" y="548044"/>
                </a:lnTo>
                <a:lnTo>
                  <a:pt x="450957" y="514823"/>
                </a:lnTo>
                <a:lnTo>
                  <a:pt x="482456" y="482453"/>
                </a:lnTo>
                <a:lnTo>
                  <a:pt x="514826" y="450954"/>
                </a:lnTo>
                <a:lnTo>
                  <a:pt x="548047" y="420344"/>
                </a:lnTo>
                <a:lnTo>
                  <a:pt x="582099" y="390643"/>
                </a:lnTo>
                <a:lnTo>
                  <a:pt x="616964" y="361871"/>
                </a:lnTo>
                <a:lnTo>
                  <a:pt x="652621" y="334046"/>
                </a:lnTo>
                <a:lnTo>
                  <a:pt x="689053" y="307187"/>
                </a:lnTo>
                <a:lnTo>
                  <a:pt x="726239" y="281315"/>
                </a:lnTo>
                <a:lnTo>
                  <a:pt x="764160" y="256448"/>
                </a:lnTo>
                <a:lnTo>
                  <a:pt x="802796" y="232606"/>
                </a:lnTo>
                <a:lnTo>
                  <a:pt x="842129" y="209809"/>
                </a:lnTo>
                <a:lnTo>
                  <a:pt x="882140" y="188074"/>
                </a:lnTo>
                <a:lnTo>
                  <a:pt x="922808" y="167422"/>
                </a:lnTo>
                <a:lnTo>
                  <a:pt x="964114" y="147873"/>
                </a:lnTo>
                <a:lnTo>
                  <a:pt x="1006040" y="129444"/>
                </a:lnTo>
                <a:lnTo>
                  <a:pt x="1048566" y="112156"/>
                </a:lnTo>
                <a:lnTo>
                  <a:pt x="1091673" y="96028"/>
                </a:lnTo>
                <a:lnTo>
                  <a:pt x="1135340" y="81080"/>
                </a:lnTo>
                <a:lnTo>
                  <a:pt x="1179550" y="67330"/>
                </a:lnTo>
                <a:lnTo>
                  <a:pt x="1224282" y="54798"/>
                </a:lnTo>
                <a:lnTo>
                  <a:pt x="1269518" y="43503"/>
                </a:lnTo>
                <a:lnTo>
                  <a:pt x="1315238" y="33464"/>
                </a:lnTo>
                <a:lnTo>
                  <a:pt x="1361422" y="24702"/>
                </a:lnTo>
                <a:lnTo>
                  <a:pt x="1408052" y="17234"/>
                </a:lnTo>
                <a:lnTo>
                  <a:pt x="1455109" y="11081"/>
                </a:lnTo>
                <a:lnTo>
                  <a:pt x="1502572" y="6262"/>
                </a:lnTo>
                <a:lnTo>
                  <a:pt x="1550422" y="2796"/>
                </a:lnTo>
                <a:lnTo>
                  <a:pt x="1598643" y="702"/>
                </a:lnTo>
                <a:lnTo>
                  <a:pt x="1647203" y="0"/>
                </a:lnTo>
                <a:lnTo>
                  <a:pt x="1695773" y="702"/>
                </a:lnTo>
                <a:lnTo>
                  <a:pt x="1743992" y="2796"/>
                </a:lnTo>
                <a:lnTo>
                  <a:pt x="1791842" y="6262"/>
                </a:lnTo>
                <a:lnTo>
                  <a:pt x="1839305" y="11082"/>
                </a:lnTo>
                <a:lnTo>
                  <a:pt x="1886361" y="17235"/>
                </a:lnTo>
                <a:lnTo>
                  <a:pt x="1932991" y="24702"/>
                </a:lnTo>
                <a:lnTo>
                  <a:pt x="1979176" y="33465"/>
                </a:lnTo>
                <a:lnTo>
                  <a:pt x="2024896" y="43504"/>
                </a:lnTo>
                <a:lnTo>
                  <a:pt x="2070131" y="54799"/>
                </a:lnTo>
                <a:lnTo>
                  <a:pt x="2114864" y="67331"/>
                </a:lnTo>
                <a:lnTo>
                  <a:pt x="2159073" y="81081"/>
                </a:lnTo>
                <a:lnTo>
                  <a:pt x="2202741" y="96030"/>
                </a:lnTo>
                <a:lnTo>
                  <a:pt x="2245847" y="112158"/>
                </a:lnTo>
                <a:lnTo>
                  <a:pt x="2288373" y="129446"/>
                </a:lnTo>
                <a:lnTo>
                  <a:pt x="2330299" y="147874"/>
                </a:lnTo>
                <a:lnTo>
                  <a:pt x="2371606" y="167424"/>
                </a:lnTo>
                <a:lnTo>
                  <a:pt x="2412274" y="188076"/>
                </a:lnTo>
                <a:lnTo>
                  <a:pt x="2452284" y="209810"/>
                </a:lnTo>
                <a:lnTo>
                  <a:pt x="2491617" y="232608"/>
                </a:lnTo>
                <a:lnTo>
                  <a:pt x="2530254" y="256450"/>
                </a:lnTo>
                <a:lnTo>
                  <a:pt x="2568175" y="281317"/>
                </a:lnTo>
                <a:lnTo>
                  <a:pt x="2605360" y="307189"/>
                </a:lnTo>
                <a:lnTo>
                  <a:pt x="2641792" y="334048"/>
                </a:lnTo>
                <a:lnTo>
                  <a:pt x="2677449" y="361873"/>
                </a:lnTo>
                <a:lnTo>
                  <a:pt x="2712314" y="390646"/>
                </a:lnTo>
                <a:lnTo>
                  <a:pt x="2746366" y="420347"/>
                </a:lnTo>
                <a:lnTo>
                  <a:pt x="2779587" y="450956"/>
                </a:lnTo>
                <a:lnTo>
                  <a:pt x="2811956" y="482456"/>
                </a:lnTo>
                <a:lnTo>
                  <a:pt x="2843456" y="514825"/>
                </a:lnTo>
                <a:lnTo>
                  <a:pt x="2874066" y="548046"/>
                </a:lnTo>
                <a:lnTo>
                  <a:pt x="2903766" y="582098"/>
                </a:lnTo>
                <a:lnTo>
                  <a:pt x="2932539" y="616963"/>
                </a:lnTo>
                <a:lnTo>
                  <a:pt x="2960364" y="652621"/>
                </a:lnTo>
                <a:lnTo>
                  <a:pt x="2987223" y="689052"/>
                </a:lnTo>
                <a:lnTo>
                  <a:pt x="3013095" y="726238"/>
                </a:lnTo>
                <a:lnTo>
                  <a:pt x="3037961" y="764159"/>
                </a:lnTo>
                <a:lnTo>
                  <a:pt x="3061803" y="802795"/>
                </a:lnTo>
                <a:lnTo>
                  <a:pt x="3073863" y="823602"/>
                </a:lnTo>
                <a:lnTo>
                  <a:pt x="1647205" y="823602"/>
                </a:lnTo>
                <a:lnTo>
                  <a:pt x="1598812" y="825000"/>
                </a:lnTo>
                <a:lnTo>
                  <a:pt x="1551155" y="829143"/>
                </a:lnTo>
                <a:lnTo>
                  <a:pt x="1504312" y="835954"/>
                </a:lnTo>
                <a:lnTo>
                  <a:pt x="1458360" y="845354"/>
                </a:lnTo>
                <a:lnTo>
                  <a:pt x="1413376" y="857268"/>
                </a:lnTo>
                <a:lnTo>
                  <a:pt x="1369438" y="871617"/>
                </a:lnTo>
                <a:lnTo>
                  <a:pt x="1326621" y="888325"/>
                </a:lnTo>
                <a:lnTo>
                  <a:pt x="1285005" y="907315"/>
                </a:lnTo>
                <a:lnTo>
                  <a:pt x="1244666" y="928508"/>
                </a:lnTo>
                <a:lnTo>
                  <a:pt x="1205681" y="951828"/>
                </a:lnTo>
                <a:lnTo>
                  <a:pt x="1168128" y="977197"/>
                </a:lnTo>
                <a:lnTo>
                  <a:pt x="1132083" y="1004539"/>
                </a:lnTo>
                <a:lnTo>
                  <a:pt x="1097625" y="1033776"/>
                </a:lnTo>
                <a:lnTo>
                  <a:pt x="1064830" y="1064830"/>
                </a:lnTo>
                <a:lnTo>
                  <a:pt x="1033775" y="1097626"/>
                </a:lnTo>
                <a:lnTo>
                  <a:pt x="1004538" y="1132084"/>
                </a:lnTo>
                <a:lnTo>
                  <a:pt x="977197" y="1168129"/>
                </a:lnTo>
                <a:lnTo>
                  <a:pt x="951827" y="1205682"/>
                </a:lnTo>
                <a:lnTo>
                  <a:pt x="928507" y="1244667"/>
                </a:lnTo>
                <a:lnTo>
                  <a:pt x="907314" y="1285006"/>
                </a:lnTo>
                <a:lnTo>
                  <a:pt x="888325" y="1326622"/>
                </a:lnTo>
                <a:lnTo>
                  <a:pt x="871617" y="1369438"/>
                </a:lnTo>
                <a:lnTo>
                  <a:pt x="857268" y="1413377"/>
                </a:lnTo>
                <a:lnTo>
                  <a:pt x="845354" y="1458361"/>
                </a:lnTo>
                <a:lnTo>
                  <a:pt x="835954" y="1504313"/>
                </a:lnTo>
                <a:lnTo>
                  <a:pt x="829143" y="1551156"/>
                </a:lnTo>
                <a:lnTo>
                  <a:pt x="825001" y="1598812"/>
                </a:lnTo>
                <a:lnTo>
                  <a:pt x="823603" y="1647205"/>
                </a:lnTo>
                <a:lnTo>
                  <a:pt x="0" y="1647207"/>
                </a:lnTo>
                <a:close/>
              </a:path>
              <a:path w="3295015" h="1647825">
                <a:moveTo>
                  <a:pt x="3294411" y="1647205"/>
                </a:moveTo>
                <a:lnTo>
                  <a:pt x="2470808" y="1647205"/>
                </a:lnTo>
                <a:lnTo>
                  <a:pt x="2469395" y="1598638"/>
                </a:lnTo>
                <a:lnTo>
                  <a:pt x="2465267" y="1551156"/>
                </a:lnTo>
                <a:lnTo>
                  <a:pt x="2458457" y="1504313"/>
                </a:lnTo>
                <a:lnTo>
                  <a:pt x="2449056" y="1458361"/>
                </a:lnTo>
                <a:lnTo>
                  <a:pt x="2437143" y="1413377"/>
                </a:lnTo>
                <a:lnTo>
                  <a:pt x="2422793" y="1369438"/>
                </a:lnTo>
                <a:lnTo>
                  <a:pt x="2406085" y="1326622"/>
                </a:lnTo>
                <a:lnTo>
                  <a:pt x="2387096" y="1285005"/>
                </a:lnTo>
                <a:lnTo>
                  <a:pt x="2365903" y="1244666"/>
                </a:lnTo>
                <a:lnTo>
                  <a:pt x="2342583" y="1205681"/>
                </a:lnTo>
                <a:lnTo>
                  <a:pt x="2317214" y="1168128"/>
                </a:lnTo>
                <a:lnTo>
                  <a:pt x="2289872" y="1132084"/>
                </a:lnTo>
                <a:lnTo>
                  <a:pt x="2260635" y="1097625"/>
                </a:lnTo>
                <a:lnTo>
                  <a:pt x="2229580" y="1064830"/>
                </a:lnTo>
                <a:lnTo>
                  <a:pt x="2196785" y="1033775"/>
                </a:lnTo>
                <a:lnTo>
                  <a:pt x="2162327" y="1004539"/>
                </a:lnTo>
                <a:lnTo>
                  <a:pt x="2126282" y="977197"/>
                </a:lnTo>
                <a:lnTo>
                  <a:pt x="2088729" y="951827"/>
                </a:lnTo>
                <a:lnTo>
                  <a:pt x="2049744" y="928507"/>
                </a:lnTo>
                <a:lnTo>
                  <a:pt x="2009405" y="907314"/>
                </a:lnTo>
                <a:lnTo>
                  <a:pt x="1967789" y="888325"/>
                </a:lnTo>
                <a:lnTo>
                  <a:pt x="1924972" y="871617"/>
                </a:lnTo>
                <a:lnTo>
                  <a:pt x="1881034" y="857268"/>
                </a:lnTo>
                <a:lnTo>
                  <a:pt x="1836050" y="845354"/>
                </a:lnTo>
                <a:lnTo>
                  <a:pt x="1790098" y="835954"/>
                </a:lnTo>
                <a:lnTo>
                  <a:pt x="1743255" y="829143"/>
                </a:lnTo>
                <a:lnTo>
                  <a:pt x="1695598" y="825000"/>
                </a:lnTo>
                <a:lnTo>
                  <a:pt x="1647205" y="823602"/>
                </a:lnTo>
                <a:lnTo>
                  <a:pt x="3073863" y="823602"/>
                </a:lnTo>
                <a:lnTo>
                  <a:pt x="3106336" y="882139"/>
                </a:lnTo>
                <a:lnTo>
                  <a:pt x="3126988" y="922807"/>
                </a:lnTo>
                <a:lnTo>
                  <a:pt x="3146537" y="964114"/>
                </a:lnTo>
                <a:lnTo>
                  <a:pt x="3164966" y="1006040"/>
                </a:lnTo>
                <a:lnTo>
                  <a:pt x="3182254" y="1048565"/>
                </a:lnTo>
                <a:lnTo>
                  <a:pt x="3198381" y="1091672"/>
                </a:lnTo>
                <a:lnTo>
                  <a:pt x="3213330" y="1135340"/>
                </a:lnTo>
                <a:lnTo>
                  <a:pt x="3227080" y="1179549"/>
                </a:lnTo>
                <a:lnTo>
                  <a:pt x="3239612" y="1224282"/>
                </a:lnTo>
                <a:lnTo>
                  <a:pt x="3250907" y="1269517"/>
                </a:lnTo>
                <a:lnTo>
                  <a:pt x="3260946" y="1315237"/>
                </a:lnTo>
                <a:lnTo>
                  <a:pt x="3269709" y="1361422"/>
                </a:lnTo>
                <a:lnTo>
                  <a:pt x="3277176" y="1408052"/>
                </a:lnTo>
                <a:lnTo>
                  <a:pt x="3283329" y="1455108"/>
                </a:lnTo>
                <a:lnTo>
                  <a:pt x="3288149" y="1502569"/>
                </a:lnTo>
                <a:lnTo>
                  <a:pt x="3291615" y="1550419"/>
                </a:lnTo>
                <a:lnTo>
                  <a:pt x="3293712" y="1598812"/>
                </a:lnTo>
                <a:lnTo>
                  <a:pt x="3294411" y="1647205"/>
                </a:lnTo>
                <a:close/>
              </a:path>
            </a:pathLst>
          </a:custGeom>
          <a:solidFill>
            <a:srgbClr val="0089B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1435703" y="3358879"/>
            <a:ext cx="3295015" cy="1999614"/>
            <a:chOff x="1435703" y="3358879"/>
            <a:chExt cx="3295015" cy="1999614"/>
          </a:xfrm>
        </p:grpSpPr>
        <p:sp>
          <p:nvSpPr>
            <p:cNvPr id="4" name="object 4"/>
            <p:cNvSpPr/>
            <p:nvPr/>
          </p:nvSpPr>
          <p:spPr>
            <a:xfrm>
              <a:off x="1435703" y="3710987"/>
              <a:ext cx="3295015" cy="1647825"/>
            </a:xfrm>
            <a:custGeom>
              <a:rect l="l" t="t" r="r" b="b"/>
              <a:pathLst>
                <a:path w="3295015" h="1647825">
                  <a:moveTo>
                    <a:pt x="3294411" y="0"/>
                  </a:moveTo>
                  <a:lnTo>
                    <a:pt x="3293709" y="48569"/>
                  </a:lnTo>
                  <a:lnTo>
                    <a:pt x="3291615" y="96787"/>
                  </a:lnTo>
                  <a:lnTo>
                    <a:pt x="3288149" y="144638"/>
                  </a:lnTo>
                  <a:lnTo>
                    <a:pt x="3283329" y="192100"/>
                  </a:lnTo>
                  <a:lnTo>
                    <a:pt x="3277176" y="239157"/>
                  </a:lnTo>
                  <a:lnTo>
                    <a:pt x="3269709" y="285787"/>
                  </a:lnTo>
                  <a:lnTo>
                    <a:pt x="3260946" y="331971"/>
                  </a:lnTo>
                  <a:lnTo>
                    <a:pt x="3250907" y="377691"/>
                  </a:lnTo>
                  <a:lnTo>
                    <a:pt x="3239612" y="422927"/>
                  </a:lnTo>
                  <a:lnTo>
                    <a:pt x="3227080" y="467659"/>
                  </a:lnTo>
                  <a:lnTo>
                    <a:pt x="3213330" y="511869"/>
                  </a:lnTo>
                  <a:lnTo>
                    <a:pt x="3198381" y="555537"/>
                  </a:lnTo>
                  <a:lnTo>
                    <a:pt x="3182253" y="598643"/>
                  </a:lnTo>
                  <a:lnTo>
                    <a:pt x="3164965" y="641169"/>
                  </a:lnTo>
                  <a:lnTo>
                    <a:pt x="3146537" y="683095"/>
                  </a:lnTo>
                  <a:lnTo>
                    <a:pt x="3126987" y="724402"/>
                  </a:lnTo>
                  <a:lnTo>
                    <a:pt x="3106335" y="765070"/>
                  </a:lnTo>
                  <a:lnTo>
                    <a:pt x="3084600" y="805080"/>
                  </a:lnTo>
                  <a:lnTo>
                    <a:pt x="3061802" y="844413"/>
                  </a:lnTo>
                  <a:lnTo>
                    <a:pt x="3037960" y="883050"/>
                  </a:lnTo>
                  <a:lnTo>
                    <a:pt x="3013094" y="920971"/>
                  </a:lnTo>
                  <a:lnTo>
                    <a:pt x="2987221" y="958157"/>
                  </a:lnTo>
                  <a:lnTo>
                    <a:pt x="2960363" y="994588"/>
                  </a:lnTo>
                  <a:lnTo>
                    <a:pt x="2932538" y="1030246"/>
                  </a:lnTo>
                  <a:lnTo>
                    <a:pt x="2903765" y="1065110"/>
                  </a:lnTo>
                  <a:lnTo>
                    <a:pt x="2874064" y="1099163"/>
                  </a:lnTo>
                  <a:lnTo>
                    <a:pt x="2843454" y="1132383"/>
                  </a:lnTo>
                  <a:lnTo>
                    <a:pt x="2811955" y="1164753"/>
                  </a:lnTo>
                  <a:lnTo>
                    <a:pt x="2779585" y="1196252"/>
                  </a:lnTo>
                  <a:lnTo>
                    <a:pt x="2746364" y="1226862"/>
                  </a:lnTo>
                  <a:lnTo>
                    <a:pt x="2712312" y="1256563"/>
                  </a:lnTo>
                  <a:lnTo>
                    <a:pt x="2677447" y="1285336"/>
                  </a:lnTo>
                  <a:lnTo>
                    <a:pt x="2641789" y="1313161"/>
                  </a:lnTo>
                  <a:lnTo>
                    <a:pt x="2605358" y="1340019"/>
                  </a:lnTo>
                  <a:lnTo>
                    <a:pt x="2568172" y="1365891"/>
                  </a:lnTo>
                  <a:lnTo>
                    <a:pt x="2530251" y="1390758"/>
                  </a:lnTo>
                  <a:lnTo>
                    <a:pt x="2491615" y="1414600"/>
                  </a:lnTo>
                  <a:lnTo>
                    <a:pt x="2452282" y="1437398"/>
                  </a:lnTo>
                  <a:lnTo>
                    <a:pt x="2412271" y="1459132"/>
                  </a:lnTo>
                  <a:lnTo>
                    <a:pt x="2371603" y="1479784"/>
                  </a:lnTo>
                  <a:lnTo>
                    <a:pt x="2330296" y="1499334"/>
                  </a:lnTo>
                  <a:lnTo>
                    <a:pt x="2288371" y="1517762"/>
                  </a:lnTo>
                  <a:lnTo>
                    <a:pt x="2245845" y="1535050"/>
                  </a:lnTo>
                  <a:lnTo>
                    <a:pt x="2202738" y="1551178"/>
                  </a:lnTo>
                  <a:lnTo>
                    <a:pt x="2159071" y="1566126"/>
                  </a:lnTo>
                  <a:lnTo>
                    <a:pt x="2114861" y="1579876"/>
                  </a:lnTo>
                  <a:lnTo>
                    <a:pt x="2070128" y="1592409"/>
                  </a:lnTo>
                  <a:lnTo>
                    <a:pt x="2024893" y="1603703"/>
                  </a:lnTo>
                  <a:lnTo>
                    <a:pt x="1979173" y="1613742"/>
                  </a:lnTo>
                  <a:lnTo>
                    <a:pt x="1932988" y="1622505"/>
                  </a:lnTo>
                  <a:lnTo>
                    <a:pt x="1886359" y="1629972"/>
                  </a:lnTo>
                  <a:lnTo>
                    <a:pt x="1839302" y="1636125"/>
                  </a:lnTo>
                  <a:lnTo>
                    <a:pt x="1791839" y="1640944"/>
                  </a:lnTo>
                  <a:lnTo>
                    <a:pt x="1743989" y="1644411"/>
                  </a:lnTo>
                  <a:lnTo>
                    <a:pt x="1695767" y="1646505"/>
                  </a:lnTo>
                  <a:lnTo>
                    <a:pt x="1647208" y="1647207"/>
                  </a:lnTo>
                  <a:lnTo>
                    <a:pt x="1598638" y="1646504"/>
                  </a:lnTo>
                  <a:lnTo>
                    <a:pt x="1550419" y="1644410"/>
                  </a:lnTo>
                  <a:lnTo>
                    <a:pt x="1502569" y="1640944"/>
                  </a:lnTo>
                  <a:lnTo>
                    <a:pt x="1455106" y="1636125"/>
                  </a:lnTo>
                  <a:lnTo>
                    <a:pt x="1408050" y="1629971"/>
                  </a:lnTo>
                  <a:lnTo>
                    <a:pt x="1361420" y="1622504"/>
                  </a:lnTo>
                  <a:lnTo>
                    <a:pt x="1315235" y="1613741"/>
                  </a:lnTo>
                  <a:lnTo>
                    <a:pt x="1269515" y="1603703"/>
                  </a:lnTo>
                  <a:lnTo>
                    <a:pt x="1224280" y="1592408"/>
                  </a:lnTo>
                  <a:lnTo>
                    <a:pt x="1179547" y="1579875"/>
                  </a:lnTo>
                  <a:lnTo>
                    <a:pt x="1135338" y="1566125"/>
                  </a:lnTo>
                  <a:lnTo>
                    <a:pt x="1091670" y="1551176"/>
                  </a:lnTo>
                  <a:lnTo>
                    <a:pt x="1048563" y="1535049"/>
                  </a:lnTo>
                  <a:lnTo>
                    <a:pt x="1006038" y="1517761"/>
                  </a:lnTo>
                  <a:lnTo>
                    <a:pt x="964112" y="1499332"/>
                  </a:lnTo>
                  <a:lnTo>
                    <a:pt x="922805" y="1479782"/>
                  </a:lnTo>
                  <a:lnTo>
                    <a:pt x="882137" y="1459130"/>
                  </a:lnTo>
                  <a:lnTo>
                    <a:pt x="842127" y="1437396"/>
                  </a:lnTo>
                  <a:lnTo>
                    <a:pt x="802794" y="1414598"/>
                  </a:lnTo>
                  <a:lnTo>
                    <a:pt x="764157" y="1390756"/>
                  </a:lnTo>
                  <a:lnTo>
                    <a:pt x="726236" y="1365889"/>
                  </a:lnTo>
                  <a:lnTo>
                    <a:pt x="689050" y="1340017"/>
                  </a:lnTo>
                  <a:lnTo>
                    <a:pt x="652619" y="1313159"/>
                  </a:lnTo>
                  <a:lnTo>
                    <a:pt x="616962" y="1285333"/>
                  </a:lnTo>
                  <a:lnTo>
                    <a:pt x="582097" y="1256561"/>
                  </a:lnTo>
                  <a:lnTo>
                    <a:pt x="548045" y="1226860"/>
                  </a:lnTo>
                  <a:lnTo>
                    <a:pt x="514824" y="1196250"/>
                  </a:lnTo>
                  <a:lnTo>
                    <a:pt x="482454" y="1164750"/>
                  </a:lnTo>
                  <a:lnTo>
                    <a:pt x="450955" y="1132381"/>
                  </a:lnTo>
                  <a:lnTo>
                    <a:pt x="420345" y="1099160"/>
                  </a:lnTo>
                  <a:lnTo>
                    <a:pt x="390644" y="1065108"/>
                  </a:lnTo>
                  <a:lnTo>
                    <a:pt x="361872" y="1030243"/>
                  </a:lnTo>
                  <a:lnTo>
                    <a:pt x="334047" y="994585"/>
                  </a:lnTo>
                  <a:lnTo>
                    <a:pt x="307188" y="958154"/>
                  </a:lnTo>
                  <a:lnTo>
                    <a:pt x="281316" y="920968"/>
                  </a:lnTo>
                  <a:lnTo>
                    <a:pt x="256449" y="883047"/>
                  </a:lnTo>
                  <a:lnTo>
                    <a:pt x="232608" y="844411"/>
                  </a:lnTo>
                  <a:lnTo>
                    <a:pt x="220548" y="823604"/>
                  </a:lnTo>
                  <a:lnTo>
                    <a:pt x="1647206" y="823604"/>
                  </a:lnTo>
                  <a:lnTo>
                    <a:pt x="1695599" y="822206"/>
                  </a:lnTo>
                  <a:lnTo>
                    <a:pt x="1743255" y="818063"/>
                  </a:lnTo>
                  <a:lnTo>
                    <a:pt x="1790098" y="811252"/>
                  </a:lnTo>
                  <a:lnTo>
                    <a:pt x="1836051" y="801852"/>
                  </a:lnTo>
                  <a:lnTo>
                    <a:pt x="1881035" y="789938"/>
                  </a:lnTo>
                  <a:lnTo>
                    <a:pt x="1924973" y="775589"/>
                  </a:lnTo>
                  <a:lnTo>
                    <a:pt x="1967789" y="758881"/>
                  </a:lnTo>
                  <a:lnTo>
                    <a:pt x="2009406" y="739892"/>
                  </a:lnTo>
                  <a:lnTo>
                    <a:pt x="2049745" y="718698"/>
                  </a:lnTo>
                  <a:lnTo>
                    <a:pt x="2088730" y="695378"/>
                  </a:lnTo>
                  <a:lnTo>
                    <a:pt x="2126283" y="670009"/>
                  </a:lnTo>
                  <a:lnTo>
                    <a:pt x="2162328" y="642667"/>
                  </a:lnTo>
                  <a:lnTo>
                    <a:pt x="2196786" y="613430"/>
                  </a:lnTo>
                  <a:lnTo>
                    <a:pt x="2229581" y="582376"/>
                  </a:lnTo>
                  <a:lnTo>
                    <a:pt x="2260636" y="549581"/>
                  </a:lnTo>
                  <a:lnTo>
                    <a:pt x="2289872" y="515122"/>
                  </a:lnTo>
                  <a:lnTo>
                    <a:pt x="2317214" y="479078"/>
                  </a:lnTo>
                  <a:lnTo>
                    <a:pt x="2342584" y="441524"/>
                  </a:lnTo>
                  <a:lnTo>
                    <a:pt x="2365904" y="402540"/>
                  </a:lnTo>
                  <a:lnTo>
                    <a:pt x="2387097" y="362200"/>
                  </a:lnTo>
                  <a:lnTo>
                    <a:pt x="2406086" y="320584"/>
                  </a:lnTo>
                  <a:lnTo>
                    <a:pt x="2422794" y="277768"/>
                  </a:lnTo>
                  <a:lnTo>
                    <a:pt x="2437143" y="233829"/>
                  </a:lnTo>
                  <a:lnTo>
                    <a:pt x="2449057" y="188845"/>
                  </a:lnTo>
                  <a:lnTo>
                    <a:pt x="2458457" y="142893"/>
                  </a:lnTo>
                  <a:lnTo>
                    <a:pt x="2465267" y="96050"/>
                  </a:lnTo>
                  <a:lnTo>
                    <a:pt x="2469410" y="48394"/>
                  </a:lnTo>
                  <a:lnTo>
                    <a:pt x="2470808" y="1"/>
                  </a:lnTo>
                  <a:lnTo>
                    <a:pt x="3294411" y="0"/>
                  </a:lnTo>
                  <a:close/>
                </a:path>
                <a:path w="3295015" h="1647825">
                  <a:moveTo>
                    <a:pt x="0" y="1"/>
                  </a:moveTo>
                  <a:lnTo>
                    <a:pt x="823603" y="1"/>
                  </a:lnTo>
                  <a:lnTo>
                    <a:pt x="825016" y="48569"/>
                  </a:lnTo>
                  <a:lnTo>
                    <a:pt x="829144" y="96050"/>
                  </a:lnTo>
                  <a:lnTo>
                    <a:pt x="835954" y="142894"/>
                  </a:lnTo>
                  <a:lnTo>
                    <a:pt x="845355" y="188846"/>
                  </a:lnTo>
                  <a:lnTo>
                    <a:pt x="857268" y="233830"/>
                  </a:lnTo>
                  <a:lnTo>
                    <a:pt x="871618" y="277768"/>
                  </a:lnTo>
                  <a:lnTo>
                    <a:pt x="888326" y="320584"/>
                  </a:lnTo>
                  <a:lnTo>
                    <a:pt x="907315" y="362201"/>
                  </a:lnTo>
                  <a:lnTo>
                    <a:pt x="928508" y="402540"/>
                  </a:lnTo>
                  <a:lnTo>
                    <a:pt x="951828" y="441525"/>
                  </a:lnTo>
                  <a:lnTo>
                    <a:pt x="977197" y="479078"/>
                  </a:lnTo>
                  <a:lnTo>
                    <a:pt x="1004539" y="515123"/>
                  </a:lnTo>
                  <a:lnTo>
                    <a:pt x="1033776" y="549581"/>
                  </a:lnTo>
                  <a:lnTo>
                    <a:pt x="1064830" y="582376"/>
                  </a:lnTo>
                  <a:lnTo>
                    <a:pt x="1097626" y="613431"/>
                  </a:lnTo>
                  <a:lnTo>
                    <a:pt x="1132084" y="642668"/>
                  </a:lnTo>
                  <a:lnTo>
                    <a:pt x="1168129" y="670009"/>
                  </a:lnTo>
                  <a:lnTo>
                    <a:pt x="1205682" y="695379"/>
                  </a:lnTo>
                  <a:lnTo>
                    <a:pt x="1244667" y="718699"/>
                  </a:lnTo>
                  <a:lnTo>
                    <a:pt x="1285006" y="739892"/>
                  </a:lnTo>
                  <a:lnTo>
                    <a:pt x="1326622" y="758881"/>
                  </a:lnTo>
                  <a:lnTo>
                    <a:pt x="1369438" y="775589"/>
                  </a:lnTo>
                  <a:lnTo>
                    <a:pt x="1413377" y="789938"/>
                  </a:lnTo>
                  <a:lnTo>
                    <a:pt x="1458361" y="801852"/>
                  </a:lnTo>
                  <a:lnTo>
                    <a:pt x="1504313" y="811253"/>
                  </a:lnTo>
                  <a:lnTo>
                    <a:pt x="1551156" y="818063"/>
                  </a:lnTo>
                  <a:lnTo>
                    <a:pt x="1598813" y="822206"/>
                  </a:lnTo>
                  <a:lnTo>
                    <a:pt x="1647206" y="823604"/>
                  </a:lnTo>
                  <a:lnTo>
                    <a:pt x="220548" y="823604"/>
                  </a:lnTo>
                  <a:lnTo>
                    <a:pt x="188075" y="765067"/>
                  </a:lnTo>
                  <a:lnTo>
                    <a:pt x="167423" y="724399"/>
                  </a:lnTo>
                  <a:lnTo>
                    <a:pt x="147874" y="683092"/>
                  </a:lnTo>
                  <a:lnTo>
                    <a:pt x="129445" y="641167"/>
                  </a:lnTo>
                  <a:lnTo>
                    <a:pt x="112157" y="598641"/>
                  </a:lnTo>
                  <a:lnTo>
                    <a:pt x="96029" y="555534"/>
                  </a:lnTo>
                  <a:lnTo>
                    <a:pt x="81081" y="511867"/>
                  </a:lnTo>
                  <a:lnTo>
                    <a:pt x="67331" y="467657"/>
                  </a:lnTo>
                  <a:lnTo>
                    <a:pt x="54799" y="422925"/>
                  </a:lnTo>
                  <a:lnTo>
                    <a:pt x="43504" y="377689"/>
                  </a:lnTo>
                  <a:lnTo>
                    <a:pt x="33465" y="331969"/>
                  </a:lnTo>
                  <a:lnTo>
                    <a:pt x="24702" y="285785"/>
                  </a:lnTo>
                  <a:lnTo>
                    <a:pt x="17235" y="239155"/>
                  </a:lnTo>
                  <a:lnTo>
                    <a:pt x="11082" y="192099"/>
                  </a:lnTo>
                  <a:lnTo>
                    <a:pt x="6262" y="144638"/>
                  </a:lnTo>
                  <a:lnTo>
                    <a:pt x="2796" y="96787"/>
                  </a:lnTo>
                  <a:lnTo>
                    <a:pt x="699" y="4839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699099" y="3358879"/>
              <a:ext cx="768350" cy="704215"/>
            </a:xfrm>
            <a:custGeom>
              <a:rect l="l" t="t" r="r" b="b"/>
              <a:pathLst>
                <a:path w="768350" h="704214">
                  <a:moveTo>
                    <a:pt x="262008" y="398247"/>
                  </a:moveTo>
                  <a:lnTo>
                    <a:pt x="215360" y="370245"/>
                  </a:lnTo>
                  <a:lnTo>
                    <a:pt x="170266" y="340687"/>
                  </a:lnTo>
                  <a:lnTo>
                    <a:pt x="127505" y="307241"/>
                  </a:lnTo>
                  <a:lnTo>
                    <a:pt x="88631" y="268349"/>
                  </a:lnTo>
                  <a:lnTo>
                    <a:pt x="62975" y="234125"/>
                  </a:lnTo>
                  <a:lnTo>
                    <a:pt x="41206" y="195234"/>
                  </a:lnTo>
                  <a:lnTo>
                    <a:pt x="34208" y="182011"/>
                  </a:lnTo>
                  <a:lnTo>
                    <a:pt x="27988" y="168010"/>
                  </a:lnTo>
                  <a:lnTo>
                    <a:pt x="23324" y="152453"/>
                  </a:lnTo>
                  <a:lnTo>
                    <a:pt x="17881" y="136119"/>
                  </a:lnTo>
                  <a:lnTo>
                    <a:pt x="6997" y="84005"/>
                  </a:lnTo>
                  <a:lnTo>
                    <a:pt x="3109" y="45891"/>
                  </a:lnTo>
                  <a:lnTo>
                    <a:pt x="2332" y="25668"/>
                  </a:lnTo>
                  <a:lnTo>
                    <a:pt x="0" y="0"/>
                  </a:lnTo>
                  <a:lnTo>
                    <a:pt x="25656" y="5444"/>
                  </a:lnTo>
                  <a:lnTo>
                    <a:pt x="195923" y="45113"/>
                  </a:lnTo>
                  <a:lnTo>
                    <a:pt x="239462" y="45113"/>
                  </a:lnTo>
                  <a:lnTo>
                    <a:pt x="238684" y="49002"/>
                  </a:lnTo>
                  <a:lnTo>
                    <a:pt x="236352" y="51336"/>
                  </a:lnTo>
                  <a:lnTo>
                    <a:pt x="43538" y="51336"/>
                  </a:lnTo>
                  <a:lnTo>
                    <a:pt x="45093" y="66114"/>
                  </a:lnTo>
                  <a:lnTo>
                    <a:pt x="46648" y="81671"/>
                  </a:lnTo>
                  <a:lnTo>
                    <a:pt x="48980" y="95672"/>
                  </a:lnTo>
                  <a:lnTo>
                    <a:pt x="52868" y="110451"/>
                  </a:lnTo>
                  <a:lnTo>
                    <a:pt x="55978" y="123674"/>
                  </a:lnTo>
                  <a:lnTo>
                    <a:pt x="59865" y="137675"/>
                  </a:lnTo>
                  <a:lnTo>
                    <a:pt x="64530" y="149342"/>
                  </a:lnTo>
                  <a:lnTo>
                    <a:pt x="69195" y="161787"/>
                  </a:lnTo>
                  <a:lnTo>
                    <a:pt x="74637" y="172677"/>
                  </a:lnTo>
                  <a:lnTo>
                    <a:pt x="79302" y="183567"/>
                  </a:lnTo>
                  <a:lnTo>
                    <a:pt x="91741" y="204568"/>
                  </a:lnTo>
                  <a:lnTo>
                    <a:pt x="118953" y="241903"/>
                  </a:lnTo>
                  <a:lnTo>
                    <a:pt x="148497" y="272239"/>
                  </a:lnTo>
                  <a:lnTo>
                    <a:pt x="199033" y="311908"/>
                  </a:lnTo>
                  <a:lnTo>
                    <a:pt x="253456" y="346910"/>
                  </a:lnTo>
                  <a:lnTo>
                    <a:pt x="307361" y="346910"/>
                  </a:lnTo>
                  <a:lnTo>
                    <a:pt x="309434" y="348466"/>
                  </a:lnTo>
                  <a:lnTo>
                    <a:pt x="314099" y="351577"/>
                  </a:lnTo>
                  <a:lnTo>
                    <a:pt x="316432" y="352355"/>
                  </a:lnTo>
                  <a:lnTo>
                    <a:pt x="582328" y="352355"/>
                  </a:lnTo>
                  <a:lnTo>
                    <a:pt x="576885" y="356244"/>
                  </a:lnTo>
                  <a:lnTo>
                    <a:pt x="554339" y="370245"/>
                  </a:lnTo>
                  <a:lnTo>
                    <a:pt x="537493" y="380357"/>
                  </a:lnTo>
                  <a:lnTo>
                    <a:pt x="272893" y="380357"/>
                  </a:lnTo>
                  <a:lnTo>
                    <a:pt x="262008" y="398247"/>
                  </a:lnTo>
                  <a:close/>
                </a:path>
                <a:path w="768350" h="704214">
                  <a:moveTo>
                    <a:pt x="766649" y="44336"/>
                  </a:moveTo>
                  <a:lnTo>
                    <a:pt x="575330" y="44336"/>
                  </a:lnTo>
                  <a:lnTo>
                    <a:pt x="583883" y="42780"/>
                  </a:lnTo>
                  <a:lnTo>
                    <a:pt x="743265" y="5444"/>
                  </a:lnTo>
                  <a:lnTo>
                    <a:pt x="768144" y="0"/>
                  </a:lnTo>
                  <a:lnTo>
                    <a:pt x="767366" y="25668"/>
                  </a:lnTo>
                  <a:lnTo>
                    <a:pt x="766649" y="44336"/>
                  </a:lnTo>
                  <a:close/>
                </a:path>
                <a:path w="768350" h="704214">
                  <a:moveTo>
                    <a:pt x="239462" y="45113"/>
                  </a:moveTo>
                  <a:lnTo>
                    <a:pt x="195923" y="45113"/>
                  </a:lnTo>
                  <a:lnTo>
                    <a:pt x="199033" y="17889"/>
                  </a:lnTo>
                  <a:lnTo>
                    <a:pt x="572998" y="17889"/>
                  </a:lnTo>
                  <a:lnTo>
                    <a:pt x="574850" y="38891"/>
                  </a:lnTo>
                  <a:lnTo>
                    <a:pt x="252679" y="38891"/>
                  </a:lnTo>
                  <a:lnTo>
                    <a:pt x="243349" y="41224"/>
                  </a:lnTo>
                  <a:lnTo>
                    <a:pt x="241794" y="43558"/>
                  </a:lnTo>
                  <a:lnTo>
                    <a:pt x="239462" y="45113"/>
                  </a:lnTo>
                  <a:close/>
                </a:path>
                <a:path w="768350" h="704214">
                  <a:moveTo>
                    <a:pt x="582328" y="352355"/>
                  </a:moveTo>
                  <a:lnTo>
                    <a:pt x="323429" y="352355"/>
                  </a:lnTo>
                  <a:lnTo>
                    <a:pt x="325761" y="351577"/>
                  </a:lnTo>
                  <a:lnTo>
                    <a:pt x="329649" y="350021"/>
                  </a:lnTo>
                  <a:lnTo>
                    <a:pt x="331981" y="347688"/>
                  </a:lnTo>
                  <a:lnTo>
                    <a:pt x="333536" y="345354"/>
                  </a:lnTo>
                  <a:lnTo>
                    <a:pt x="335091" y="339132"/>
                  </a:lnTo>
                  <a:lnTo>
                    <a:pt x="335868" y="336798"/>
                  </a:lnTo>
                  <a:lnTo>
                    <a:pt x="335091" y="332909"/>
                  </a:lnTo>
                  <a:lnTo>
                    <a:pt x="334313" y="330576"/>
                  </a:lnTo>
                  <a:lnTo>
                    <a:pt x="332758" y="327464"/>
                  </a:lnTo>
                  <a:lnTo>
                    <a:pt x="323429" y="312686"/>
                  </a:lnTo>
                  <a:lnTo>
                    <a:pt x="314099" y="297129"/>
                  </a:lnTo>
                  <a:lnTo>
                    <a:pt x="293885" y="249682"/>
                  </a:lnTo>
                  <a:lnTo>
                    <a:pt x="279890" y="199901"/>
                  </a:lnTo>
                  <a:lnTo>
                    <a:pt x="270561" y="129119"/>
                  </a:lnTo>
                  <a:lnTo>
                    <a:pt x="269006" y="54447"/>
                  </a:lnTo>
                  <a:lnTo>
                    <a:pt x="268228" y="52114"/>
                  </a:lnTo>
                  <a:lnTo>
                    <a:pt x="266673" y="49002"/>
                  </a:lnTo>
                  <a:lnTo>
                    <a:pt x="265896" y="45891"/>
                  </a:lnTo>
                  <a:lnTo>
                    <a:pt x="262008" y="42002"/>
                  </a:lnTo>
                  <a:lnTo>
                    <a:pt x="258898" y="40446"/>
                  </a:lnTo>
                  <a:lnTo>
                    <a:pt x="252679" y="38891"/>
                  </a:lnTo>
                  <a:lnTo>
                    <a:pt x="574850" y="38891"/>
                  </a:lnTo>
                  <a:lnTo>
                    <a:pt x="575330" y="44336"/>
                  </a:lnTo>
                  <a:lnTo>
                    <a:pt x="766649" y="44336"/>
                  </a:lnTo>
                  <a:lnTo>
                    <a:pt x="766589" y="45891"/>
                  </a:lnTo>
                  <a:lnTo>
                    <a:pt x="765936" y="51336"/>
                  </a:lnTo>
                  <a:lnTo>
                    <a:pt x="726160" y="51336"/>
                  </a:lnTo>
                  <a:lnTo>
                    <a:pt x="616536" y="75448"/>
                  </a:lnTo>
                  <a:lnTo>
                    <a:pt x="620777" y="84782"/>
                  </a:lnTo>
                  <a:lnTo>
                    <a:pt x="576885" y="84782"/>
                  </a:lnTo>
                  <a:lnTo>
                    <a:pt x="576108" y="122118"/>
                  </a:lnTo>
                  <a:lnTo>
                    <a:pt x="568333" y="192123"/>
                  </a:lnTo>
                  <a:lnTo>
                    <a:pt x="559004" y="241125"/>
                  </a:lnTo>
                  <a:lnTo>
                    <a:pt x="549674" y="272239"/>
                  </a:lnTo>
                  <a:lnTo>
                    <a:pt x="545009" y="287795"/>
                  </a:lnTo>
                  <a:lnTo>
                    <a:pt x="538789" y="301796"/>
                  </a:lnTo>
                  <a:lnTo>
                    <a:pt x="532569" y="316575"/>
                  </a:lnTo>
                  <a:lnTo>
                    <a:pt x="527127" y="330576"/>
                  </a:lnTo>
                  <a:lnTo>
                    <a:pt x="520130" y="344577"/>
                  </a:lnTo>
                  <a:lnTo>
                    <a:pt x="593212" y="344577"/>
                  </a:lnTo>
                  <a:lnTo>
                    <a:pt x="582328" y="352355"/>
                  </a:lnTo>
                  <a:close/>
                </a:path>
                <a:path w="768350" h="704214">
                  <a:moveTo>
                    <a:pt x="177264" y="118229"/>
                  </a:moveTo>
                  <a:lnTo>
                    <a:pt x="141500" y="101117"/>
                  </a:lnTo>
                  <a:lnTo>
                    <a:pt x="153162" y="75448"/>
                  </a:lnTo>
                  <a:lnTo>
                    <a:pt x="43538" y="51336"/>
                  </a:lnTo>
                  <a:lnTo>
                    <a:pt x="236352" y="51336"/>
                  </a:lnTo>
                  <a:lnTo>
                    <a:pt x="236352" y="79338"/>
                  </a:lnTo>
                  <a:lnTo>
                    <a:pt x="195146" y="79338"/>
                  </a:lnTo>
                  <a:lnTo>
                    <a:pt x="177264" y="118229"/>
                  </a:lnTo>
                  <a:close/>
                </a:path>
                <a:path w="768350" h="704214">
                  <a:moveTo>
                    <a:pt x="593212" y="344577"/>
                  </a:moveTo>
                  <a:lnTo>
                    <a:pt x="520130" y="344577"/>
                  </a:lnTo>
                  <a:lnTo>
                    <a:pt x="555894" y="322019"/>
                  </a:lnTo>
                  <a:lnTo>
                    <a:pt x="572221" y="310352"/>
                  </a:lnTo>
                  <a:lnTo>
                    <a:pt x="589325" y="297907"/>
                  </a:lnTo>
                  <a:lnTo>
                    <a:pt x="605652" y="285462"/>
                  </a:lnTo>
                  <a:lnTo>
                    <a:pt x="620424" y="271461"/>
                  </a:lnTo>
                  <a:lnTo>
                    <a:pt x="635973" y="257460"/>
                  </a:lnTo>
                  <a:lnTo>
                    <a:pt x="649968" y="241903"/>
                  </a:lnTo>
                  <a:lnTo>
                    <a:pt x="664740" y="224013"/>
                  </a:lnTo>
                  <a:lnTo>
                    <a:pt x="677180" y="204568"/>
                  </a:lnTo>
                  <a:lnTo>
                    <a:pt x="688842" y="183567"/>
                  </a:lnTo>
                  <a:lnTo>
                    <a:pt x="695062" y="172677"/>
                  </a:lnTo>
                  <a:lnTo>
                    <a:pt x="699726" y="161787"/>
                  </a:lnTo>
                  <a:lnTo>
                    <a:pt x="704391" y="149342"/>
                  </a:lnTo>
                  <a:lnTo>
                    <a:pt x="709056" y="137675"/>
                  </a:lnTo>
                  <a:lnTo>
                    <a:pt x="712943" y="123674"/>
                  </a:lnTo>
                  <a:lnTo>
                    <a:pt x="716053" y="110451"/>
                  </a:lnTo>
                  <a:lnTo>
                    <a:pt x="719163" y="95672"/>
                  </a:lnTo>
                  <a:lnTo>
                    <a:pt x="722273" y="81671"/>
                  </a:lnTo>
                  <a:lnTo>
                    <a:pt x="724605" y="66114"/>
                  </a:lnTo>
                  <a:lnTo>
                    <a:pt x="726160" y="51336"/>
                  </a:lnTo>
                  <a:lnTo>
                    <a:pt x="765936" y="51336"/>
                  </a:lnTo>
                  <a:lnTo>
                    <a:pt x="758814" y="102672"/>
                  </a:lnTo>
                  <a:lnTo>
                    <a:pt x="750262" y="136119"/>
                  </a:lnTo>
                  <a:lnTo>
                    <a:pt x="746375" y="152453"/>
                  </a:lnTo>
                  <a:lnTo>
                    <a:pt x="740155" y="168010"/>
                  </a:lnTo>
                  <a:lnTo>
                    <a:pt x="734713" y="182011"/>
                  </a:lnTo>
                  <a:lnTo>
                    <a:pt x="727715" y="195234"/>
                  </a:lnTo>
                  <a:lnTo>
                    <a:pt x="705946" y="234125"/>
                  </a:lnTo>
                  <a:lnTo>
                    <a:pt x="679512" y="268349"/>
                  </a:lnTo>
                  <a:lnTo>
                    <a:pt x="641416" y="307241"/>
                  </a:lnTo>
                  <a:lnTo>
                    <a:pt x="620424" y="325131"/>
                  </a:lnTo>
                  <a:lnTo>
                    <a:pt x="593212" y="344577"/>
                  </a:lnTo>
                  <a:close/>
                </a:path>
                <a:path w="768350" h="704214">
                  <a:moveTo>
                    <a:pt x="307361" y="346910"/>
                  </a:moveTo>
                  <a:lnTo>
                    <a:pt x="253456" y="346910"/>
                  </a:lnTo>
                  <a:lnTo>
                    <a:pt x="245681" y="332909"/>
                  </a:lnTo>
                  <a:lnTo>
                    <a:pt x="227022" y="288573"/>
                  </a:lnTo>
                  <a:lnTo>
                    <a:pt x="222357" y="272239"/>
                  </a:lnTo>
                  <a:lnTo>
                    <a:pt x="216915" y="257460"/>
                  </a:lnTo>
                  <a:lnTo>
                    <a:pt x="213027" y="240348"/>
                  </a:lnTo>
                  <a:lnTo>
                    <a:pt x="205253" y="207679"/>
                  </a:lnTo>
                  <a:lnTo>
                    <a:pt x="200588" y="171899"/>
                  </a:lnTo>
                  <a:lnTo>
                    <a:pt x="199033" y="154009"/>
                  </a:lnTo>
                  <a:lnTo>
                    <a:pt x="196700" y="135341"/>
                  </a:lnTo>
                  <a:lnTo>
                    <a:pt x="195923" y="117451"/>
                  </a:lnTo>
                  <a:lnTo>
                    <a:pt x="195146" y="79338"/>
                  </a:lnTo>
                  <a:lnTo>
                    <a:pt x="236352" y="79338"/>
                  </a:lnTo>
                  <a:lnTo>
                    <a:pt x="236352" y="93339"/>
                  </a:lnTo>
                  <a:lnTo>
                    <a:pt x="238684" y="132230"/>
                  </a:lnTo>
                  <a:lnTo>
                    <a:pt x="244904" y="188233"/>
                  </a:lnTo>
                  <a:lnTo>
                    <a:pt x="257343" y="242681"/>
                  </a:lnTo>
                  <a:lnTo>
                    <a:pt x="270561" y="278461"/>
                  </a:lnTo>
                  <a:lnTo>
                    <a:pt x="306324" y="346132"/>
                  </a:lnTo>
                  <a:lnTo>
                    <a:pt x="307361" y="346910"/>
                  </a:lnTo>
                  <a:close/>
                </a:path>
                <a:path w="768350" h="704214">
                  <a:moveTo>
                    <a:pt x="591657" y="118229"/>
                  </a:moveTo>
                  <a:lnTo>
                    <a:pt x="576885" y="84782"/>
                  </a:lnTo>
                  <a:lnTo>
                    <a:pt x="620777" y="84782"/>
                  </a:lnTo>
                  <a:lnTo>
                    <a:pt x="628199" y="101117"/>
                  </a:lnTo>
                  <a:lnTo>
                    <a:pt x="591657" y="118229"/>
                  </a:lnTo>
                  <a:close/>
                </a:path>
                <a:path w="768350" h="704214">
                  <a:moveTo>
                    <a:pt x="428388" y="465140"/>
                  </a:moveTo>
                  <a:lnTo>
                    <a:pt x="343643" y="465140"/>
                  </a:lnTo>
                  <a:lnTo>
                    <a:pt x="324206" y="445694"/>
                  </a:lnTo>
                  <a:lnTo>
                    <a:pt x="305547" y="424693"/>
                  </a:lnTo>
                  <a:lnTo>
                    <a:pt x="288442" y="403692"/>
                  </a:lnTo>
                  <a:lnTo>
                    <a:pt x="272893" y="380357"/>
                  </a:lnTo>
                  <a:lnTo>
                    <a:pt x="537493" y="380357"/>
                  </a:lnTo>
                  <a:lnTo>
                    <a:pt x="534902" y="381912"/>
                  </a:lnTo>
                  <a:lnTo>
                    <a:pt x="497583" y="381912"/>
                  </a:lnTo>
                  <a:lnTo>
                    <a:pt x="482033" y="405247"/>
                  </a:lnTo>
                  <a:lnTo>
                    <a:pt x="465707" y="426248"/>
                  </a:lnTo>
                  <a:lnTo>
                    <a:pt x="447825" y="446472"/>
                  </a:lnTo>
                  <a:lnTo>
                    <a:pt x="428388" y="465140"/>
                  </a:lnTo>
                  <a:close/>
                </a:path>
                <a:path w="768350" h="704214">
                  <a:moveTo>
                    <a:pt x="507690" y="398247"/>
                  </a:moveTo>
                  <a:lnTo>
                    <a:pt x="497583" y="381912"/>
                  </a:lnTo>
                  <a:lnTo>
                    <a:pt x="534902" y="381912"/>
                  </a:lnTo>
                  <a:lnTo>
                    <a:pt x="507690" y="398247"/>
                  </a:lnTo>
                  <a:close/>
                </a:path>
                <a:path w="768350" h="704214">
                  <a:moveTo>
                    <a:pt x="446270" y="518032"/>
                  </a:moveTo>
                  <a:lnTo>
                    <a:pt x="324984" y="518032"/>
                  </a:lnTo>
                  <a:lnTo>
                    <a:pt x="320319" y="516476"/>
                  </a:lnTo>
                  <a:lnTo>
                    <a:pt x="314877" y="514143"/>
                  </a:lnTo>
                  <a:lnTo>
                    <a:pt x="305547" y="502475"/>
                  </a:lnTo>
                  <a:lnTo>
                    <a:pt x="303992" y="497030"/>
                  </a:lnTo>
                  <a:lnTo>
                    <a:pt x="303215" y="492364"/>
                  </a:lnTo>
                  <a:lnTo>
                    <a:pt x="303992" y="486141"/>
                  </a:lnTo>
                  <a:lnTo>
                    <a:pt x="305547" y="482252"/>
                  </a:lnTo>
                  <a:lnTo>
                    <a:pt x="308657" y="476807"/>
                  </a:lnTo>
                  <a:lnTo>
                    <a:pt x="311767" y="473696"/>
                  </a:lnTo>
                  <a:lnTo>
                    <a:pt x="314877" y="469806"/>
                  </a:lnTo>
                  <a:lnTo>
                    <a:pt x="320319" y="467473"/>
                  </a:lnTo>
                  <a:lnTo>
                    <a:pt x="324984" y="465918"/>
                  </a:lnTo>
                  <a:lnTo>
                    <a:pt x="330426" y="465140"/>
                  </a:lnTo>
                  <a:lnTo>
                    <a:pt x="440827" y="465140"/>
                  </a:lnTo>
                  <a:lnTo>
                    <a:pt x="467261" y="486141"/>
                  </a:lnTo>
                  <a:lnTo>
                    <a:pt x="467261" y="497030"/>
                  </a:lnTo>
                  <a:lnTo>
                    <a:pt x="465707" y="502475"/>
                  </a:lnTo>
                  <a:lnTo>
                    <a:pt x="459487" y="510254"/>
                  </a:lnTo>
                  <a:lnTo>
                    <a:pt x="455599" y="514143"/>
                  </a:lnTo>
                  <a:lnTo>
                    <a:pt x="450935" y="516476"/>
                  </a:lnTo>
                  <a:lnTo>
                    <a:pt x="446270" y="518032"/>
                  </a:lnTo>
                  <a:close/>
                </a:path>
                <a:path w="768350" h="704214">
                  <a:moveTo>
                    <a:pt x="492918" y="665041"/>
                  </a:moveTo>
                  <a:lnTo>
                    <a:pt x="279113" y="665041"/>
                  </a:lnTo>
                  <a:lnTo>
                    <a:pt x="290775" y="651818"/>
                  </a:lnTo>
                  <a:lnTo>
                    <a:pt x="301659" y="637039"/>
                  </a:lnTo>
                  <a:lnTo>
                    <a:pt x="320319" y="603593"/>
                  </a:lnTo>
                  <a:lnTo>
                    <a:pt x="331981" y="563924"/>
                  </a:lnTo>
                  <a:lnTo>
                    <a:pt x="338978" y="518032"/>
                  </a:lnTo>
                  <a:lnTo>
                    <a:pt x="433053" y="518032"/>
                  </a:lnTo>
                  <a:lnTo>
                    <a:pt x="439272" y="563924"/>
                  </a:lnTo>
                  <a:lnTo>
                    <a:pt x="451712" y="603593"/>
                  </a:lnTo>
                  <a:lnTo>
                    <a:pt x="470371" y="637039"/>
                  </a:lnTo>
                  <a:lnTo>
                    <a:pt x="481256" y="651818"/>
                  </a:lnTo>
                  <a:lnTo>
                    <a:pt x="492918" y="665041"/>
                  </a:lnTo>
                  <a:close/>
                </a:path>
                <a:path w="768350" h="704214">
                  <a:moveTo>
                    <a:pt x="554339" y="703933"/>
                  </a:moveTo>
                  <a:lnTo>
                    <a:pt x="220025" y="703933"/>
                  </a:lnTo>
                  <a:lnTo>
                    <a:pt x="231687" y="665041"/>
                  </a:lnTo>
                  <a:lnTo>
                    <a:pt x="541899" y="665041"/>
                  </a:lnTo>
                  <a:lnTo>
                    <a:pt x="554339" y="703933"/>
                  </a:lnTo>
                  <a:close/>
                </a:path>
              </a:pathLst>
            </a:custGeom>
            <a:solidFill>
              <a:srgbClr val="0089B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市场规模及增长速度</a:t>
            </a:r>
          </a:p>
        </p:txBody>
      </p:sp>
      <p:sp>
        <p:nvSpPr>
          <p:cNvPr id="28" name="object 28"/>
          <p:cNvSpPr txBox="1"/>
          <p:nvPr/>
        </p:nvSpPr>
        <p:spPr>
          <a:xfrm>
            <a:off x="5784436" y="1687162"/>
            <a:ext cx="4496435" cy="566420"/>
          </a:xfrm>
          <a:prstGeom prst="rect">
            <a:avLst/>
          </a:prstGeom>
          <a:solidFill>
            <a:srgbClr val="00B6FF"/>
          </a:solidFill>
        </p:spPr>
        <p:txBody>
          <a:bodyPr vert="horz" wrap="square" lIns="0" tIns="119380" rIns="0" bIns="0" rtlCol="0">
            <a:spAutoFit/>
          </a:bodyPr>
          <a:lstStyle/>
          <a:p>
            <a:pPr marR="27940"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5848109" y="2584656"/>
            <a:ext cx="4368800" cy="2425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减震器弹簧市场规模不断扩大，近年来保持稳定增长</a:t>
            </a:r>
            <a:r>
              <a:rPr sz="1400" spc="-50">
                <a:solidFill>
                  <a:srgbClr val="FFFFFF"/>
                </a:solidFill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784436" y="3120755"/>
            <a:ext cx="4496435" cy="566420"/>
          </a:xfrm>
          <a:prstGeom prst="rect">
            <a:avLst/>
          </a:prstGeom>
          <a:solidFill>
            <a:srgbClr val="005B80"/>
          </a:solidFill>
        </p:spPr>
        <p:txBody>
          <a:bodyPr vert="horz" wrap="square" lIns="0" tIns="119380" rIns="0" bIns="0" rtlCol="0">
            <a:spAutoFit/>
          </a:bodyPr>
          <a:lstStyle/>
          <a:p>
            <a:pPr marR="27940"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886208" y="3878212"/>
            <a:ext cx="4292600" cy="5505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随着汽车、轨道交通等行业的快速发展，减震器弹簧市场需求持</a:t>
            </a:r>
            <a:endParaRPr sz="12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250"/>
              </a:spcBef>
            </a:pP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续增长。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5876684" y="5530502"/>
            <a:ext cx="4311650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未来几年，减震器弹簧市场有望继续保持稳定增长态势。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5784436" y="4609991"/>
            <a:ext cx="4496435" cy="566420"/>
          </a:xfrm>
          <a:prstGeom prst="rect">
            <a:avLst/>
          </a:prstGeom>
          <a:solidFill>
            <a:srgbClr val="00B6FF"/>
          </a:solidFill>
        </p:spPr>
        <p:txBody>
          <a:bodyPr vert="horz" wrap="square" lIns="0" tIns="11938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127472" y="2107786"/>
            <a:ext cx="3885073" cy="323773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5106733" y="1821275"/>
            <a:ext cx="5919470" cy="1203325"/>
            <a:chOff x="5106733" y="1821275"/>
            <a:chExt cx="5919470" cy="1203325"/>
          </a:xfrm>
        </p:grpSpPr>
        <p:sp>
          <p:nvSpPr>
            <p:cNvPr id="4" name="object 4"/>
            <p:cNvSpPr/>
            <p:nvPr/>
          </p:nvSpPr>
          <p:spPr>
            <a:xfrm>
              <a:off x="5106733" y="1821275"/>
              <a:ext cx="5919470" cy="1203325"/>
            </a:xfrm>
            <a:custGeom>
              <a:rect l="l" t="t" r="r" b="b"/>
              <a:pathLst>
                <a:path w="5919470" h="1203325">
                  <a:moveTo>
                    <a:pt x="5919310" y="601647"/>
                  </a:moveTo>
                  <a:lnTo>
                    <a:pt x="5738810" y="0"/>
                  </a:lnTo>
                  <a:lnTo>
                    <a:pt x="180501" y="0"/>
                  </a:lnTo>
                  <a:lnTo>
                    <a:pt x="0" y="601647"/>
                  </a:lnTo>
                  <a:lnTo>
                    <a:pt x="180501" y="1203293"/>
                  </a:lnTo>
                  <a:lnTo>
                    <a:pt x="5738810" y="1203293"/>
                  </a:lnTo>
                  <a:lnTo>
                    <a:pt x="5919310" y="601647"/>
                  </a:lnTo>
                  <a:close/>
                </a:path>
              </a:pathLst>
            </a:custGeom>
            <a:solidFill>
              <a:srgbClr val="CCE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5106721" y="1821281"/>
              <a:ext cx="5919470" cy="1203325"/>
            </a:xfrm>
            <a:custGeom>
              <a:rect l="l" t="t" r="r" b="b"/>
              <a:pathLst>
                <a:path w="5919470" h="1203325">
                  <a:moveTo>
                    <a:pt x="478332" y="0"/>
                  </a:moveTo>
                  <a:lnTo>
                    <a:pt x="180505" y="0"/>
                  </a:lnTo>
                  <a:lnTo>
                    <a:pt x="0" y="601649"/>
                  </a:lnTo>
                  <a:lnTo>
                    <a:pt x="180505" y="1203299"/>
                  </a:lnTo>
                  <a:lnTo>
                    <a:pt x="297840" y="1203299"/>
                  </a:lnTo>
                  <a:lnTo>
                    <a:pt x="478332" y="1203299"/>
                  </a:lnTo>
                  <a:lnTo>
                    <a:pt x="297840" y="601649"/>
                  </a:lnTo>
                  <a:lnTo>
                    <a:pt x="478332" y="0"/>
                  </a:lnTo>
                  <a:close/>
                </a:path>
                <a:path w="5919470" h="1203325">
                  <a:moveTo>
                    <a:pt x="5738812" y="0"/>
                  </a:moveTo>
                  <a:lnTo>
                    <a:pt x="5440985" y="0"/>
                  </a:lnTo>
                  <a:lnTo>
                    <a:pt x="5621490" y="601649"/>
                  </a:lnTo>
                  <a:lnTo>
                    <a:pt x="5440985" y="1203299"/>
                  </a:lnTo>
                  <a:lnTo>
                    <a:pt x="5621490" y="1203299"/>
                  </a:lnTo>
                  <a:lnTo>
                    <a:pt x="5738812" y="1203299"/>
                  </a:lnTo>
                  <a:lnTo>
                    <a:pt x="5738812" y="0"/>
                  </a:lnTo>
                  <a:close/>
                </a:path>
                <a:path w="5919470" h="1203325">
                  <a:moveTo>
                    <a:pt x="5919317" y="601649"/>
                  </a:moveTo>
                  <a:lnTo>
                    <a:pt x="5738825" y="0"/>
                  </a:lnTo>
                  <a:lnTo>
                    <a:pt x="5738825" y="1203299"/>
                  </a:lnTo>
                  <a:lnTo>
                    <a:pt x="5919317" y="601649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5635768" y="2042603"/>
            <a:ext cx="572770" cy="5854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650" spc="-25">
                <a:solidFill>
                  <a:srgbClr val="00B6FF"/>
                </a:solidFill>
                <a:latin typeface="微软雅黑"/>
                <a:cs typeface="微软雅黑"/>
              </a:rPr>
              <a:t>01</a:t>
            </a:r>
            <a:endParaRPr sz="365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5106733" y="3124961"/>
            <a:ext cx="5919470" cy="1203325"/>
            <a:chOff x="5106733" y="3124961"/>
            <a:chExt cx="5919470" cy="1203325"/>
          </a:xfrm>
        </p:grpSpPr>
        <p:sp>
          <p:nvSpPr>
            <p:cNvPr id="8" name="object 8"/>
            <p:cNvSpPr/>
            <p:nvPr/>
          </p:nvSpPr>
          <p:spPr>
            <a:xfrm>
              <a:off x="5106733" y="3124962"/>
              <a:ext cx="5919470" cy="1203325"/>
            </a:xfrm>
            <a:custGeom>
              <a:rect l="l" t="t" r="r" b="b"/>
              <a:pathLst>
                <a:path w="5919470" h="1203325">
                  <a:moveTo>
                    <a:pt x="5919310" y="601647"/>
                  </a:moveTo>
                  <a:lnTo>
                    <a:pt x="5738810" y="0"/>
                  </a:lnTo>
                  <a:lnTo>
                    <a:pt x="180501" y="0"/>
                  </a:lnTo>
                  <a:lnTo>
                    <a:pt x="0" y="601647"/>
                  </a:lnTo>
                  <a:lnTo>
                    <a:pt x="180501" y="1203293"/>
                  </a:lnTo>
                  <a:lnTo>
                    <a:pt x="5738810" y="1203293"/>
                  </a:lnTo>
                  <a:lnTo>
                    <a:pt x="5919310" y="601647"/>
                  </a:lnTo>
                  <a:close/>
                </a:path>
              </a:pathLst>
            </a:custGeom>
            <a:solidFill>
              <a:srgbClr val="D4F9F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5106721" y="3124961"/>
              <a:ext cx="5919470" cy="1203325"/>
            </a:xfrm>
            <a:custGeom>
              <a:rect l="l" t="t" r="r" b="b"/>
              <a:pathLst>
                <a:path w="5919470" h="1203325">
                  <a:moveTo>
                    <a:pt x="478332" y="0"/>
                  </a:moveTo>
                  <a:lnTo>
                    <a:pt x="180505" y="0"/>
                  </a:lnTo>
                  <a:lnTo>
                    <a:pt x="0" y="601649"/>
                  </a:lnTo>
                  <a:lnTo>
                    <a:pt x="180505" y="1203299"/>
                  </a:lnTo>
                  <a:lnTo>
                    <a:pt x="297840" y="1203299"/>
                  </a:lnTo>
                  <a:lnTo>
                    <a:pt x="478332" y="1203299"/>
                  </a:lnTo>
                  <a:lnTo>
                    <a:pt x="297840" y="601649"/>
                  </a:lnTo>
                  <a:lnTo>
                    <a:pt x="478332" y="0"/>
                  </a:lnTo>
                  <a:close/>
                </a:path>
                <a:path w="5919470" h="1203325">
                  <a:moveTo>
                    <a:pt x="5425643" y="0"/>
                  </a:moveTo>
                  <a:lnTo>
                    <a:pt x="5425630" y="1203299"/>
                  </a:lnTo>
                  <a:lnTo>
                    <a:pt x="5425643" y="0"/>
                  </a:lnTo>
                  <a:close/>
                </a:path>
                <a:path w="5919470" h="1203325">
                  <a:moveTo>
                    <a:pt x="5919317" y="601649"/>
                  </a:moveTo>
                  <a:lnTo>
                    <a:pt x="5738812" y="0"/>
                  </a:lnTo>
                  <a:lnTo>
                    <a:pt x="5440985" y="0"/>
                  </a:lnTo>
                  <a:lnTo>
                    <a:pt x="5621490" y="601649"/>
                  </a:lnTo>
                  <a:lnTo>
                    <a:pt x="5440985" y="1203299"/>
                  </a:lnTo>
                  <a:lnTo>
                    <a:pt x="5621490" y="1203299"/>
                  </a:lnTo>
                  <a:lnTo>
                    <a:pt x="5738812" y="1203299"/>
                  </a:lnTo>
                  <a:lnTo>
                    <a:pt x="5919317" y="601649"/>
                  </a:lnTo>
                  <a:close/>
                </a:path>
              </a:pathLst>
            </a:custGeom>
            <a:solidFill>
              <a:srgbClr val="27DFF4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5635768" y="3362226"/>
            <a:ext cx="572770" cy="5854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650" spc="-25">
                <a:solidFill>
                  <a:srgbClr val="00B6FF"/>
                </a:solidFill>
                <a:latin typeface="微软雅黑"/>
                <a:cs typeface="微软雅黑"/>
              </a:rPr>
              <a:t>02</a:t>
            </a:r>
            <a:endParaRPr sz="365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5106733" y="4428743"/>
            <a:ext cx="5919470" cy="1203325"/>
            <a:chOff x="5106733" y="4428743"/>
            <a:chExt cx="5919470" cy="1203325"/>
          </a:xfrm>
        </p:grpSpPr>
        <p:sp>
          <p:nvSpPr>
            <p:cNvPr id="12" name="object 12"/>
            <p:cNvSpPr/>
            <p:nvPr/>
          </p:nvSpPr>
          <p:spPr>
            <a:xfrm>
              <a:off x="5106733" y="4428744"/>
              <a:ext cx="5919470" cy="1203325"/>
            </a:xfrm>
            <a:custGeom>
              <a:rect l="l" t="t" r="r" b="b"/>
              <a:pathLst>
                <a:path w="5919470" h="1203325">
                  <a:moveTo>
                    <a:pt x="5919310" y="601647"/>
                  </a:moveTo>
                  <a:lnTo>
                    <a:pt x="5738809" y="0"/>
                  </a:lnTo>
                  <a:lnTo>
                    <a:pt x="180501" y="0"/>
                  </a:lnTo>
                  <a:lnTo>
                    <a:pt x="0" y="601647"/>
                  </a:lnTo>
                  <a:lnTo>
                    <a:pt x="180501" y="1203293"/>
                  </a:lnTo>
                  <a:lnTo>
                    <a:pt x="5738809" y="1203293"/>
                  </a:lnTo>
                  <a:lnTo>
                    <a:pt x="5919310" y="601647"/>
                  </a:lnTo>
                  <a:close/>
                </a:path>
              </a:pathLst>
            </a:custGeom>
            <a:solidFill>
              <a:srgbClr val="CCE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5106721" y="4428743"/>
              <a:ext cx="5919470" cy="1203325"/>
            </a:xfrm>
            <a:custGeom>
              <a:rect l="l" t="t" r="r" b="b"/>
              <a:pathLst>
                <a:path w="5919470" h="1203325">
                  <a:moveTo>
                    <a:pt x="478332" y="0"/>
                  </a:moveTo>
                  <a:lnTo>
                    <a:pt x="180505" y="0"/>
                  </a:lnTo>
                  <a:lnTo>
                    <a:pt x="0" y="601649"/>
                  </a:lnTo>
                  <a:lnTo>
                    <a:pt x="180505" y="1203299"/>
                  </a:lnTo>
                  <a:lnTo>
                    <a:pt x="297840" y="1203299"/>
                  </a:lnTo>
                  <a:lnTo>
                    <a:pt x="478332" y="1203299"/>
                  </a:lnTo>
                  <a:lnTo>
                    <a:pt x="297840" y="601649"/>
                  </a:lnTo>
                  <a:lnTo>
                    <a:pt x="478332" y="0"/>
                  </a:lnTo>
                  <a:close/>
                </a:path>
                <a:path w="5919470" h="1203325">
                  <a:moveTo>
                    <a:pt x="5425643" y="12"/>
                  </a:moveTo>
                  <a:lnTo>
                    <a:pt x="5425630" y="1203299"/>
                  </a:lnTo>
                  <a:lnTo>
                    <a:pt x="5425643" y="12"/>
                  </a:lnTo>
                  <a:close/>
                </a:path>
                <a:path w="5919470" h="1203325">
                  <a:moveTo>
                    <a:pt x="5919317" y="601649"/>
                  </a:moveTo>
                  <a:lnTo>
                    <a:pt x="5738812" y="12"/>
                  </a:lnTo>
                  <a:lnTo>
                    <a:pt x="5440985" y="12"/>
                  </a:lnTo>
                  <a:lnTo>
                    <a:pt x="5621490" y="601649"/>
                  </a:lnTo>
                  <a:lnTo>
                    <a:pt x="5440985" y="1203299"/>
                  </a:lnTo>
                  <a:lnTo>
                    <a:pt x="5621490" y="1203299"/>
                  </a:lnTo>
                  <a:lnTo>
                    <a:pt x="5738812" y="1203299"/>
                  </a:lnTo>
                  <a:lnTo>
                    <a:pt x="5919317" y="601649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5635768" y="4692439"/>
            <a:ext cx="572770" cy="5854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650" spc="-25">
                <a:solidFill>
                  <a:srgbClr val="00B6FF"/>
                </a:solidFill>
                <a:latin typeface="微软雅黑"/>
                <a:cs typeface="微软雅黑"/>
              </a:rPr>
              <a:t>03</a:t>
            </a:r>
            <a:endParaRPr sz="3650">
              <a:latin typeface="微软雅黑"/>
              <a:cs typeface="微软雅黑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1877710" y="3429001"/>
            <a:ext cx="725805" cy="724535"/>
          </a:xfrm>
          <a:custGeom>
            <a:rect l="l" t="t" r="r" b="b"/>
            <a:pathLst>
              <a:path w="725805" h="724535">
                <a:moveTo>
                  <a:pt x="160561" y="88075"/>
                </a:moveTo>
                <a:lnTo>
                  <a:pt x="0" y="88075"/>
                </a:lnTo>
                <a:lnTo>
                  <a:pt x="0" y="0"/>
                </a:lnTo>
                <a:lnTo>
                  <a:pt x="145816" y="0"/>
                </a:lnTo>
                <a:lnTo>
                  <a:pt x="160561" y="16310"/>
                </a:lnTo>
                <a:lnTo>
                  <a:pt x="160561" y="88075"/>
                </a:lnTo>
                <a:close/>
              </a:path>
              <a:path w="725805" h="724535">
                <a:moveTo>
                  <a:pt x="725805" y="564333"/>
                </a:moveTo>
                <a:lnTo>
                  <a:pt x="160561" y="564333"/>
                </a:lnTo>
                <a:lnTo>
                  <a:pt x="160561" y="448531"/>
                </a:lnTo>
                <a:lnTo>
                  <a:pt x="73727" y="88075"/>
                </a:lnTo>
                <a:lnTo>
                  <a:pt x="725805" y="88075"/>
                </a:lnTo>
                <a:lnTo>
                  <a:pt x="725805" y="305001"/>
                </a:lnTo>
                <a:lnTo>
                  <a:pt x="260503" y="463210"/>
                </a:lnTo>
                <a:lnTo>
                  <a:pt x="236772" y="467797"/>
                </a:lnTo>
                <a:lnTo>
                  <a:pt x="230398" y="477889"/>
                </a:lnTo>
                <a:lnTo>
                  <a:pt x="242762" y="487981"/>
                </a:lnTo>
                <a:lnTo>
                  <a:pt x="275248" y="492568"/>
                </a:lnTo>
                <a:lnTo>
                  <a:pt x="725805" y="492568"/>
                </a:lnTo>
                <a:lnTo>
                  <a:pt x="725805" y="564333"/>
                </a:lnTo>
                <a:close/>
              </a:path>
              <a:path w="725805" h="724535">
                <a:moveTo>
                  <a:pt x="203159" y="724174"/>
                </a:moveTo>
                <a:lnTo>
                  <a:pt x="171364" y="718924"/>
                </a:lnTo>
                <a:lnTo>
                  <a:pt x="142949" y="704194"/>
                </a:lnTo>
                <a:lnTo>
                  <a:pt x="122520" y="681512"/>
                </a:lnTo>
                <a:lnTo>
                  <a:pt x="114686" y="652409"/>
                </a:lnTo>
                <a:lnTo>
                  <a:pt x="122520" y="620068"/>
                </a:lnTo>
                <a:lnTo>
                  <a:pt x="142949" y="591857"/>
                </a:lnTo>
                <a:lnTo>
                  <a:pt x="171364" y="571902"/>
                </a:lnTo>
                <a:lnTo>
                  <a:pt x="203159" y="564333"/>
                </a:lnTo>
                <a:lnTo>
                  <a:pt x="233086" y="571902"/>
                </a:lnTo>
                <a:lnTo>
                  <a:pt x="255793" y="591857"/>
                </a:lnTo>
                <a:lnTo>
                  <a:pt x="270205" y="620068"/>
                </a:lnTo>
                <a:lnTo>
                  <a:pt x="275248" y="652409"/>
                </a:lnTo>
                <a:lnTo>
                  <a:pt x="270205" y="681512"/>
                </a:lnTo>
                <a:lnTo>
                  <a:pt x="255793" y="704194"/>
                </a:lnTo>
                <a:lnTo>
                  <a:pt x="233086" y="718924"/>
                </a:lnTo>
                <a:lnTo>
                  <a:pt x="203159" y="724174"/>
                </a:lnTo>
                <a:close/>
              </a:path>
              <a:path w="725805" h="724535">
                <a:moveTo>
                  <a:pt x="609479" y="724174"/>
                </a:moveTo>
                <a:lnTo>
                  <a:pt x="577249" y="718924"/>
                </a:lnTo>
                <a:lnTo>
                  <a:pt x="549473" y="704194"/>
                </a:lnTo>
                <a:lnTo>
                  <a:pt x="529992" y="681512"/>
                </a:lnTo>
                <a:lnTo>
                  <a:pt x="522645" y="652409"/>
                </a:lnTo>
                <a:lnTo>
                  <a:pt x="529992" y="620068"/>
                </a:lnTo>
                <a:lnTo>
                  <a:pt x="549473" y="591857"/>
                </a:lnTo>
                <a:lnTo>
                  <a:pt x="577249" y="571902"/>
                </a:lnTo>
                <a:lnTo>
                  <a:pt x="609479" y="564333"/>
                </a:lnTo>
                <a:lnTo>
                  <a:pt x="639661" y="571902"/>
                </a:lnTo>
                <a:lnTo>
                  <a:pt x="662931" y="591857"/>
                </a:lnTo>
                <a:lnTo>
                  <a:pt x="677907" y="620068"/>
                </a:lnTo>
                <a:lnTo>
                  <a:pt x="683206" y="652409"/>
                </a:lnTo>
                <a:lnTo>
                  <a:pt x="677907" y="681512"/>
                </a:lnTo>
                <a:lnTo>
                  <a:pt x="662931" y="704194"/>
                </a:lnTo>
                <a:lnTo>
                  <a:pt x="639661" y="718924"/>
                </a:lnTo>
                <a:lnTo>
                  <a:pt x="609479" y="724174"/>
                </a:lnTo>
                <a:close/>
              </a:path>
            </a:pathLst>
          </a:custGeom>
          <a:solidFill>
            <a:srgbClr val="FFFDF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 txBox="1"/>
          <p:nvPr/>
        </p:nvSpPr>
        <p:spPr>
          <a:xfrm>
            <a:off x="6448143" y="2027162"/>
            <a:ext cx="4025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000404"/>
                </a:solidFill>
                <a:latin typeface="微软雅黑"/>
                <a:cs typeface="微软雅黑"/>
              </a:rPr>
              <a:t>国内外众多企业涉足减震器弹簧生产领域，包括大型跨国公司和本土企业。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435066" y="3348089"/>
            <a:ext cx="4025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000404"/>
                </a:solidFill>
                <a:latin typeface="微软雅黑"/>
                <a:cs typeface="微软雅黑"/>
              </a:rPr>
              <a:t>国际知名企业在技术、品质和品牌等方面具有优</a:t>
            </a:r>
            <a:r>
              <a:rPr sz="1500" spc="-10">
                <a:solidFill>
                  <a:srgbClr val="000404"/>
                </a:solidFill>
                <a:latin typeface="微软雅黑"/>
                <a:cs typeface="微软雅黑"/>
              </a:rPr>
              <a:t>势，占据高端市场。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6435066" y="4634631"/>
            <a:ext cx="4025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000404"/>
                </a:solidFill>
                <a:latin typeface="微软雅黑"/>
                <a:cs typeface="微软雅黑"/>
              </a:rPr>
              <a:t>本土企业通过不断提升技术水平和产品质量，逐渐在中低端市场获得一定份额。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主要生产企业概况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079755" y="1600151"/>
            <a:ext cx="1922780" cy="1612900"/>
          </a:xfrm>
          <a:custGeom>
            <a:rect l="l" t="t" r="r" b="b"/>
            <a:pathLst>
              <a:path w="1922779" h="1612900">
                <a:moveTo>
                  <a:pt x="1922775" y="1612594"/>
                </a:moveTo>
                <a:lnTo>
                  <a:pt x="0" y="1612594"/>
                </a:lnTo>
                <a:lnTo>
                  <a:pt x="0" y="0"/>
                </a:lnTo>
                <a:lnTo>
                  <a:pt x="1922775" y="0"/>
                </a:lnTo>
                <a:lnTo>
                  <a:pt x="1922775" y="1612594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8439819" y="3012201"/>
            <a:ext cx="1922780" cy="1612900"/>
          </a:xfrm>
          <a:custGeom>
            <a:rect l="l" t="t" r="r" b="b"/>
            <a:pathLst>
              <a:path w="1922779" h="1612900">
                <a:moveTo>
                  <a:pt x="1922776" y="1612593"/>
                </a:moveTo>
                <a:lnTo>
                  <a:pt x="0" y="1612593"/>
                </a:lnTo>
                <a:lnTo>
                  <a:pt x="0" y="0"/>
                </a:lnTo>
                <a:lnTo>
                  <a:pt x="1922776" y="0"/>
                </a:lnTo>
                <a:lnTo>
                  <a:pt x="1922776" y="1612593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079755" y="4424248"/>
            <a:ext cx="1922780" cy="1612900"/>
          </a:xfrm>
          <a:custGeom>
            <a:rect l="l" t="t" r="r" b="b"/>
            <a:pathLst>
              <a:path w="1922779" h="1612900">
                <a:moveTo>
                  <a:pt x="1922775" y="1612593"/>
                </a:moveTo>
                <a:lnTo>
                  <a:pt x="0" y="1612593"/>
                </a:lnTo>
                <a:lnTo>
                  <a:pt x="0" y="0"/>
                </a:lnTo>
                <a:lnTo>
                  <a:pt x="1922775" y="0"/>
                </a:lnTo>
                <a:lnTo>
                  <a:pt x="1922775" y="1612593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5" name="object 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产品种类与特点分析</a:t>
            </a:r>
          </a:p>
        </p:txBody>
      </p:sp>
      <p:sp>
        <p:nvSpPr>
          <p:cNvPr id="27" name="object 27"/>
          <p:cNvSpPr/>
          <p:nvPr/>
        </p:nvSpPr>
        <p:spPr>
          <a:xfrm>
            <a:off x="2600085" y="1957778"/>
            <a:ext cx="843915" cy="854075"/>
          </a:xfrm>
          <a:custGeom>
            <a:rect l="l" t="t" r="r" b="b"/>
            <a:pathLst>
              <a:path w="843914" h="854075">
                <a:moveTo>
                  <a:pt x="757041" y="853875"/>
                </a:moveTo>
                <a:lnTo>
                  <a:pt x="86873" y="853875"/>
                </a:lnTo>
                <a:lnTo>
                  <a:pt x="52356" y="847447"/>
                </a:lnTo>
                <a:lnTo>
                  <a:pt x="24821" y="830502"/>
                </a:lnTo>
                <a:lnTo>
                  <a:pt x="6593" y="806545"/>
                </a:lnTo>
                <a:lnTo>
                  <a:pt x="0" y="779083"/>
                </a:lnTo>
                <a:lnTo>
                  <a:pt x="0" y="417588"/>
                </a:lnTo>
                <a:lnTo>
                  <a:pt x="2133" y="406291"/>
                </a:lnTo>
                <a:lnTo>
                  <a:pt x="7756" y="392657"/>
                </a:lnTo>
                <a:lnTo>
                  <a:pt x="15707" y="379023"/>
                </a:lnTo>
                <a:lnTo>
                  <a:pt x="24821" y="367727"/>
                </a:lnTo>
                <a:lnTo>
                  <a:pt x="24821" y="355261"/>
                </a:lnTo>
                <a:lnTo>
                  <a:pt x="372315" y="18697"/>
                </a:lnTo>
                <a:lnTo>
                  <a:pt x="398300" y="4674"/>
                </a:lnTo>
                <a:lnTo>
                  <a:pt x="421957" y="0"/>
                </a:lnTo>
                <a:lnTo>
                  <a:pt x="445615" y="4674"/>
                </a:lnTo>
                <a:lnTo>
                  <a:pt x="471599" y="18697"/>
                </a:lnTo>
                <a:lnTo>
                  <a:pt x="719809" y="268004"/>
                </a:lnTo>
                <a:lnTo>
                  <a:pt x="148926" y="268004"/>
                </a:lnTo>
                <a:lnTo>
                  <a:pt x="148926" y="479915"/>
                </a:lnTo>
                <a:lnTo>
                  <a:pt x="313548" y="607684"/>
                </a:lnTo>
                <a:lnTo>
                  <a:pt x="252864" y="607684"/>
                </a:lnTo>
                <a:lnTo>
                  <a:pt x="244913" y="610022"/>
                </a:lnTo>
                <a:lnTo>
                  <a:pt x="235799" y="617033"/>
                </a:lnTo>
                <a:lnTo>
                  <a:pt x="74463" y="779083"/>
                </a:lnTo>
                <a:lnTo>
                  <a:pt x="67482" y="786484"/>
                </a:lnTo>
                <a:lnTo>
                  <a:pt x="65155" y="791548"/>
                </a:lnTo>
                <a:lnTo>
                  <a:pt x="67482" y="796612"/>
                </a:lnTo>
                <a:lnTo>
                  <a:pt x="74463" y="804014"/>
                </a:lnTo>
                <a:lnTo>
                  <a:pt x="76596" y="811025"/>
                </a:lnTo>
                <a:lnTo>
                  <a:pt x="82219" y="813362"/>
                </a:lnTo>
                <a:lnTo>
                  <a:pt x="832135" y="813362"/>
                </a:lnTo>
                <a:lnTo>
                  <a:pt x="819093" y="830502"/>
                </a:lnTo>
                <a:lnTo>
                  <a:pt x="791558" y="847447"/>
                </a:lnTo>
                <a:lnTo>
                  <a:pt x="757041" y="853875"/>
                </a:lnTo>
                <a:close/>
              </a:path>
              <a:path w="843914" h="854075">
                <a:moveTo>
                  <a:pt x="645346" y="691825"/>
                </a:moveTo>
                <a:lnTo>
                  <a:pt x="421957" y="691825"/>
                </a:lnTo>
                <a:lnTo>
                  <a:pt x="682578" y="492380"/>
                </a:lnTo>
                <a:lnTo>
                  <a:pt x="682578" y="268004"/>
                </a:lnTo>
                <a:lnTo>
                  <a:pt x="719809" y="268004"/>
                </a:lnTo>
                <a:lnTo>
                  <a:pt x="806683" y="355261"/>
                </a:lnTo>
                <a:lnTo>
                  <a:pt x="822972" y="366753"/>
                </a:lnTo>
                <a:lnTo>
                  <a:pt x="834607" y="381750"/>
                </a:lnTo>
                <a:lnTo>
                  <a:pt x="841587" y="399085"/>
                </a:lnTo>
                <a:lnTo>
                  <a:pt x="843914" y="417588"/>
                </a:lnTo>
                <a:lnTo>
                  <a:pt x="843914" y="607684"/>
                </a:lnTo>
                <a:lnTo>
                  <a:pt x="603461" y="607684"/>
                </a:lnTo>
                <a:lnTo>
                  <a:pt x="597837" y="610022"/>
                </a:lnTo>
                <a:lnTo>
                  <a:pt x="595704" y="617033"/>
                </a:lnTo>
                <a:lnTo>
                  <a:pt x="588723" y="626188"/>
                </a:lnTo>
                <a:lnTo>
                  <a:pt x="586396" y="634173"/>
                </a:lnTo>
                <a:lnTo>
                  <a:pt x="588723" y="639822"/>
                </a:lnTo>
                <a:lnTo>
                  <a:pt x="595704" y="641964"/>
                </a:lnTo>
                <a:lnTo>
                  <a:pt x="645346" y="691825"/>
                </a:lnTo>
                <a:close/>
              </a:path>
              <a:path w="843914" h="854075">
                <a:moveTo>
                  <a:pt x="595704" y="355261"/>
                </a:moveTo>
                <a:lnTo>
                  <a:pt x="235799" y="355261"/>
                </a:lnTo>
                <a:lnTo>
                  <a:pt x="235799" y="317865"/>
                </a:lnTo>
                <a:lnTo>
                  <a:pt x="595704" y="317865"/>
                </a:lnTo>
                <a:lnTo>
                  <a:pt x="595704" y="355261"/>
                </a:lnTo>
                <a:close/>
              </a:path>
              <a:path w="843914" h="854075">
                <a:moveTo>
                  <a:pt x="595704" y="430053"/>
                </a:moveTo>
                <a:lnTo>
                  <a:pt x="235799" y="430053"/>
                </a:lnTo>
                <a:lnTo>
                  <a:pt x="235799" y="392657"/>
                </a:lnTo>
                <a:lnTo>
                  <a:pt x="595704" y="392657"/>
                </a:lnTo>
                <a:lnTo>
                  <a:pt x="595704" y="430053"/>
                </a:lnTo>
                <a:close/>
              </a:path>
              <a:path w="843914" h="854075">
                <a:moveTo>
                  <a:pt x="595704" y="504846"/>
                </a:moveTo>
                <a:lnTo>
                  <a:pt x="235799" y="504846"/>
                </a:lnTo>
                <a:lnTo>
                  <a:pt x="235799" y="467450"/>
                </a:lnTo>
                <a:lnTo>
                  <a:pt x="595704" y="467450"/>
                </a:lnTo>
                <a:lnTo>
                  <a:pt x="595704" y="504846"/>
                </a:lnTo>
                <a:close/>
              </a:path>
              <a:path w="843914" h="854075">
                <a:moveTo>
                  <a:pt x="775657" y="813362"/>
                </a:moveTo>
                <a:lnTo>
                  <a:pt x="82219" y="813362"/>
                </a:lnTo>
                <a:lnTo>
                  <a:pt x="90170" y="811025"/>
                </a:lnTo>
                <a:lnTo>
                  <a:pt x="99284" y="804014"/>
                </a:lnTo>
                <a:lnTo>
                  <a:pt x="260620" y="641964"/>
                </a:lnTo>
                <a:lnTo>
                  <a:pt x="267601" y="639822"/>
                </a:lnTo>
                <a:lnTo>
                  <a:pt x="269928" y="634173"/>
                </a:lnTo>
                <a:lnTo>
                  <a:pt x="267601" y="626188"/>
                </a:lnTo>
                <a:lnTo>
                  <a:pt x="260620" y="617033"/>
                </a:lnTo>
                <a:lnTo>
                  <a:pt x="258487" y="610022"/>
                </a:lnTo>
                <a:lnTo>
                  <a:pt x="252864" y="607684"/>
                </a:lnTo>
                <a:lnTo>
                  <a:pt x="313548" y="607684"/>
                </a:lnTo>
                <a:lnTo>
                  <a:pt x="421957" y="691825"/>
                </a:lnTo>
                <a:lnTo>
                  <a:pt x="645346" y="691825"/>
                </a:lnTo>
                <a:lnTo>
                  <a:pt x="757041" y="804014"/>
                </a:lnTo>
                <a:lnTo>
                  <a:pt x="766349" y="811025"/>
                </a:lnTo>
                <a:lnTo>
                  <a:pt x="775657" y="813362"/>
                </a:lnTo>
                <a:close/>
              </a:path>
              <a:path w="843914" h="854075">
                <a:moveTo>
                  <a:pt x="832135" y="813362"/>
                </a:moveTo>
                <a:lnTo>
                  <a:pt x="775657" y="813362"/>
                </a:lnTo>
                <a:lnTo>
                  <a:pt x="784965" y="811025"/>
                </a:lnTo>
                <a:lnTo>
                  <a:pt x="794273" y="804014"/>
                </a:lnTo>
                <a:lnTo>
                  <a:pt x="620525" y="617033"/>
                </a:lnTo>
                <a:lnTo>
                  <a:pt x="603461" y="607684"/>
                </a:lnTo>
                <a:lnTo>
                  <a:pt x="843914" y="607684"/>
                </a:lnTo>
                <a:lnTo>
                  <a:pt x="843914" y="779083"/>
                </a:lnTo>
                <a:lnTo>
                  <a:pt x="837321" y="806545"/>
                </a:lnTo>
                <a:lnTo>
                  <a:pt x="832135" y="81336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857250" h="857250">
                <a:moveTo>
                  <a:pt x="857250" y="857250"/>
                </a:moveTo>
                <a:lnTo>
                  <a:pt x="0" y="857250"/>
                </a:lnTo>
                <a:lnTo>
                  <a:pt x="0" y="321468"/>
                </a:lnTo>
                <a:lnTo>
                  <a:pt x="8421" y="279759"/>
                </a:lnTo>
                <a:lnTo>
                  <a:pt x="31386" y="245698"/>
                </a:lnTo>
                <a:lnTo>
                  <a:pt x="65447" y="222733"/>
                </a:lnTo>
                <a:lnTo>
                  <a:pt x="107156" y="214312"/>
                </a:lnTo>
                <a:lnTo>
                  <a:pt x="321575" y="214312"/>
                </a:lnTo>
                <a:lnTo>
                  <a:pt x="412978" y="37102"/>
                </a:lnTo>
                <a:lnTo>
                  <a:pt x="420501" y="22230"/>
                </a:lnTo>
                <a:lnTo>
                  <a:pt x="432103" y="10484"/>
                </a:lnTo>
                <a:lnTo>
                  <a:pt x="446896" y="2772"/>
                </a:lnTo>
                <a:lnTo>
                  <a:pt x="463986" y="0"/>
                </a:lnTo>
                <a:lnTo>
                  <a:pt x="611110" y="0"/>
                </a:lnTo>
                <a:lnTo>
                  <a:pt x="654310" y="21754"/>
                </a:lnTo>
                <a:lnTo>
                  <a:pt x="750093" y="214312"/>
                </a:lnTo>
                <a:lnTo>
                  <a:pt x="791825" y="222733"/>
                </a:lnTo>
                <a:lnTo>
                  <a:pt x="825883" y="245698"/>
                </a:lnTo>
                <a:lnTo>
                  <a:pt x="848836" y="279759"/>
                </a:lnTo>
                <a:lnTo>
                  <a:pt x="857250" y="321468"/>
                </a:lnTo>
                <a:lnTo>
                  <a:pt x="160734" y="321468"/>
                </a:lnTo>
                <a:lnTo>
                  <a:pt x="139874" y="325677"/>
                </a:lnTo>
                <a:lnTo>
                  <a:pt x="122844" y="337157"/>
                </a:lnTo>
                <a:lnTo>
                  <a:pt x="111365" y="354187"/>
                </a:lnTo>
                <a:lnTo>
                  <a:pt x="107156" y="375046"/>
                </a:lnTo>
                <a:lnTo>
                  <a:pt x="111365" y="395906"/>
                </a:lnTo>
                <a:lnTo>
                  <a:pt x="122844" y="412936"/>
                </a:lnTo>
                <a:lnTo>
                  <a:pt x="139874" y="424416"/>
                </a:lnTo>
                <a:lnTo>
                  <a:pt x="160734" y="428625"/>
                </a:lnTo>
                <a:lnTo>
                  <a:pt x="351461" y="428625"/>
                </a:lnTo>
                <a:lnTo>
                  <a:pt x="343253" y="441535"/>
                </a:lnTo>
                <a:lnTo>
                  <a:pt x="327129" y="486644"/>
                </a:lnTo>
                <a:lnTo>
                  <a:pt x="321468" y="535781"/>
                </a:lnTo>
                <a:lnTo>
                  <a:pt x="327129" y="584918"/>
                </a:lnTo>
                <a:lnTo>
                  <a:pt x="343253" y="630026"/>
                </a:lnTo>
                <a:lnTo>
                  <a:pt x="368553" y="669819"/>
                </a:lnTo>
                <a:lnTo>
                  <a:pt x="401743" y="703008"/>
                </a:lnTo>
                <a:lnTo>
                  <a:pt x="441535" y="728309"/>
                </a:lnTo>
                <a:lnTo>
                  <a:pt x="486643" y="744433"/>
                </a:lnTo>
                <a:lnTo>
                  <a:pt x="535781" y="750093"/>
                </a:lnTo>
                <a:lnTo>
                  <a:pt x="857250" y="750093"/>
                </a:lnTo>
                <a:lnTo>
                  <a:pt x="857250" y="857250"/>
                </a:lnTo>
                <a:close/>
              </a:path>
              <a:path w="857250" h="857250">
                <a:moveTo>
                  <a:pt x="351461" y="428625"/>
                </a:moveTo>
                <a:lnTo>
                  <a:pt x="160734" y="428625"/>
                </a:lnTo>
                <a:lnTo>
                  <a:pt x="181594" y="424416"/>
                </a:lnTo>
                <a:lnTo>
                  <a:pt x="198623" y="412936"/>
                </a:lnTo>
                <a:lnTo>
                  <a:pt x="210103" y="395906"/>
                </a:lnTo>
                <a:lnTo>
                  <a:pt x="214312" y="375046"/>
                </a:lnTo>
                <a:lnTo>
                  <a:pt x="210103" y="354187"/>
                </a:lnTo>
                <a:lnTo>
                  <a:pt x="198623" y="337157"/>
                </a:lnTo>
                <a:lnTo>
                  <a:pt x="181594" y="325677"/>
                </a:lnTo>
                <a:lnTo>
                  <a:pt x="160734" y="321468"/>
                </a:lnTo>
                <a:lnTo>
                  <a:pt x="535781" y="321468"/>
                </a:lnTo>
                <a:lnTo>
                  <a:pt x="486643" y="327129"/>
                </a:lnTo>
                <a:lnTo>
                  <a:pt x="441535" y="343253"/>
                </a:lnTo>
                <a:lnTo>
                  <a:pt x="401743" y="368553"/>
                </a:lnTo>
                <a:lnTo>
                  <a:pt x="368553" y="401743"/>
                </a:lnTo>
                <a:lnTo>
                  <a:pt x="351461" y="428625"/>
                </a:lnTo>
                <a:close/>
              </a:path>
              <a:path w="857250" h="857250">
                <a:moveTo>
                  <a:pt x="857250" y="750093"/>
                </a:moveTo>
                <a:lnTo>
                  <a:pt x="535781" y="750093"/>
                </a:lnTo>
                <a:lnTo>
                  <a:pt x="584918" y="744433"/>
                </a:lnTo>
                <a:lnTo>
                  <a:pt x="630026" y="728309"/>
                </a:lnTo>
                <a:lnTo>
                  <a:pt x="669818" y="703008"/>
                </a:lnTo>
                <a:lnTo>
                  <a:pt x="703008" y="669819"/>
                </a:lnTo>
                <a:lnTo>
                  <a:pt x="728309" y="630026"/>
                </a:lnTo>
                <a:lnTo>
                  <a:pt x="744433" y="584918"/>
                </a:lnTo>
                <a:lnTo>
                  <a:pt x="750093" y="535781"/>
                </a:lnTo>
                <a:lnTo>
                  <a:pt x="744433" y="486644"/>
                </a:lnTo>
                <a:lnTo>
                  <a:pt x="728309" y="441535"/>
                </a:lnTo>
                <a:lnTo>
                  <a:pt x="703008" y="401743"/>
                </a:lnTo>
                <a:lnTo>
                  <a:pt x="669818" y="368553"/>
                </a:lnTo>
                <a:lnTo>
                  <a:pt x="630026" y="343253"/>
                </a:lnTo>
                <a:lnTo>
                  <a:pt x="584918" y="327129"/>
                </a:lnTo>
                <a:lnTo>
                  <a:pt x="535781" y="321468"/>
                </a:lnTo>
                <a:lnTo>
                  <a:pt x="857250" y="321468"/>
                </a:lnTo>
                <a:lnTo>
                  <a:pt x="857250" y="750093"/>
                </a:lnTo>
                <a:close/>
              </a:path>
              <a:path w="857250" h="857250">
                <a:moveTo>
                  <a:pt x="535781" y="642937"/>
                </a:moveTo>
                <a:lnTo>
                  <a:pt x="494072" y="634516"/>
                </a:lnTo>
                <a:lnTo>
                  <a:pt x="460011" y="611551"/>
                </a:lnTo>
                <a:lnTo>
                  <a:pt x="437046" y="577490"/>
                </a:lnTo>
                <a:lnTo>
                  <a:pt x="428625" y="535781"/>
                </a:lnTo>
                <a:lnTo>
                  <a:pt x="437046" y="494072"/>
                </a:lnTo>
                <a:lnTo>
                  <a:pt x="460011" y="460011"/>
                </a:lnTo>
                <a:lnTo>
                  <a:pt x="494072" y="437046"/>
                </a:lnTo>
                <a:lnTo>
                  <a:pt x="535781" y="428625"/>
                </a:lnTo>
                <a:lnTo>
                  <a:pt x="577490" y="437046"/>
                </a:lnTo>
                <a:lnTo>
                  <a:pt x="611551" y="460011"/>
                </a:lnTo>
                <a:lnTo>
                  <a:pt x="634516" y="494072"/>
                </a:lnTo>
                <a:lnTo>
                  <a:pt x="642937" y="535781"/>
                </a:lnTo>
                <a:lnTo>
                  <a:pt x="634516" y="577490"/>
                </a:lnTo>
                <a:lnTo>
                  <a:pt x="611551" y="611551"/>
                </a:lnTo>
                <a:lnTo>
                  <a:pt x="577490" y="634516"/>
                </a:lnTo>
                <a:lnTo>
                  <a:pt x="535781" y="64293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2646521" y="4816407"/>
            <a:ext cx="859155" cy="857885"/>
          </a:xfrm>
          <a:custGeom>
            <a:rect l="l" t="t" r="r" b="b"/>
            <a:pathLst>
              <a:path w="859153" h="857885">
                <a:moveTo>
                  <a:pt x="613706" y="59875"/>
                </a:moveTo>
                <a:lnTo>
                  <a:pt x="376464" y="59875"/>
                </a:lnTo>
                <a:lnTo>
                  <a:pt x="375446" y="59420"/>
                </a:lnTo>
                <a:lnTo>
                  <a:pt x="398961" y="34843"/>
                </a:lnTo>
                <a:lnTo>
                  <a:pt x="427361" y="16117"/>
                </a:lnTo>
                <a:lnTo>
                  <a:pt x="459692" y="4187"/>
                </a:lnTo>
                <a:lnTo>
                  <a:pt x="495005" y="0"/>
                </a:lnTo>
                <a:lnTo>
                  <a:pt x="538704" y="6462"/>
                </a:lnTo>
                <a:lnTo>
                  <a:pt x="577327" y="24578"/>
                </a:lnTo>
                <a:lnTo>
                  <a:pt x="608969" y="52442"/>
                </a:lnTo>
                <a:lnTo>
                  <a:pt x="613706" y="59875"/>
                </a:lnTo>
                <a:close/>
              </a:path>
              <a:path w="859153" h="857885">
                <a:moveTo>
                  <a:pt x="171450" y="558124"/>
                </a:moveTo>
                <a:lnTo>
                  <a:pt x="125868" y="552000"/>
                </a:lnTo>
                <a:lnTo>
                  <a:pt x="84911" y="534718"/>
                </a:lnTo>
                <a:lnTo>
                  <a:pt x="50212" y="507911"/>
                </a:lnTo>
                <a:lnTo>
                  <a:pt x="23405" y="473212"/>
                </a:lnTo>
                <a:lnTo>
                  <a:pt x="6123" y="432255"/>
                </a:lnTo>
                <a:lnTo>
                  <a:pt x="0" y="386674"/>
                </a:lnTo>
                <a:lnTo>
                  <a:pt x="6326" y="340366"/>
                </a:lnTo>
                <a:lnTo>
                  <a:pt x="24159" y="298868"/>
                </a:lnTo>
                <a:lnTo>
                  <a:pt x="51781" y="263895"/>
                </a:lnTo>
                <a:lnTo>
                  <a:pt x="87475" y="237165"/>
                </a:lnTo>
                <a:lnTo>
                  <a:pt x="129524" y="220393"/>
                </a:lnTo>
                <a:lnTo>
                  <a:pt x="130702" y="220154"/>
                </a:lnTo>
                <a:lnTo>
                  <a:pt x="130702" y="214419"/>
                </a:lnTo>
                <a:lnTo>
                  <a:pt x="136826" y="168837"/>
                </a:lnTo>
                <a:lnTo>
                  <a:pt x="154108" y="127880"/>
                </a:lnTo>
                <a:lnTo>
                  <a:pt x="180915" y="93182"/>
                </a:lnTo>
                <a:lnTo>
                  <a:pt x="215613" y="66375"/>
                </a:lnTo>
                <a:lnTo>
                  <a:pt x="256570" y="49093"/>
                </a:lnTo>
                <a:lnTo>
                  <a:pt x="302152" y="42969"/>
                </a:lnTo>
                <a:lnTo>
                  <a:pt x="321837" y="44089"/>
                </a:lnTo>
                <a:lnTo>
                  <a:pt x="340866" y="47363"/>
                </a:lnTo>
                <a:lnTo>
                  <a:pt x="359116" y="52668"/>
                </a:lnTo>
                <a:lnTo>
                  <a:pt x="376464" y="59875"/>
                </a:lnTo>
                <a:lnTo>
                  <a:pt x="613706" y="59875"/>
                </a:lnTo>
                <a:lnTo>
                  <a:pt x="631724" y="88149"/>
                </a:lnTo>
                <a:lnTo>
                  <a:pt x="643685" y="129794"/>
                </a:lnTo>
                <a:lnTo>
                  <a:pt x="643767" y="130570"/>
                </a:lnTo>
                <a:lnTo>
                  <a:pt x="674945" y="141858"/>
                </a:lnTo>
                <a:lnTo>
                  <a:pt x="700673" y="161478"/>
                </a:lnTo>
                <a:lnTo>
                  <a:pt x="719359" y="187779"/>
                </a:lnTo>
                <a:lnTo>
                  <a:pt x="729410" y="219107"/>
                </a:lnTo>
                <a:lnTo>
                  <a:pt x="729492" y="219723"/>
                </a:lnTo>
                <a:lnTo>
                  <a:pt x="771705" y="236823"/>
                </a:lnTo>
                <a:lnTo>
                  <a:pt x="807377" y="263667"/>
                </a:lnTo>
                <a:lnTo>
                  <a:pt x="834875" y="298581"/>
                </a:lnTo>
                <a:lnTo>
                  <a:pt x="852570" y="339891"/>
                </a:lnTo>
                <a:lnTo>
                  <a:pt x="858830" y="385922"/>
                </a:lnTo>
                <a:lnTo>
                  <a:pt x="853061" y="428867"/>
                </a:lnTo>
                <a:lnTo>
                  <a:pt x="216427" y="428867"/>
                </a:lnTo>
                <a:lnTo>
                  <a:pt x="335157" y="547596"/>
                </a:lnTo>
                <a:lnTo>
                  <a:pt x="230571" y="547596"/>
                </a:lnTo>
                <a:lnTo>
                  <a:pt x="216903" y="552056"/>
                </a:lnTo>
                <a:lnTo>
                  <a:pt x="202376" y="555362"/>
                </a:lnTo>
                <a:lnTo>
                  <a:pt x="187166" y="557417"/>
                </a:lnTo>
                <a:lnTo>
                  <a:pt x="171450" y="558124"/>
                </a:lnTo>
                <a:close/>
              </a:path>
              <a:path w="859153" h="857885">
                <a:moveTo>
                  <a:pt x="601593" y="557454"/>
                </a:moveTo>
                <a:lnTo>
                  <a:pt x="345014" y="557454"/>
                </a:lnTo>
                <a:lnTo>
                  <a:pt x="345014" y="428867"/>
                </a:lnTo>
                <a:lnTo>
                  <a:pt x="853061" y="428867"/>
                </a:lnTo>
                <a:lnTo>
                  <a:pt x="852706" y="431504"/>
                </a:lnTo>
                <a:lnTo>
                  <a:pt x="835424" y="472461"/>
                </a:lnTo>
                <a:lnTo>
                  <a:pt x="808616" y="507160"/>
                </a:lnTo>
                <a:lnTo>
                  <a:pt x="773917" y="533967"/>
                </a:lnTo>
                <a:lnTo>
                  <a:pt x="612745" y="540309"/>
                </a:lnTo>
                <a:lnTo>
                  <a:pt x="613763" y="540765"/>
                </a:lnTo>
                <a:lnTo>
                  <a:pt x="601593" y="557454"/>
                </a:lnTo>
                <a:close/>
              </a:path>
              <a:path w="859153" h="857885">
                <a:moveTo>
                  <a:pt x="687378" y="557372"/>
                </a:moveTo>
                <a:lnTo>
                  <a:pt x="667598" y="556243"/>
                </a:lnTo>
                <a:lnTo>
                  <a:pt x="648484" y="552939"/>
                </a:lnTo>
                <a:lnTo>
                  <a:pt x="630159" y="547586"/>
                </a:lnTo>
                <a:lnTo>
                  <a:pt x="612745" y="540309"/>
                </a:lnTo>
                <a:lnTo>
                  <a:pt x="758886" y="540309"/>
                </a:lnTo>
                <a:lnTo>
                  <a:pt x="732960" y="551249"/>
                </a:lnTo>
                <a:lnTo>
                  <a:pt x="687378" y="557372"/>
                </a:lnTo>
                <a:close/>
              </a:path>
              <a:path w="859153" h="857885">
                <a:moveTo>
                  <a:pt x="602189" y="857520"/>
                </a:moveTo>
                <a:lnTo>
                  <a:pt x="259289" y="857520"/>
                </a:lnTo>
                <a:lnTo>
                  <a:pt x="259289" y="814657"/>
                </a:lnTo>
                <a:lnTo>
                  <a:pt x="345014" y="771795"/>
                </a:lnTo>
                <a:lnTo>
                  <a:pt x="345014" y="643207"/>
                </a:lnTo>
                <a:lnTo>
                  <a:pt x="230571" y="547622"/>
                </a:lnTo>
                <a:lnTo>
                  <a:pt x="335157" y="547596"/>
                </a:lnTo>
                <a:lnTo>
                  <a:pt x="345014" y="557454"/>
                </a:lnTo>
                <a:lnTo>
                  <a:pt x="601593" y="557454"/>
                </a:lnTo>
                <a:lnTo>
                  <a:pt x="571905" y="590109"/>
                </a:lnTo>
                <a:lnTo>
                  <a:pt x="517831" y="624667"/>
                </a:lnTo>
                <a:lnTo>
                  <a:pt x="516464" y="625204"/>
                </a:lnTo>
                <a:lnTo>
                  <a:pt x="516464" y="771795"/>
                </a:lnTo>
                <a:lnTo>
                  <a:pt x="602189" y="814657"/>
                </a:lnTo>
                <a:lnTo>
                  <a:pt x="602189" y="85752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 txBox="1"/>
          <p:nvPr/>
        </p:nvSpPr>
        <p:spPr>
          <a:xfrm>
            <a:off x="4002530" y="1600152"/>
            <a:ext cx="6360160" cy="1211580"/>
          </a:xfrm>
          <a:prstGeom prst="rect">
            <a:avLst/>
          </a:prstGeom>
          <a:solidFill>
            <a:srgbClr val="CCEFF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2000">
              <a:latin typeface="Times New Roman"/>
              <a:cs typeface="Times New Roman"/>
            </a:endParaRPr>
          </a:p>
          <a:p>
            <a:pPr marL="450215">
              <a:lnSpc>
                <a:spcPct val="100000"/>
              </a:lnSpc>
              <a:spcBef>
                <a:spcPts val="1700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减震器弹簧产品种类繁多，包括压缩弹簧、拉伸弹簧、扭转弹簧等。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2079755" y="3212745"/>
            <a:ext cx="6360160" cy="1211580"/>
          </a:xfrm>
          <a:prstGeom prst="rect">
            <a:avLst/>
          </a:prstGeom>
          <a:solidFill>
            <a:srgbClr val="CCEFFF"/>
          </a:solidFill>
        </p:spPr>
        <p:txBody>
          <a:bodyPr vert="horz" wrap="square" lIns="0" tIns="222250" rIns="0" bIns="0" rtlCol="0">
            <a:spAutoFit/>
          </a:bodyPr>
          <a:lstStyle/>
          <a:p>
            <a:pPr marL="121920" marR="133985">
              <a:lnSpc>
                <a:spcPct val="150000"/>
              </a:lnSpc>
              <a:spcBef>
                <a:spcPts val="1750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不同种类的减震器弹簧具有不同的特点和适用范围，如压缩弹簧具有较高的承载能力和稳定性，适用于重型车辆和工程机械等。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4002530" y="4825343"/>
            <a:ext cx="6360160" cy="1211580"/>
          </a:xfrm>
          <a:prstGeom prst="rect">
            <a:avLst/>
          </a:prstGeom>
          <a:solidFill>
            <a:srgbClr val="CCEFFF"/>
          </a:solidFill>
        </p:spPr>
        <p:txBody>
          <a:bodyPr vert="horz" wrap="square" lIns="0" tIns="222250" rIns="0" bIns="0" rtlCol="0">
            <a:spAutoFit/>
          </a:bodyPr>
          <a:lstStyle/>
          <a:p>
            <a:pPr marL="217170" marR="38735">
              <a:lnSpc>
                <a:spcPct val="150000"/>
              </a:lnSpc>
              <a:spcBef>
                <a:spcPts val="1750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随着技术进步和市场需求变化，减震器弹簧产品不断向高性能、轻量化、</a:t>
            </a:r>
            <a:r>
              <a:rPr sz="1500" spc="-10">
                <a:solidFill>
                  <a:srgbClr val="050001"/>
                </a:solidFill>
                <a:latin typeface="微软雅黑"/>
                <a:cs typeface="微软雅黑"/>
              </a:rPr>
              <a:t>环保等方向发展。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https://d.book118.com/307121106100006051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微软雅黑</vt:lpstr>
      <vt:lpstr>Times New Roman</vt:lpstr>
      <vt:lpstr>Office Theme</vt:lpstr>
      <vt:lpstr>减震器弹簧行业报告</vt:lpstr>
      <vt:lpstr>PowerPoint Presentation</vt:lpstr>
      <vt:lpstr>PowerPoint Presentation</vt:lpstr>
      <vt:lpstr>行业概述与发展背景</vt:lpstr>
      <vt:lpstr>减震器弹簧定义及作用</vt:lpstr>
      <vt:lpstr>行业发展历程及现状</vt:lpstr>
      <vt:lpstr>政策法规环境分析</vt:lpstr>
      <vt:lpstr>市场需求驱动因素</vt:lpstr>
      <vt:lpstr>减震器弹簧技术进展与创新</vt:lpstr>
      <vt:lpstr>减震器弹簧技术原理及特点</vt:lpstr>
      <vt:lpstr>国内外技术差距比较</vt:lpstr>
      <vt:lpstr>新型减震器弹簧研发动态</vt:lpstr>
      <vt:lpstr>技术创新对行业影响</vt:lpstr>
      <vt:lpstr>减震器弹簧市场现状与竞争格局</vt:lpstr>
      <vt:lpstr>市场规模及增长速度</vt:lpstr>
      <vt:lpstr>主要生产企业概况</vt:lpstr>
      <vt:lpstr>产品种类与特点分析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2024-09-24T13:38:53.562</cp:lastPrinted>
  <dcterms:created xsi:type="dcterms:W3CDTF">2024-09-24T05:38:53Z</dcterms:created>
  <dcterms:modified xsi:type="dcterms:W3CDTF">2024-09-24T05:38:54Z</dcterms:modified>
</cp:coreProperties>
</file>