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253.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7.wmf" /><Relationship Id="rId2" Type="http://schemas.openxmlformats.org/officeDocument/2006/relationships/image" Target="../media/image8.wmf" /><Relationship Id="rId3" Type="http://schemas.openxmlformats.org/officeDocument/2006/relationships/image" Target="../media/image10.wmf"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62F142DB-F7A5-432B-A90A-FF402BEE8C1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B875B97-9A12-486E-B24A-C016F669CAA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825933F4-E7F6-4049-8556-621DF96355E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59439799-B2F6-4713-BF36-1190B977049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A74F3D5C-AED7-4831-990F-F9C479AB4882}"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00D01743-25BB-44A3-B048-CD6A1CFA08DF}"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757F1E07-4C1B-472A-995B-1C61142A54B5}"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A29E897-4B22-4236-A8E2-EEA6D4E3F14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8764FAA-867B-4FB4-B11F-EF577B7E2C1D}"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98D7EE5-C2EF-42A4-9BF0-B513851764A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363DFD3-3CD6-4093-B18C-8E07792479F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149.xml" /><Relationship Id="rId21" Type="http://schemas.openxmlformats.org/officeDocument/2006/relationships/tags" Target="../tags/tag150.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ustDataLst>
      <p:tags r:id="rId21"/>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image" Target="../media/image4.jpeg" /><Relationship Id="rId13" Type="http://schemas.openxmlformats.org/officeDocument/2006/relationships/tags" Target="../tags/tag159.xml" /><Relationship Id="rId14" Type="http://schemas.openxmlformats.org/officeDocument/2006/relationships/image" Target="../media/image5.jpeg" /><Relationship Id="rId15" Type="http://schemas.openxmlformats.org/officeDocument/2006/relationships/tags" Target="../tags/tag160.xml" /><Relationship Id="rId16" Type="http://schemas.openxmlformats.org/officeDocument/2006/relationships/tags" Target="../tags/tag161.xml" /><Relationship Id="rId2" Type="http://schemas.openxmlformats.org/officeDocument/2006/relationships/tags" Target="../tags/tag151.xml" /><Relationship Id="rId3" Type="http://schemas.openxmlformats.org/officeDocument/2006/relationships/image" Target="../media/image2.png" /><Relationship Id="rId4" Type="http://schemas.openxmlformats.org/officeDocument/2006/relationships/tags" Target="../tags/tag152.xml" /><Relationship Id="rId5" Type="http://schemas.openxmlformats.org/officeDocument/2006/relationships/image" Target="../media/image3.png"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2" Type="http://schemas.openxmlformats.org/officeDocument/2006/relationships/tags" Target="../tags/tag162.xml" /><Relationship Id="rId3" Type="http://schemas.openxmlformats.org/officeDocument/2006/relationships/image" Target="../media/image2.png" /><Relationship Id="rId4" Type="http://schemas.openxmlformats.org/officeDocument/2006/relationships/tags" Target="../tags/tag163.xml" /><Relationship Id="rId5" Type="http://schemas.openxmlformats.org/officeDocument/2006/relationships/image" Target="../media/image3.png"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2" Type="http://schemas.openxmlformats.org/officeDocument/2006/relationships/tags" Target="../tags/tag171.xml" /><Relationship Id="rId3" Type="http://schemas.openxmlformats.org/officeDocument/2006/relationships/image" Target="../media/image2.png" /><Relationship Id="rId4" Type="http://schemas.openxmlformats.org/officeDocument/2006/relationships/tags" Target="../tags/tag172.xml" /><Relationship Id="rId5" Type="http://schemas.openxmlformats.org/officeDocument/2006/relationships/image" Target="../media/image3.png"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2" Type="http://schemas.openxmlformats.org/officeDocument/2006/relationships/tags" Target="../tags/tag180.xml" /><Relationship Id="rId3" Type="http://schemas.openxmlformats.org/officeDocument/2006/relationships/image" Target="../media/image2.png" /><Relationship Id="rId4" Type="http://schemas.openxmlformats.org/officeDocument/2006/relationships/tags" Target="../tags/tag181.xml" /><Relationship Id="rId5" Type="http://schemas.openxmlformats.org/officeDocument/2006/relationships/image" Target="../media/image3.png"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2" Type="http://schemas.openxmlformats.org/officeDocument/2006/relationships/tags" Target="../tags/tag189.xml" /><Relationship Id="rId3" Type="http://schemas.openxmlformats.org/officeDocument/2006/relationships/image" Target="../media/image2.png" /><Relationship Id="rId4" Type="http://schemas.openxmlformats.org/officeDocument/2006/relationships/tags" Target="../tags/tag190.xml" /><Relationship Id="rId5" Type="http://schemas.openxmlformats.org/officeDocument/2006/relationships/image" Target="../media/image3.png"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2" Type="http://schemas.openxmlformats.org/officeDocument/2006/relationships/tags" Target="../tags/tag198.xml" /><Relationship Id="rId3" Type="http://schemas.openxmlformats.org/officeDocument/2006/relationships/image" Target="../media/image2.png" /><Relationship Id="rId4" Type="http://schemas.openxmlformats.org/officeDocument/2006/relationships/tags" Target="../tags/tag199.xml" /><Relationship Id="rId5" Type="http://schemas.openxmlformats.org/officeDocument/2006/relationships/image" Target="../media/image3.png"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tags" Target="../tags/tag215.xml" /><Relationship Id="rId2" Type="http://schemas.openxmlformats.org/officeDocument/2006/relationships/tags" Target="../tags/tag207.xml" /><Relationship Id="rId3" Type="http://schemas.openxmlformats.org/officeDocument/2006/relationships/image" Target="../media/image2.png" /><Relationship Id="rId4" Type="http://schemas.openxmlformats.org/officeDocument/2006/relationships/tags" Target="../tags/tag208.xml" /><Relationship Id="rId5" Type="http://schemas.openxmlformats.org/officeDocument/2006/relationships/image" Target="../media/image3.png"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2" Type="http://schemas.openxmlformats.org/officeDocument/2006/relationships/tags" Target="../tags/tag216.xml" /><Relationship Id="rId3" Type="http://schemas.openxmlformats.org/officeDocument/2006/relationships/image" Target="../media/image2.png" /><Relationship Id="rId4" Type="http://schemas.openxmlformats.org/officeDocument/2006/relationships/tags" Target="../tags/tag217.xml" /><Relationship Id="rId5" Type="http://schemas.openxmlformats.org/officeDocument/2006/relationships/image" Target="../media/image3.png"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6.png" /><Relationship Id="rId11" Type="http://schemas.openxmlformats.org/officeDocument/2006/relationships/tags" Target="../tags/tag229.xml" /><Relationship Id="rId12" Type="http://schemas.openxmlformats.org/officeDocument/2006/relationships/tags" Target="../tags/tag230.xml" /><Relationship Id="rId2" Type="http://schemas.openxmlformats.org/officeDocument/2006/relationships/tags" Target="../tags/tag223.xml" /><Relationship Id="rId3" Type="http://schemas.openxmlformats.org/officeDocument/2006/relationships/image" Target="../media/image2.png" /><Relationship Id="rId4" Type="http://schemas.openxmlformats.org/officeDocument/2006/relationships/tags" Target="../tags/tag224.xml" /><Relationship Id="rId5" Type="http://schemas.openxmlformats.org/officeDocument/2006/relationships/image" Target="../media/image3.png"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11" Type="http://schemas.openxmlformats.org/officeDocument/2006/relationships/tags" Target="../tags/tag238.xml" /><Relationship Id="rId2" Type="http://schemas.openxmlformats.org/officeDocument/2006/relationships/tags" Target="../tags/tag231.xml" /><Relationship Id="rId3" Type="http://schemas.openxmlformats.org/officeDocument/2006/relationships/image" Target="../media/image2.png" /><Relationship Id="rId4" Type="http://schemas.openxmlformats.org/officeDocument/2006/relationships/tags" Target="../tags/tag232.xml" /><Relationship Id="rId5" Type="http://schemas.openxmlformats.org/officeDocument/2006/relationships/image" Target="../media/image3.png"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oleObject" Target="../embeddings/oleObject1.bin" TargetMode="Internal" /><Relationship Id="rId13" Type="http://schemas.openxmlformats.org/officeDocument/2006/relationships/image" Target="../media/image7.wmf" /><Relationship Id="rId14" Type="http://schemas.openxmlformats.org/officeDocument/2006/relationships/tags" Target="../tags/tag247.xml" /><Relationship Id="rId15" Type="http://schemas.openxmlformats.org/officeDocument/2006/relationships/oleObject" Target="../embeddings/oleObject2.bin" TargetMode="Internal" /><Relationship Id="rId16" Type="http://schemas.openxmlformats.org/officeDocument/2006/relationships/image" Target="../media/image8.wmf" /><Relationship Id="rId17" Type="http://schemas.openxmlformats.org/officeDocument/2006/relationships/image" Target="../media/image9.jpeg" /><Relationship Id="rId18" Type="http://schemas.openxmlformats.org/officeDocument/2006/relationships/tags" Target="../tags/tag248.xml" /><Relationship Id="rId19" Type="http://schemas.openxmlformats.org/officeDocument/2006/relationships/tags" Target="../tags/tag249.xml" /><Relationship Id="rId2" Type="http://schemas.openxmlformats.org/officeDocument/2006/relationships/tags" Target="../tags/tag239.xml" /><Relationship Id="rId20" Type="http://schemas.openxmlformats.org/officeDocument/2006/relationships/oleObject" Target="../embeddings/oleObject3.bin" TargetMode="Internal" /><Relationship Id="rId21" Type="http://schemas.openxmlformats.org/officeDocument/2006/relationships/image" Target="../media/image10.wmf" /><Relationship Id="rId22" Type="http://schemas.openxmlformats.org/officeDocument/2006/relationships/tags" Target="../tags/tag250.xml" /><Relationship Id="rId23" Type="http://schemas.openxmlformats.org/officeDocument/2006/relationships/vmlDrawing" Target="../drawings/vmlDrawing1.vml" /><Relationship Id="rId3" Type="http://schemas.openxmlformats.org/officeDocument/2006/relationships/image" Target="../media/image2.png" /><Relationship Id="rId4" Type="http://schemas.openxmlformats.org/officeDocument/2006/relationships/tags" Target="../tags/tag240.xml" /><Relationship Id="rId5" Type="http://schemas.openxmlformats.org/officeDocument/2006/relationships/image" Target="../media/image3.png"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hyperlink" Target="https://d.book118.com/30714216606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209994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1.运用假说—演绎法分析两对相对性状的杂交实验</a:t>
            </a: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一、必备知识</a:t>
            </a:r>
            <a:endParaRPr lang="zh-CN" altLang="en-US" sz="2800" b="1">
              <a:solidFill>
                <a:schemeClr val="tx1">
                  <a:lumMod val="95000"/>
                  <a:lumOff val="5000"/>
                </a:schemeClr>
              </a:solidFill>
            </a:endParaRPr>
          </a:p>
        </p:txBody>
      </p:sp>
      <p:sp>
        <p:nvSpPr>
          <p:cNvPr id="12" name="流程图: 可选过程 11" title=""/>
          <p:cNvSpPr/>
          <p:nvPr>
            <p:custDataLst>
              <p:tags r:id="rId10"/>
            </p:custDataLst>
          </p:nvPr>
        </p:nvSpPr>
        <p:spPr>
          <a:xfrm>
            <a:off x="0" y="1405890"/>
            <a:ext cx="2203450" cy="694055"/>
          </a:xfrm>
          <a:prstGeom prst="flowChartAlternateProcess">
            <a:avLst/>
          </a:prstGeom>
          <a:gradFill>
            <a:gsLst>
              <a:gs pos="50000">
                <a:schemeClr val="accent4"/>
              </a:gs>
              <a:gs pos="0">
                <a:schemeClr val="accent4">
                  <a:lumMod val="25000"/>
                  <a:lumOff val="75000"/>
                </a:schemeClr>
              </a:gs>
              <a:gs pos="100000">
                <a:schemeClr val="accent4">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知识点1</a:t>
            </a:r>
            <a:endParaRPr lang="zh-CN" altLang="en-US" sz="2800" b="1">
              <a:solidFill>
                <a:schemeClr val="tx1">
                  <a:lumMod val="95000"/>
                  <a:lumOff val="5000"/>
                </a:schemeClr>
              </a:solidFill>
            </a:endParaRPr>
          </a:p>
        </p:txBody>
      </p:sp>
      <p:sp>
        <p:nvSpPr>
          <p:cNvPr id="7" name="TextBox 5" title=""/>
          <p:cNvSpPr txBox="1">
            <a:spLocks noChangeArrowheads="1"/>
          </p:cNvSpPr>
          <p:nvPr>
            <p:custDataLst>
              <p:tags r:id="rId11"/>
            </p:custDataLst>
          </p:nvPr>
        </p:nvSpPr>
        <p:spPr bwMode="auto">
          <a:xfrm>
            <a:off x="2203450" y="1275080"/>
            <a:ext cx="9084310" cy="678815"/>
          </a:xfrm>
          <a:prstGeom prst="rect">
            <a:avLst/>
          </a:prstGeom>
          <a:noFill/>
          <a:ln w="9525">
            <a:noFill/>
            <a:miter lim="800000"/>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520"/>
              </a:spcBef>
            </a:pPr>
            <a:r>
              <a:rPr lang="zh-CN" altLang="en-US" sz="3200" smtClean="0">
                <a:solidFill>
                  <a:schemeClr val="tx2"/>
                </a:solidFill>
                <a:latin typeface="Adobe 黑体 Std R" pitchFamily="34" charset="-122"/>
                <a:ea typeface="Adobe 黑体 Std R" pitchFamily="34" charset="-122"/>
                <a:sym typeface="+mn-ea"/>
              </a:rPr>
              <a:t>两对相对性状的杂交实验及自由组合定律</a:t>
            </a:r>
            <a:endParaRPr lang="zh-CN" altLang="en-US" sz="3200" smtClean="0">
              <a:solidFill>
                <a:srgbClr val="0070C0"/>
              </a:solidFill>
              <a:latin typeface="微软雅黑" panose="020b0503020204020204" charset="-122"/>
              <a:ea typeface="微软雅黑"/>
            </a:endParaRPr>
          </a:p>
        </p:txBody>
      </p:sp>
      <p:pic>
        <p:nvPicPr>
          <p:cNvPr id="4" name="图片 4" title=""/>
          <p:cNvPicPr>
            <a:picLocks noChangeAspect="1"/>
          </p:cNvPicPr>
          <p:nvPr>
            <p:custDataLst>
              <p:tags r:id="rId13"/>
            </p:custDataLst>
          </p:nvPr>
        </p:nvPicPr>
        <p:blipFill>
          <a:blip r:embed="rId12">
            <a:lum bright="-30000" contrast="48000"/>
          </a:blip>
          <a:stretch>
            <a:fillRect/>
          </a:stretch>
        </p:blipFill>
        <p:spPr>
          <a:xfrm>
            <a:off x="588010" y="2734310"/>
            <a:ext cx="5146675" cy="4079240"/>
          </a:xfrm>
          <a:prstGeom prst="rect">
            <a:avLst/>
          </a:prstGeom>
        </p:spPr>
      </p:pic>
      <p:pic>
        <p:nvPicPr>
          <p:cNvPr id="5" name="图片 3" title=""/>
          <p:cNvPicPr>
            <a:picLocks noChangeAspect="1"/>
          </p:cNvPicPr>
          <p:nvPr>
            <p:custDataLst>
              <p:tags r:id="rId15"/>
            </p:custDataLst>
          </p:nvPr>
        </p:nvPicPr>
        <p:blipFill>
          <a:blip r:embed="rId14">
            <a:lum bright="-24000" contrast="42000"/>
          </a:blip>
          <a:stretch>
            <a:fillRect/>
          </a:stretch>
        </p:blipFill>
        <p:spPr>
          <a:xfrm>
            <a:off x="6022975" y="2733675"/>
            <a:ext cx="5673090" cy="4079875"/>
          </a:xfrm>
          <a:prstGeom prst="rect">
            <a:avLst/>
          </a:prstGeom>
        </p:spPr>
      </p:pic>
    </p:spTree>
    <p:custDataLst>
      <p:tags r:id="rId1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2099945"/>
            <a:ext cx="119481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1.运用假说—演绎法分析两对相对性状的杂交实验</a:t>
            </a:r>
            <a:endParaRPr lang="zh-CN" altLang="en-US" sz="2800" kern="0" smtClean="0">
              <a:solidFill>
                <a:srgbClr val="000000"/>
              </a:solidFill>
              <a:latin typeface="Times New Roman" panose="02020603050405020304" pitchFamily="65" charset="-122"/>
              <a:ea typeface="宋体" panose="02010600030101010101" pitchFamily="2" charset="-122"/>
              <a:sym typeface="+mn-ea"/>
            </a:endParaRPr>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特别提醒　F</a:t>
            </a:r>
            <a:r>
              <a:rPr lang="zh-CN" altLang="en-US" sz="2800" kern="0" baseline="-15000" smtClean="0">
                <a:solidFill>
                  <a:srgbClr val="000000"/>
                </a:solidFill>
                <a:latin typeface="Times New Roman" panose="02020603050405020304" pitchFamily="65" charset="-122"/>
                <a:ea typeface="宋体" panose="02010600030101010101" pitchFamily="2" charset="-122"/>
                <a:sym typeface="+mn-ea"/>
              </a:rPr>
              <a:t>2</a:t>
            </a:r>
            <a:r>
              <a:rPr lang="zh-CN" altLang="en-US" sz="2800" kern="0" smtClean="0">
                <a:solidFill>
                  <a:srgbClr val="000000"/>
                </a:solidFill>
                <a:latin typeface="Times New Roman" panose="02020603050405020304" pitchFamily="65" charset="-122"/>
                <a:ea typeface="宋体" panose="02010600030101010101" pitchFamily="2" charset="-122"/>
                <a:sym typeface="+mn-ea"/>
              </a:rPr>
              <a:t>出现9∶3∶3∶1的条件</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(1)所研究的每对相对性状分别受一对遗传因子控制,且遗传因子要完全显性。</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(2)不同类型的雌、雄配子都发育良好,且</a:t>
            </a:r>
            <a:r>
              <a:rPr lang="zh-CN" altLang="en-US" sz="2800" smtClean="0">
                <a:highlight>
                  <a:srgbClr val="FFFF00"/>
                </a:highlight>
                <a:latin typeface="+mn-ea"/>
                <a:ea typeface="宋体" panose="02010600030101010101" pitchFamily="2" charset="-122"/>
                <a:sym typeface="+mn-ea"/>
              </a:rPr>
              <a:t>受精的机会均等</a:t>
            </a:r>
            <a:r>
              <a:rPr lang="zh-CN" altLang="en-US" sz="2800" kern="0" smtClean="0">
                <a:solidFill>
                  <a:srgbClr val="000000"/>
                </a:solidFill>
                <a:latin typeface="Times New Roman" panose="02020603050405020304" pitchFamily="65" charset="-122"/>
                <a:ea typeface="宋体" panose="02010600030101010101" pitchFamily="2" charset="-122"/>
                <a:sym typeface="+mn-ea"/>
              </a:rPr>
              <a:t>。</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(3)所有后代都处于比较一致的环境中,且存活率相同。</a:t>
            </a:r>
            <a:endParaRPr lang="en-US" altLang="zh-CN" sz="2800" kern="0" smtClean="0">
              <a:solidFill>
                <a:srgbClr val="000000"/>
              </a:solidFill>
              <a:latin typeface="Times New Roman" panose="02020603050405020304" pitchFamily="65" charset="-122"/>
              <a:ea typeface="宋体" panose="02010600030101010101" pitchFamily="2" charset="-122"/>
            </a:endParaRPr>
          </a:p>
          <a:p>
            <a:pPr eaLnBrk="0" latinLnBrk="1" hangingPunct="0">
              <a:lnSpc>
                <a:spcPct val="150000"/>
              </a:lnSpc>
              <a:spcBef>
                <a:spcPts val="145"/>
              </a:spcBef>
            </a:pPr>
            <a:r>
              <a:rPr lang="zh-CN" altLang="en-US" sz="2800" kern="0" smtClean="0">
                <a:solidFill>
                  <a:srgbClr val="000000"/>
                </a:solidFill>
                <a:latin typeface="Times New Roman" panose="02020603050405020304" pitchFamily="65" charset="-122"/>
                <a:ea typeface="宋体" panose="02010600030101010101" pitchFamily="2" charset="-122"/>
                <a:sym typeface="+mn-ea"/>
              </a:rPr>
              <a:t>(4)</a:t>
            </a:r>
            <a:r>
              <a:rPr lang="zh-CN" altLang="en-US" sz="2800" smtClean="0">
                <a:highlight>
                  <a:srgbClr val="FFFF00"/>
                </a:highlight>
                <a:latin typeface="+mn-ea"/>
                <a:ea typeface="宋体" panose="02010600030101010101" pitchFamily="2" charset="-122"/>
                <a:sym typeface="+mn-ea"/>
              </a:rPr>
              <a:t>实验的群体足够大,个体数量足够多</a:t>
            </a:r>
            <a:r>
              <a:rPr lang="zh-CN" altLang="en-US" sz="2800" kern="0" smtClean="0">
                <a:solidFill>
                  <a:srgbClr val="000000"/>
                </a:solidFill>
                <a:latin typeface="Times New Roman" panose="02020603050405020304" pitchFamily="65" charset="-122"/>
                <a:ea typeface="宋体" panose="02010600030101010101" pitchFamily="2" charset="-122"/>
                <a:sym typeface="+mn-ea"/>
              </a:rPr>
              <a:t>。</a:t>
            </a:r>
            <a:endParaRPr lang="zh-CN" altLang="en-US" sz="2800" smtClean="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一、必备知识</a:t>
            </a:r>
            <a:endParaRPr lang="zh-CN" altLang="en-US" sz="2800" b="1">
              <a:solidFill>
                <a:schemeClr val="tx1">
                  <a:lumMod val="95000"/>
                  <a:lumOff val="5000"/>
                </a:schemeClr>
              </a:solidFill>
            </a:endParaRPr>
          </a:p>
        </p:txBody>
      </p:sp>
      <p:sp>
        <p:nvSpPr>
          <p:cNvPr id="12" name="流程图: 可选过程 11" title=""/>
          <p:cNvSpPr/>
          <p:nvPr>
            <p:custDataLst>
              <p:tags r:id="rId10"/>
            </p:custDataLst>
          </p:nvPr>
        </p:nvSpPr>
        <p:spPr>
          <a:xfrm>
            <a:off x="0" y="1405890"/>
            <a:ext cx="2203450" cy="694055"/>
          </a:xfrm>
          <a:prstGeom prst="flowChartAlternateProcess">
            <a:avLst/>
          </a:prstGeom>
          <a:gradFill>
            <a:gsLst>
              <a:gs pos="50000">
                <a:schemeClr val="accent4"/>
              </a:gs>
              <a:gs pos="0">
                <a:schemeClr val="accent4">
                  <a:lumMod val="25000"/>
                  <a:lumOff val="75000"/>
                </a:schemeClr>
              </a:gs>
              <a:gs pos="100000">
                <a:schemeClr val="accent4">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知识点1</a:t>
            </a:r>
            <a:endParaRPr lang="zh-CN" altLang="en-US" sz="2800" b="1">
              <a:solidFill>
                <a:schemeClr val="tx1">
                  <a:lumMod val="95000"/>
                  <a:lumOff val="5000"/>
                </a:schemeClr>
              </a:solidFill>
            </a:endParaRPr>
          </a:p>
        </p:txBody>
      </p:sp>
      <p:sp>
        <p:nvSpPr>
          <p:cNvPr id="7" name="TextBox 5" title=""/>
          <p:cNvSpPr txBox="1">
            <a:spLocks noChangeArrowheads="1"/>
          </p:cNvSpPr>
          <p:nvPr>
            <p:custDataLst>
              <p:tags r:id="rId11"/>
            </p:custDataLst>
          </p:nvPr>
        </p:nvSpPr>
        <p:spPr bwMode="auto">
          <a:xfrm>
            <a:off x="2203450" y="1275080"/>
            <a:ext cx="9084310" cy="678815"/>
          </a:xfrm>
          <a:prstGeom prst="rect">
            <a:avLst/>
          </a:prstGeom>
          <a:noFill/>
          <a:ln w="9525">
            <a:noFill/>
            <a:miter lim="800000"/>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520"/>
              </a:spcBef>
            </a:pPr>
            <a:r>
              <a:rPr lang="zh-CN" altLang="en-US" sz="3200" smtClean="0">
                <a:solidFill>
                  <a:schemeClr val="tx2"/>
                </a:solidFill>
                <a:latin typeface="Adobe 黑体 Std R" pitchFamily="34" charset="-122"/>
                <a:ea typeface="Adobe 黑体 Std R" pitchFamily="34" charset="-122"/>
                <a:sym typeface="+mn-ea"/>
              </a:rPr>
              <a:t>两对相对性状的杂交实验及自由组合定律</a:t>
            </a:r>
            <a:endParaRPr lang="zh-CN" altLang="en-US" sz="3200" smtClean="0">
              <a:solidFill>
                <a:srgbClr val="0070C0"/>
              </a:solidFill>
              <a:latin typeface="微软雅黑" panose="020b0503020204020204" charset="-122"/>
              <a:ea typeface="微软雅黑"/>
            </a:endParaRP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209994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2.自由组合定律</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(1)内容:</a:t>
            </a:r>
            <a:endParaRPr lang="zh-CN" altLang="en-US" sz="2800" kern="0" smtClean="0">
              <a:solidFill>
                <a:srgbClr val="000000"/>
              </a:solidFill>
              <a:latin typeface="Times New Roman" panose="02020603050405020304" pitchFamily="65" charset="-122"/>
              <a:ea typeface="宋体" panose="02010600030101010101" pitchFamily="2" charset="-122"/>
              <a:sym typeface="+mn-ea"/>
            </a:endParaRPr>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控制不同性状的遗传因子的分离和组合是互不干扰的;在形成配子时,决定同一性状的成对的遗传因子彼此分离,决定不同性状的遗传因子自由组合</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(2)适用条件:</a:t>
            </a:r>
            <a:endParaRPr lang="zh-CN" altLang="en-US" sz="2800" kern="0" smtClean="0">
              <a:solidFill>
                <a:srgbClr val="000000"/>
              </a:solidFill>
              <a:latin typeface="Times New Roman" panose="02020603050405020304" pitchFamily="65" charset="-122"/>
              <a:ea typeface="宋体" panose="02010600030101010101" pitchFamily="2" charset="-122"/>
              <a:sym typeface="+mn-ea"/>
            </a:endParaRPr>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进行有性生殖的真核生物的细胞核中,</a:t>
            </a:r>
            <a:r>
              <a:rPr lang="zh-CN" altLang="en-US" sz="2800" smtClean="0">
                <a:highlight>
                  <a:srgbClr val="FFFF00"/>
                </a:highlight>
                <a:latin typeface="+mn-ea"/>
                <a:ea typeface="宋体" panose="02010600030101010101" pitchFamily="2" charset="-122"/>
                <a:sym typeface="+mn-ea"/>
              </a:rPr>
              <a:t>两对或两对以上</a:t>
            </a:r>
            <a:r>
              <a:rPr lang="zh-CN" altLang="en-US" sz="2800" kern="0" smtClean="0">
                <a:solidFill>
                  <a:srgbClr val="000000"/>
                </a:solidFill>
                <a:latin typeface="Times New Roman" panose="02020603050405020304" pitchFamily="65" charset="-122"/>
                <a:ea typeface="宋体" panose="02010600030101010101" pitchFamily="2" charset="-122"/>
                <a:sym typeface="+mn-ea"/>
              </a:rPr>
              <a:t>的独立遗传</a:t>
            </a:r>
            <a:br>
              <a:rPr sz="2800">
                <a:sym typeface="+mn-ea"/>
              </a:rPr>
            </a:br>
            <a:r>
              <a:rPr lang="zh-CN" altLang="en-US" sz="2800" kern="0" smtClean="0">
                <a:solidFill>
                  <a:srgbClr val="000000"/>
                </a:solidFill>
                <a:latin typeface="Times New Roman" panose="02020603050405020304" pitchFamily="65" charset="-122"/>
                <a:ea typeface="宋体" panose="02010600030101010101" pitchFamily="2" charset="-122"/>
                <a:sym typeface="+mn-ea"/>
              </a:rPr>
              <a:t>的遗传因子的遗传。</a:t>
            </a:r>
            <a:endParaRPr lang="zh-CN" altLang="en-US" sz="280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一、必备知识</a:t>
            </a:r>
            <a:endParaRPr lang="zh-CN" altLang="en-US" sz="2800" b="1">
              <a:solidFill>
                <a:schemeClr val="tx1">
                  <a:lumMod val="95000"/>
                  <a:lumOff val="5000"/>
                </a:schemeClr>
              </a:solidFill>
            </a:endParaRPr>
          </a:p>
        </p:txBody>
      </p:sp>
      <p:sp>
        <p:nvSpPr>
          <p:cNvPr id="12" name="流程图: 可选过程 11" title=""/>
          <p:cNvSpPr/>
          <p:nvPr>
            <p:custDataLst>
              <p:tags r:id="rId10"/>
            </p:custDataLst>
          </p:nvPr>
        </p:nvSpPr>
        <p:spPr>
          <a:xfrm>
            <a:off x="0" y="1405890"/>
            <a:ext cx="2203450" cy="694055"/>
          </a:xfrm>
          <a:prstGeom prst="flowChartAlternateProcess">
            <a:avLst/>
          </a:prstGeom>
          <a:gradFill>
            <a:gsLst>
              <a:gs pos="50000">
                <a:schemeClr val="accent4"/>
              </a:gs>
              <a:gs pos="0">
                <a:schemeClr val="accent4">
                  <a:lumMod val="25000"/>
                  <a:lumOff val="75000"/>
                </a:schemeClr>
              </a:gs>
              <a:gs pos="100000">
                <a:schemeClr val="accent4">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知识点1</a:t>
            </a:r>
            <a:endParaRPr lang="zh-CN" altLang="en-US" sz="2800" b="1">
              <a:solidFill>
                <a:schemeClr val="tx1">
                  <a:lumMod val="95000"/>
                  <a:lumOff val="5000"/>
                </a:schemeClr>
              </a:solidFill>
            </a:endParaRPr>
          </a:p>
        </p:txBody>
      </p:sp>
      <p:sp>
        <p:nvSpPr>
          <p:cNvPr id="7" name="TextBox 5" title=""/>
          <p:cNvSpPr txBox="1">
            <a:spLocks noChangeArrowheads="1"/>
          </p:cNvSpPr>
          <p:nvPr>
            <p:custDataLst>
              <p:tags r:id="rId11"/>
            </p:custDataLst>
          </p:nvPr>
        </p:nvSpPr>
        <p:spPr bwMode="auto">
          <a:xfrm>
            <a:off x="2203450" y="1275080"/>
            <a:ext cx="9084310" cy="678815"/>
          </a:xfrm>
          <a:prstGeom prst="rect">
            <a:avLst/>
          </a:prstGeom>
          <a:noFill/>
          <a:ln w="9525">
            <a:noFill/>
            <a:miter lim="800000"/>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520"/>
              </a:spcBef>
            </a:pPr>
            <a:r>
              <a:rPr lang="zh-CN" altLang="en-US" sz="3200" smtClean="0">
                <a:solidFill>
                  <a:schemeClr val="tx2"/>
                </a:solidFill>
                <a:latin typeface="Adobe 黑体 Std R" pitchFamily="34" charset="-122"/>
                <a:ea typeface="Adobe 黑体 Std R" pitchFamily="34" charset="-122"/>
                <a:sym typeface="+mn-ea"/>
              </a:rPr>
              <a:t>两对相对性状的杂交实验及自由组合定律</a:t>
            </a:r>
            <a:endParaRPr lang="zh-CN" altLang="en-US" sz="3200" smtClean="0">
              <a:solidFill>
                <a:srgbClr val="0070C0"/>
              </a:solidFill>
              <a:latin typeface="微软雅黑" panose="020b0503020204020204" charset="-122"/>
              <a:ea typeface="微软雅黑"/>
            </a:endParaRP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209994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1.孟德尔获得成功的原因</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(1)选用豌豆作为实验材料。</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(2)先研究1对相对性状,再研究2对及多对相对性状。</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(3)用统计学的方法进行实验结果的分析。</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(4)科学地设计了实验的程序,采用了</a:t>
            </a:r>
            <a:r>
              <a:rPr lang="zh-CN" altLang="en-US" sz="2800" smtClean="0">
                <a:highlight>
                  <a:srgbClr val="FFFF00"/>
                </a:highlight>
                <a:latin typeface="+mn-ea"/>
                <a:ea typeface="宋体" panose="02010600030101010101" pitchFamily="2" charset="-122"/>
                <a:sym typeface="+mn-ea"/>
              </a:rPr>
              <a:t>假说—演绎法</a:t>
            </a:r>
            <a:r>
              <a:rPr lang="zh-CN" altLang="en-US" sz="2800" kern="0" smtClean="0">
                <a:solidFill>
                  <a:srgbClr val="000000"/>
                </a:solidFill>
                <a:latin typeface="Times New Roman" panose="02020603050405020304" pitchFamily="65" charset="-122"/>
                <a:ea typeface="宋体" panose="02010600030101010101" pitchFamily="2" charset="-122"/>
                <a:sym typeface="+mn-ea"/>
              </a:rPr>
              <a:t>。</a:t>
            </a:r>
            <a:endParaRPr lang="en-US" altLang="zh-CN" sz="2800" kern="0" smtClean="0">
              <a:solidFill>
                <a:srgbClr val="000000"/>
              </a:solidFill>
              <a:latin typeface="Times New Roman" panose="02020603050405020304" pitchFamily="65" charset="-122"/>
              <a:ea typeface="宋体" panose="02010600030101010101" pitchFamily="2" charset="-122"/>
            </a:endParaRPr>
          </a:p>
          <a:p>
            <a:pPr marL="0" indent="0" eaLnBrk="0" latinLnBrk="1" hangingPunct="0">
              <a:lnSpc>
                <a:spcPct val="150000"/>
              </a:lnSpc>
              <a:spcBef>
                <a:spcPts val="145"/>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 </a:t>
            </a:r>
            <a:endParaRPr lang="zh-CN" altLang="en-US" sz="280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一、必备知识</a:t>
            </a:r>
            <a:endParaRPr lang="zh-CN" altLang="en-US" sz="2800" b="1">
              <a:solidFill>
                <a:schemeClr val="tx1">
                  <a:lumMod val="95000"/>
                  <a:lumOff val="5000"/>
                </a:schemeClr>
              </a:solidFill>
            </a:endParaRPr>
          </a:p>
        </p:txBody>
      </p:sp>
      <p:sp>
        <p:nvSpPr>
          <p:cNvPr id="12" name="流程图: 可选过程 11" title=""/>
          <p:cNvSpPr/>
          <p:nvPr>
            <p:custDataLst>
              <p:tags r:id="rId10"/>
            </p:custDataLst>
          </p:nvPr>
        </p:nvSpPr>
        <p:spPr>
          <a:xfrm>
            <a:off x="0" y="1405890"/>
            <a:ext cx="2203450" cy="694055"/>
          </a:xfrm>
          <a:prstGeom prst="flowChartAlternateProcess">
            <a:avLst/>
          </a:prstGeom>
          <a:gradFill>
            <a:gsLst>
              <a:gs pos="50000">
                <a:schemeClr val="accent4"/>
              </a:gs>
              <a:gs pos="0">
                <a:schemeClr val="accent4">
                  <a:lumMod val="25000"/>
                  <a:lumOff val="75000"/>
                </a:schemeClr>
              </a:gs>
              <a:gs pos="100000">
                <a:schemeClr val="accent4">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知识点</a:t>
            </a:r>
            <a:r>
              <a:rPr lang="en-US" altLang="zh-CN" sz="2800" b="1">
                <a:solidFill>
                  <a:schemeClr val="tx1">
                    <a:lumMod val="95000"/>
                    <a:lumOff val="5000"/>
                  </a:schemeClr>
                </a:solidFill>
              </a:rPr>
              <a:t>2</a:t>
            </a:r>
            <a:endParaRPr lang="en-US" altLang="zh-CN" sz="2800" b="1">
              <a:solidFill>
                <a:schemeClr val="tx1">
                  <a:lumMod val="95000"/>
                  <a:lumOff val="5000"/>
                </a:schemeClr>
              </a:solidFill>
            </a:endParaRPr>
          </a:p>
        </p:txBody>
      </p:sp>
      <p:sp>
        <p:nvSpPr>
          <p:cNvPr id="7" name="TextBox 5" title=""/>
          <p:cNvSpPr txBox="1">
            <a:spLocks noChangeArrowheads="1"/>
          </p:cNvSpPr>
          <p:nvPr>
            <p:custDataLst>
              <p:tags r:id="rId11"/>
            </p:custDataLst>
          </p:nvPr>
        </p:nvSpPr>
        <p:spPr bwMode="auto">
          <a:xfrm>
            <a:off x="2203450" y="1275080"/>
            <a:ext cx="9642475" cy="678815"/>
          </a:xfrm>
          <a:prstGeom prst="rect">
            <a:avLst/>
          </a:prstGeom>
          <a:noFill/>
          <a:ln w="9525">
            <a:noFill/>
            <a:miter lim="800000"/>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145"/>
              </a:spcBef>
            </a:pPr>
            <a:r>
              <a:rPr lang="zh-CN" altLang="en-US" sz="3200" smtClean="0">
                <a:solidFill>
                  <a:schemeClr val="tx2"/>
                </a:solidFill>
                <a:latin typeface="Adobe 黑体 Std R" pitchFamily="34" charset="-122"/>
                <a:ea typeface="Adobe 黑体 Std R" pitchFamily="34" charset="-122"/>
                <a:sym typeface="+mn-ea"/>
              </a:rPr>
              <a:t>孟德尔获得成功的原因及孟德尔遗传规律的再发现</a:t>
            </a:r>
            <a:endParaRPr lang="zh-CN" altLang="en-US" sz="3200" smtClean="0">
              <a:solidFill>
                <a:srgbClr val="0070C0"/>
              </a:solidFill>
              <a:latin typeface="微软雅黑" panose="020b0503020204020204" charset="-122"/>
              <a:ea typeface="微软雅黑"/>
            </a:endParaRP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209994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latinLnBrk="1" hangingPunct="0">
              <a:lnSpc>
                <a:spcPct val="150000"/>
              </a:lnSpc>
              <a:spcBef>
                <a:spcPts val="145"/>
              </a:spcBef>
            </a:pPr>
            <a:r>
              <a:rPr lang="zh-CN" altLang="en-US" sz="2800" kern="0" smtClean="0">
                <a:solidFill>
                  <a:srgbClr val="000000"/>
                </a:solidFill>
                <a:latin typeface="Times New Roman" panose="02020603050405020304" pitchFamily="65" charset="-122"/>
                <a:ea typeface="宋体" panose="02010600030101010101" pitchFamily="2" charset="-122"/>
                <a:sym typeface="+mn-ea"/>
              </a:rPr>
              <a:t>2.孟德尔遗传规律的再发现</a:t>
            </a:r>
            <a:endParaRPr lang="zh-CN" altLang="en-US" sz="2800" smtClean="0"/>
          </a:p>
          <a:p>
            <a:pPr eaLnBrk="0" latinLnBrk="1" hangingPunct="0">
              <a:lnSpc>
                <a:spcPct val="150000"/>
              </a:lnSpc>
              <a:spcBef>
                <a:spcPts val="145"/>
              </a:spcBef>
            </a:pPr>
            <a:r>
              <a:rPr lang="zh-CN" altLang="en-US" sz="2800" kern="0" smtClean="0">
                <a:solidFill>
                  <a:srgbClr val="000000"/>
                </a:solidFill>
                <a:latin typeface="Times New Roman" panose="02020603050405020304" pitchFamily="65" charset="-122"/>
                <a:ea typeface="宋体" panose="02010600030101010101" pitchFamily="2" charset="-122"/>
                <a:sym typeface="+mn-ea"/>
              </a:rPr>
              <a:t>(1)基因:丹麦生物学家约翰逊给孟德尔的“遗传因子”起名为“基因”。</a:t>
            </a:r>
            <a:endParaRPr lang="zh-CN" altLang="en-US" sz="2800" smtClean="0"/>
          </a:p>
          <a:p>
            <a:pPr eaLnBrk="0" latinLnBrk="1" hangingPunct="0">
              <a:lnSpc>
                <a:spcPct val="150000"/>
              </a:lnSpc>
              <a:spcBef>
                <a:spcPts val="145"/>
              </a:spcBef>
            </a:pPr>
            <a:r>
              <a:rPr lang="zh-CN" altLang="en-US" sz="2800" kern="0" smtClean="0">
                <a:solidFill>
                  <a:srgbClr val="000000"/>
                </a:solidFill>
                <a:latin typeface="Times New Roman" panose="02020603050405020304" pitchFamily="65" charset="-122"/>
                <a:ea typeface="宋体" panose="02010600030101010101" pitchFamily="2" charset="-122"/>
                <a:sym typeface="+mn-ea"/>
              </a:rPr>
              <a:t>(2)表型:生物个体表现出来的性状,如豌豆的高茎和矮茎。</a:t>
            </a:r>
            <a:endParaRPr lang="zh-CN" altLang="en-US" sz="2800" smtClean="0"/>
          </a:p>
          <a:p>
            <a:pPr eaLnBrk="0" latinLnBrk="1" hangingPunct="0">
              <a:lnSpc>
                <a:spcPct val="150000"/>
              </a:lnSpc>
              <a:spcBef>
                <a:spcPts val="145"/>
              </a:spcBef>
            </a:pPr>
            <a:r>
              <a:rPr lang="zh-CN" altLang="en-US" sz="2800" kern="0" smtClean="0">
                <a:solidFill>
                  <a:srgbClr val="000000"/>
                </a:solidFill>
                <a:latin typeface="Times New Roman" panose="02020603050405020304" pitchFamily="65" charset="-122"/>
                <a:ea typeface="宋体" panose="02010600030101010101" pitchFamily="2" charset="-122"/>
                <a:sym typeface="+mn-ea"/>
              </a:rPr>
              <a:t>(3)基因型:与表型有关的基因组成,如高茎豌豆的基因型是DD或Dd。</a:t>
            </a:r>
            <a:endParaRPr lang="zh-CN" altLang="en-US" sz="2800" smtClean="0"/>
          </a:p>
          <a:p>
            <a:pPr eaLnBrk="0" latinLnBrk="1" hangingPunct="0">
              <a:lnSpc>
                <a:spcPct val="150000"/>
              </a:lnSpc>
              <a:spcBef>
                <a:spcPts val="145"/>
              </a:spcBef>
            </a:pPr>
            <a:r>
              <a:rPr lang="zh-CN" altLang="en-US" sz="2800" kern="0" smtClean="0">
                <a:solidFill>
                  <a:srgbClr val="000000"/>
                </a:solidFill>
                <a:latin typeface="Times New Roman" panose="02020603050405020304" pitchFamily="65" charset="-122"/>
                <a:ea typeface="宋体" panose="02010600030101010101" pitchFamily="2" charset="-122"/>
                <a:sym typeface="+mn-ea"/>
              </a:rPr>
              <a:t>(4)等位基因:</a:t>
            </a:r>
            <a:r>
              <a:rPr lang="zh-CN" altLang="en-US" sz="2800" smtClean="0">
                <a:highlight>
                  <a:srgbClr val="FFFF00"/>
                </a:highlight>
                <a:latin typeface="+mn-ea"/>
                <a:ea typeface="宋体" panose="02010600030101010101" pitchFamily="2" charset="-122"/>
                <a:sym typeface="+mn-ea"/>
              </a:rPr>
              <a:t>控制相对性状的基因</a:t>
            </a:r>
            <a:r>
              <a:rPr lang="zh-CN" altLang="en-US" sz="2800" kern="0" smtClean="0">
                <a:solidFill>
                  <a:srgbClr val="000000"/>
                </a:solidFill>
                <a:latin typeface="Times New Roman" panose="02020603050405020304" pitchFamily="65" charset="-122"/>
                <a:ea typeface="宋体" panose="02010600030101010101" pitchFamily="2" charset="-122"/>
                <a:sym typeface="+mn-ea"/>
              </a:rPr>
              <a:t>,如D和d。</a:t>
            </a:r>
            <a:endParaRPr lang="zh-CN" altLang="en-US" sz="2800" smtClean="0"/>
          </a:p>
          <a:p>
            <a:pPr marL="0" indent="0" eaLnBrk="0" latinLnBrk="1" hangingPunct="0">
              <a:lnSpc>
                <a:spcPct val="150000"/>
              </a:lnSpc>
              <a:spcBef>
                <a:spcPts val="145"/>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 </a:t>
            </a:r>
            <a:endParaRPr lang="zh-CN" altLang="en-US" sz="280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一、必备知识</a:t>
            </a:r>
            <a:endParaRPr lang="zh-CN" altLang="en-US" sz="2800" b="1">
              <a:solidFill>
                <a:schemeClr val="tx1">
                  <a:lumMod val="95000"/>
                  <a:lumOff val="5000"/>
                </a:schemeClr>
              </a:solidFill>
            </a:endParaRPr>
          </a:p>
        </p:txBody>
      </p:sp>
      <p:sp>
        <p:nvSpPr>
          <p:cNvPr id="12" name="流程图: 可选过程 11" title=""/>
          <p:cNvSpPr/>
          <p:nvPr>
            <p:custDataLst>
              <p:tags r:id="rId10"/>
            </p:custDataLst>
          </p:nvPr>
        </p:nvSpPr>
        <p:spPr>
          <a:xfrm>
            <a:off x="0" y="1405890"/>
            <a:ext cx="2203450" cy="694055"/>
          </a:xfrm>
          <a:prstGeom prst="flowChartAlternateProcess">
            <a:avLst/>
          </a:prstGeom>
          <a:gradFill>
            <a:gsLst>
              <a:gs pos="50000">
                <a:schemeClr val="accent4"/>
              </a:gs>
              <a:gs pos="0">
                <a:schemeClr val="accent4">
                  <a:lumMod val="25000"/>
                  <a:lumOff val="75000"/>
                </a:schemeClr>
              </a:gs>
              <a:gs pos="100000">
                <a:schemeClr val="accent4">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知识点</a:t>
            </a:r>
            <a:r>
              <a:rPr lang="en-US" altLang="zh-CN" sz="2800" b="1">
                <a:solidFill>
                  <a:schemeClr val="tx1">
                    <a:lumMod val="95000"/>
                    <a:lumOff val="5000"/>
                  </a:schemeClr>
                </a:solidFill>
              </a:rPr>
              <a:t>2</a:t>
            </a:r>
            <a:endParaRPr lang="en-US" altLang="zh-CN" sz="2800" b="1">
              <a:solidFill>
                <a:schemeClr val="tx1">
                  <a:lumMod val="95000"/>
                  <a:lumOff val="5000"/>
                </a:schemeClr>
              </a:solidFill>
            </a:endParaRPr>
          </a:p>
        </p:txBody>
      </p:sp>
      <p:sp>
        <p:nvSpPr>
          <p:cNvPr id="7" name="TextBox 5" title=""/>
          <p:cNvSpPr txBox="1">
            <a:spLocks noChangeArrowheads="1"/>
          </p:cNvSpPr>
          <p:nvPr>
            <p:custDataLst>
              <p:tags r:id="rId11"/>
            </p:custDataLst>
          </p:nvPr>
        </p:nvSpPr>
        <p:spPr bwMode="auto">
          <a:xfrm>
            <a:off x="2203450" y="1275080"/>
            <a:ext cx="9642475" cy="678815"/>
          </a:xfrm>
          <a:prstGeom prst="rect">
            <a:avLst/>
          </a:prstGeom>
          <a:noFill/>
          <a:ln w="9525">
            <a:noFill/>
            <a:miter lim="800000"/>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145"/>
              </a:spcBef>
            </a:pPr>
            <a:r>
              <a:rPr lang="zh-CN" altLang="en-US" sz="3200" smtClean="0">
                <a:solidFill>
                  <a:schemeClr val="tx2"/>
                </a:solidFill>
                <a:latin typeface="Adobe 黑体 Std R" pitchFamily="34" charset="-122"/>
                <a:ea typeface="Adobe 黑体 Std R" pitchFamily="34" charset="-122"/>
                <a:sym typeface="+mn-ea"/>
              </a:rPr>
              <a:t>孟德尔获得成功的原因及孟德尔遗传规律的再发现</a:t>
            </a:r>
            <a:endParaRPr lang="zh-CN" altLang="en-US" sz="3200" smtClean="0">
              <a:solidFill>
                <a:srgbClr val="0070C0"/>
              </a:solidFill>
              <a:latin typeface="微软雅黑" panose="020b0503020204020204" charset="-122"/>
              <a:ea typeface="微软雅黑"/>
            </a:endParaRP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209994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5"/>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1</a:t>
            </a:r>
            <a:r>
              <a:rPr lang="zh-CN" altLang="en-US" sz="2800" kern="0" smtClean="0">
                <a:solidFill>
                  <a:srgbClr val="000000"/>
                </a:solidFill>
                <a:latin typeface="Times New Roman" panose="02020603050405020304" pitchFamily="65" charset="-122"/>
                <a:ea typeface="宋体" panose="02010600030101010101" pitchFamily="2" charset="-122"/>
                <a:sym typeface="+mn-ea"/>
              </a:rPr>
              <a:t>、指导杂交育种</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(1)显性性状作为选育对象:有显性性状的个体连续自交,经过选择和培育,得到所需纯种。</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(2)隐性性状作为选育对象:有隐性性状的个体一旦出现即可留种推广。</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(3)优良个体为杂合子:两个具有相对性状的纯合子杂交,后代就是杂合子,可留种推广,但需要每年育种。</a:t>
            </a:r>
            <a:endParaRPr lang="en-US" altLang="zh-CN" sz="2800" kern="0" smtClean="0">
              <a:solidFill>
                <a:srgbClr val="000000"/>
              </a:solidFill>
              <a:latin typeface="Times New Roman" panose="02020603050405020304" pitchFamily="65" charset="-122"/>
              <a:ea typeface="宋体" panose="02010600030101010101" pitchFamily="2" charset="-122"/>
            </a:endParaRPr>
          </a:p>
          <a:p>
            <a:pPr eaLnBrk="0" latinLnBrk="1" hangingPunct="0">
              <a:lnSpc>
                <a:spcPct val="150000"/>
              </a:lnSpc>
              <a:spcBef>
                <a:spcPts val="145"/>
              </a:spcBef>
            </a:pPr>
            <a:r>
              <a:rPr lang="en-US" altLang="zh-CN" sz="2800" kern="0" smtClean="0">
                <a:solidFill>
                  <a:srgbClr val="000000"/>
                </a:solidFill>
                <a:latin typeface="Times New Roman" panose="02020603050405020304" pitchFamily="65" charset="-122"/>
                <a:ea typeface="宋体" panose="02010600030101010101" pitchFamily="2" charset="-122"/>
                <a:sym typeface="+mn-ea"/>
              </a:rPr>
              <a:t>2.</a:t>
            </a:r>
            <a:r>
              <a:rPr lang="zh-CN" altLang="en-US" sz="2800" kern="0" smtClean="0">
                <a:solidFill>
                  <a:srgbClr val="000000"/>
                </a:solidFill>
                <a:latin typeface="Times New Roman" panose="02020603050405020304" pitchFamily="65" charset="-122"/>
                <a:ea typeface="宋体" panose="02010600030101010101" pitchFamily="2" charset="-122"/>
                <a:sym typeface="+mn-ea"/>
              </a:rPr>
              <a:t>指导医学实践</a:t>
            </a:r>
            <a:endParaRPr lang="zh-CN" altLang="en-US" sz="2800" smtClean="0"/>
          </a:p>
          <a:p>
            <a:pPr eaLnBrk="0" latinLnBrk="1" hangingPunct="0">
              <a:lnSpc>
                <a:spcPct val="150000"/>
              </a:lnSpc>
              <a:spcBef>
                <a:spcPts val="145"/>
              </a:spcBef>
            </a:pPr>
            <a:r>
              <a:rPr lang="zh-CN" altLang="en-US" sz="2800" kern="0" smtClean="0">
                <a:solidFill>
                  <a:srgbClr val="000000"/>
                </a:solidFill>
                <a:latin typeface="Times New Roman" panose="02020603050405020304" pitchFamily="65" charset="-122"/>
                <a:ea typeface="宋体" panose="02010600030101010101" pitchFamily="2" charset="-122"/>
                <a:sym typeface="+mn-ea"/>
              </a:rPr>
              <a:t>　　依据分离定律和自由组合定律</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对某些遗传病在后代中的患病概率作出科学</a:t>
            </a:r>
            <a:br>
              <a:rPr lang="zh-CN" altLang="en-US" sz="2800" smtClean="0">
                <a:sym typeface="+mn-ea"/>
              </a:rPr>
            </a:br>
            <a:r>
              <a:rPr lang="zh-CN" altLang="en-US" sz="2800" kern="0" smtClean="0">
                <a:solidFill>
                  <a:srgbClr val="000000"/>
                </a:solidFill>
                <a:latin typeface="Times New Roman" panose="02020603050405020304" pitchFamily="65" charset="-122"/>
                <a:ea typeface="宋体" panose="02010600030101010101" pitchFamily="2" charset="-122"/>
                <a:sym typeface="+mn-ea"/>
              </a:rPr>
              <a:t>的推断</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从而为遗传咨询提供理论依据。例如</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一个白化病患者</a:t>
            </a:r>
            <a:r>
              <a:rPr lang="en-US" altLang="zh-CN" sz="2800" kern="0" smtClean="0">
                <a:solidFill>
                  <a:srgbClr val="000000"/>
                </a:solidFill>
                <a:latin typeface="Times New Roman" panose="02020603050405020304" pitchFamily="65" charset="-122"/>
                <a:ea typeface="宋体" panose="02010600030101010101" pitchFamily="2" charset="-122"/>
                <a:sym typeface="+mn-ea"/>
              </a:rPr>
              <a:t>(aa)</a:t>
            </a:r>
            <a:r>
              <a:rPr lang="zh-CN" altLang="en-US" sz="2800" kern="0" smtClean="0">
                <a:solidFill>
                  <a:srgbClr val="000000"/>
                </a:solidFill>
                <a:latin typeface="Times New Roman" panose="02020603050405020304" pitchFamily="65" charset="-122"/>
                <a:ea typeface="宋体" panose="02010600030101010101" pitchFamily="2" charset="-122"/>
                <a:sym typeface="+mn-ea"/>
              </a:rPr>
              <a:t>的双亲表型正</a:t>
            </a:r>
            <a:br>
              <a:rPr lang="zh-CN" altLang="en-US" sz="2800" smtClean="0">
                <a:sym typeface="+mn-ea"/>
              </a:rPr>
            </a:br>
            <a:r>
              <a:rPr lang="zh-CN" altLang="en-US" sz="2800" kern="0" smtClean="0">
                <a:solidFill>
                  <a:srgbClr val="000000"/>
                </a:solidFill>
                <a:latin typeface="Times New Roman" panose="02020603050405020304" pitchFamily="65" charset="-122"/>
                <a:ea typeface="宋体" panose="02010600030101010101" pitchFamily="2" charset="-122"/>
                <a:sym typeface="+mn-ea"/>
              </a:rPr>
              <a:t>常</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根据分离定律可知</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该双亲的后代患病的概率是</a:t>
            </a:r>
            <a:r>
              <a:rPr lang="en-US" altLang="zh-CN" sz="2800" kern="0" smtClean="0">
                <a:solidFill>
                  <a:srgbClr val="000000"/>
                </a:solidFill>
                <a:latin typeface="Times New Roman" panose="02020603050405020304" pitchFamily="65" charset="-122"/>
                <a:ea typeface="宋体" panose="02010600030101010101" pitchFamily="2" charset="-122"/>
                <a:sym typeface="+mn-ea"/>
              </a:rPr>
              <a:t>1/4</a:t>
            </a:r>
            <a:r>
              <a:rPr lang="zh-CN" altLang="en-US" sz="2800" kern="0" smtClean="0">
                <a:solidFill>
                  <a:srgbClr val="000000"/>
                </a:solidFill>
                <a:latin typeface="Times New Roman" panose="02020603050405020304" pitchFamily="65" charset="-122"/>
                <a:ea typeface="宋体" panose="02010600030101010101" pitchFamily="2" charset="-122"/>
                <a:sym typeface="+mn-ea"/>
              </a:rPr>
              <a:t>。</a:t>
            </a:r>
            <a:endParaRPr lang="zh-CN" altLang="en-US" sz="2800" smtClean="0"/>
          </a:p>
          <a:p>
            <a:pPr marL="0" indent="0" eaLnBrk="0" latinLnBrk="1" hangingPunct="0">
              <a:lnSpc>
                <a:spcPct val="150000"/>
              </a:lnSpc>
              <a:spcBef>
                <a:spcPts val="145"/>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 </a:t>
            </a:r>
            <a:endParaRPr lang="zh-CN" altLang="en-US" sz="280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一、必备知识</a:t>
            </a:r>
            <a:endParaRPr lang="zh-CN" altLang="en-US" sz="2800" b="1">
              <a:solidFill>
                <a:schemeClr val="tx1">
                  <a:lumMod val="95000"/>
                  <a:lumOff val="5000"/>
                </a:schemeClr>
              </a:solidFill>
            </a:endParaRPr>
          </a:p>
        </p:txBody>
      </p:sp>
      <p:sp>
        <p:nvSpPr>
          <p:cNvPr id="12" name="流程图: 可选过程 11" title=""/>
          <p:cNvSpPr/>
          <p:nvPr>
            <p:custDataLst>
              <p:tags r:id="rId10"/>
            </p:custDataLst>
          </p:nvPr>
        </p:nvSpPr>
        <p:spPr>
          <a:xfrm>
            <a:off x="0" y="1405890"/>
            <a:ext cx="2203450" cy="694055"/>
          </a:xfrm>
          <a:prstGeom prst="flowChartAlternateProcess">
            <a:avLst/>
          </a:prstGeom>
          <a:gradFill>
            <a:gsLst>
              <a:gs pos="50000">
                <a:schemeClr val="accent4"/>
              </a:gs>
              <a:gs pos="0">
                <a:schemeClr val="accent4">
                  <a:lumMod val="25000"/>
                  <a:lumOff val="75000"/>
                </a:schemeClr>
              </a:gs>
              <a:gs pos="100000">
                <a:schemeClr val="accent4">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知识点</a:t>
            </a:r>
            <a:r>
              <a:rPr lang="en-US" altLang="zh-CN" sz="2800" b="1">
                <a:solidFill>
                  <a:schemeClr val="tx1">
                    <a:lumMod val="95000"/>
                    <a:lumOff val="5000"/>
                  </a:schemeClr>
                </a:solidFill>
              </a:rPr>
              <a:t>3</a:t>
            </a:r>
            <a:endParaRPr lang="en-US" altLang="zh-CN" sz="2800" b="1">
              <a:solidFill>
                <a:schemeClr val="tx1">
                  <a:lumMod val="95000"/>
                  <a:lumOff val="5000"/>
                </a:schemeClr>
              </a:solidFill>
            </a:endParaRPr>
          </a:p>
        </p:txBody>
      </p:sp>
      <p:sp>
        <p:nvSpPr>
          <p:cNvPr id="7" name="TextBox 5" title=""/>
          <p:cNvSpPr txBox="1">
            <a:spLocks noChangeArrowheads="1"/>
          </p:cNvSpPr>
          <p:nvPr>
            <p:custDataLst>
              <p:tags r:id="rId11"/>
            </p:custDataLst>
          </p:nvPr>
        </p:nvSpPr>
        <p:spPr bwMode="auto">
          <a:xfrm>
            <a:off x="2203450" y="1275080"/>
            <a:ext cx="9642475" cy="678815"/>
          </a:xfrm>
          <a:prstGeom prst="rect">
            <a:avLst/>
          </a:prstGeom>
          <a:noFill/>
          <a:ln w="9525">
            <a:noFill/>
            <a:miter lim="800000"/>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145"/>
              </a:spcBef>
            </a:pPr>
            <a:r>
              <a:rPr lang="zh-CN" altLang="en-US" sz="3200" smtClean="0">
                <a:solidFill>
                  <a:schemeClr val="tx2"/>
                </a:solidFill>
                <a:latin typeface="Adobe 黑体 Std R" pitchFamily="34" charset="-122"/>
                <a:ea typeface="Adobe 黑体 Std R" pitchFamily="34" charset="-122"/>
                <a:sym typeface="+mn-ea"/>
              </a:rPr>
              <a:t>孟德尔遗传规律的应用</a:t>
            </a:r>
            <a:endParaRPr lang="zh-CN" altLang="en-US" sz="3200" smtClean="0">
              <a:solidFill>
                <a:srgbClr val="0070C0"/>
              </a:solidFill>
              <a:latin typeface="微软雅黑" panose="020b0503020204020204" charset="-122"/>
              <a:ea typeface="微软雅黑"/>
            </a:endParaRP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209994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latinLnBrk="1" hangingPunct="0">
              <a:lnSpc>
                <a:spcPct val="150000"/>
              </a:lnSpc>
              <a:spcBef>
                <a:spcPts val="145"/>
              </a:spcBef>
            </a:pPr>
            <a:r>
              <a:rPr lang="en-US" altLang="zh-CN" sz="2800" kern="0" smtClean="0">
                <a:solidFill>
                  <a:srgbClr val="000000"/>
                </a:solidFill>
                <a:latin typeface="Times New Roman" panose="02020603050405020304" pitchFamily="65" charset="-122"/>
                <a:ea typeface="宋体" panose="02010600030101010101" pitchFamily="2" charset="-122"/>
                <a:sym typeface="+mn-ea"/>
              </a:rPr>
              <a:t>2.</a:t>
            </a:r>
            <a:r>
              <a:rPr lang="zh-CN" altLang="en-US" sz="2800" kern="0" smtClean="0">
                <a:solidFill>
                  <a:srgbClr val="000000"/>
                </a:solidFill>
                <a:latin typeface="Times New Roman" panose="02020603050405020304" pitchFamily="65" charset="-122"/>
                <a:ea typeface="宋体" panose="02010600030101010101" pitchFamily="2" charset="-122"/>
                <a:sym typeface="+mn-ea"/>
              </a:rPr>
              <a:t>指导医学实践</a:t>
            </a:r>
            <a:endParaRPr lang="zh-CN" altLang="en-US" sz="2800" smtClean="0"/>
          </a:p>
          <a:p>
            <a:pPr eaLnBrk="0" latinLnBrk="1" hangingPunct="0">
              <a:lnSpc>
                <a:spcPct val="150000"/>
              </a:lnSpc>
              <a:spcBef>
                <a:spcPts val="145"/>
              </a:spcBef>
            </a:pPr>
            <a:r>
              <a:rPr lang="zh-CN" altLang="en-US" sz="2800" kern="0" smtClean="0">
                <a:solidFill>
                  <a:srgbClr val="000000"/>
                </a:solidFill>
                <a:latin typeface="Times New Roman" panose="02020603050405020304" pitchFamily="65" charset="-122"/>
                <a:ea typeface="宋体" panose="02010600030101010101" pitchFamily="2" charset="-122"/>
                <a:sym typeface="+mn-ea"/>
              </a:rPr>
              <a:t>　　依据分离定律和自由组合定律</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对某些遗传病在后代中的患病概率作出科学的推断</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从而为遗传咨询提供理论依据。</a:t>
            </a:r>
            <a:endParaRPr lang="zh-CN" altLang="en-US" sz="2800" kern="0" smtClean="0">
              <a:solidFill>
                <a:srgbClr val="000000"/>
              </a:solidFill>
              <a:latin typeface="Times New Roman" panose="02020603050405020304" pitchFamily="65" charset="-122"/>
              <a:ea typeface="宋体" panose="02010600030101010101" pitchFamily="2" charset="-122"/>
              <a:sym typeface="+mn-ea"/>
            </a:endParaRPr>
          </a:p>
          <a:p>
            <a:pPr eaLnBrk="0" latinLnBrk="1" hangingPunct="0">
              <a:lnSpc>
                <a:spcPct val="150000"/>
              </a:lnSpc>
              <a:spcBef>
                <a:spcPts val="145"/>
              </a:spcBef>
            </a:pPr>
            <a:r>
              <a:rPr lang="zh-CN" altLang="en-US" sz="2800" kern="0" smtClean="0">
                <a:solidFill>
                  <a:srgbClr val="000000"/>
                </a:solidFill>
                <a:latin typeface="Times New Roman" panose="02020603050405020304" pitchFamily="65" charset="-122"/>
                <a:ea typeface="宋体" panose="02010600030101010101" pitchFamily="2" charset="-122"/>
                <a:sym typeface="+mn-ea"/>
              </a:rPr>
              <a:t>例如</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一个白化病患者</a:t>
            </a:r>
            <a:r>
              <a:rPr lang="en-US" altLang="zh-CN" sz="2800" kern="0" smtClean="0">
                <a:solidFill>
                  <a:srgbClr val="000000"/>
                </a:solidFill>
                <a:latin typeface="Times New Roman" panose="02020603050405020304" pitchFamily="65" charset="-122"/>
                <a:ea typeface="宋体" panose="02010600030101010101" pitchFamily="2" charset="-122"/>
                <a:sym typeface="+mn-ea"/>
              </a:rPr>
              <a:t>(aa)</a:t>
            </a:r>
            <a:r>
              <a:rPr lang="zh-CN" altLang="en-US" sz="2800" kern="0" smtClean="0">
                <a:solidFill>
                  <a:srgbClr val="000000"/>
                </a:solidFill>
                <a:latin typeface="Times New Roman" panose="02020603050405020304" pitchFamily="65" charset="-122"/>
                <a:ea typeface="宋体" panose="02010600030101010101" pitchFamily="2" charset="-122"/>
                <a:sym typeface="+mn-ea"/>
              </a:rPr>
              <a:t>的双亲表型正常</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根据分离定律可知</a:t>
            </a:r>
            <a:r>
              <a:rPr lang="en-US" altLang="zh-CN" sz="2800" kern="0" smtClean="0">
                <a:solidFill>
                  <a:srgbClr val="000000"/>
                </a:solidFill>
                <a:latin typeface="Times New Roman" panose="02020603050405020304" pitchFamily="65" charset="-122"/>
                <a:ea typeface="宋体" panose="02010600030101010101" pitchFamily="2" charset="-122"/>
                <a:sym typeface="+mn-ea"/>
              </a:rPr>
              <a:t>,</a:t>
            </a:r>
            <a:r>
              <a:rPr lang="zh-CN" altLang="en-US" sz="2800" kern="0" smtClean="0">
                <a:solidFill>
                  <a:srgbClr val="000000"/>
                </a:solidFill>
                <a:latin typeface="Times New Roman" panose="02020603050405020304" pitchFamily="65" charset="-122"/>
                <a:ea typeface="宋体" panose="02010600030101010101" pitchFamily="2" charset="-122"/>
                <a:sym typeface="+mn-ea"/>
              </a:rPr>
              <a:t>该双亲的后代患病的概率是</a:t>
            </a:r>
            <a:r>
              <a:rPr lang="en-US" altLang="zh-CN" sz="2800" kern="0" smtClean="0">
                <a:solidFill>
                  <a:srgbClr val="000000"/>
                </a:solidFill>
                <a:latin typeface="Times New Roman" panose="02020603050405020304" pitchFamily="65" charset="-122"/>
                <a:ea typeface="宋体" panose="02010600030101010101" pitchFamily="2" charset="-122"/>
                <a:sym typeface="+mn-ea"/>
              </a:rPr>
              <a:t>1/4</a:t>
            </a:r>
            <a:r>
              <a:rPr lang="zh-CN" altLang="en-US" sz="2800" kern="0" smtClean="0">
                <a:solidFill>
                  <a:srgbClr val="000000"/>
                </a:solidFill>
                <a:latin typeface="Times New Roman" panose="02020603050405020304" pitchFamily="65" charset="-122"/>
                <a:ea typeface="宋体" panose="02010600030101010101" pitchFamily="2" charset="-122"/>
                <a:sym typeface="+mn-ea"/>
              </a:rPr>
              <a:t>。</a:t>
            </a:r>
            <a:endParaRPr lang="zh-CN" altLang="en-US" sz="2800" smtClean="0"/>
          </a:p>
          <a:p>
            <a:pPr marL="0" indent="0" eaLnBrk="0" latinLnBrk="1" hangingPunct="0">
              <a:lnSpc>
                <a:spcPct val="150000"/>
              </a:lnSpc>
              <a:spcBef>
                <a:spcPts val="145"/>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 </a:t>
            </a:r>
            <a:endParaRPr lang="zh-CN" altLang="en-US" sz="280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一、必备知识</a:t>
            </a:r>
            <a:endParaRPr lang="zh-CN" altLang="en-US" sz="2800" b="1">
              <a:solidFill>
                <a:schemeClr val="tx1">
                  <a:lumMod val="95000"/>
                  <a:lumOff val="5000"/>
                </a:schemeClr>
              </a:solidFill>
            </a:endParaRPr>
          </a:p>
        </p:txBody>
      </p:sp>
      <p:sp>
        <p:nvSpPr>
          <p:cNvPr id="12" name="流程图: 可选过程 11" title=""/>
          <p:cNvSpPr/>
          <p:nvPr>
            <p:custDataLst>
              <p:tags r:id="rId10"/>
            </p:custDataLst>
          </p:nvPr>
        </p:nvSpPr>
        <p:spPr>
          <a:xfrm>
            <a:off x="0" y="1405890"/>
            <a:ext cx="2203450" cy="694055"/>
          </a:xfrm>
          <a:prstGeom prst="flowChartAlternateProcess">
            <a:avLst/>
          </a:prstGeom>
          <a:gradFill>
            <a:gsLst>
              <a:gs pos="50000">
                <a:schemeClr val="accent4"/>
              </a:gs>
              <a:gs pos="0">
                <a:schemeClr val="accent4">
                  <a:lumMod val="25000"/>
                  <a:lumOff val="75000"/>
                </a:schemeClr>
              </a:gs>
              <a:gs pos="100000">
                <a:schemeClr val="accent4">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buClrTx/>
              <a:buSzTx/>
              <a:buFontTx/>
            </a:pPr>
            <a:r>
              <a:rPr lang="zh-CN" altLang="en-US" sz="2800" b="1">
                <a:solidFill>
                  <a:schemeClr val="tx1">
                    <a:lumMod val="95000"/>
                    <a:lumOff val="5000"/>
                  </a:schemeClr>
                </a:solidFill>
              </a:rPr>
              <a:t>知识点</a:t>
            </a:r>
            <a:r>
              <a:rPr lang="en-US" altLang="zh-CN" sz="2800" b="1">
                <a:solidFill>
                  <a:schemeClr val="tx1">
                    <a:lumMod val="95000"/>
                    <a:lumOff val="5000"/>
                  </a:schemeClr>
                </a:solidFill>
              </a:rPr>
              <a:t>3</a:t>
            </a:r>
            <a:endParaRPr lang="en-US" altLang="zh-CN" sz="2800" b="1">
              <a:solidFill>
                <a:schemeClr val="tx1">
                  <a:lumMod val="95000"/>
                  <a:lumOff val="5000"/>
                </a:schemeClr>
              </a:solidFill>
            </a:endParaRPr>
          </a:p>
        </p:txBody>
      </p:sp>
      <p:sp>
        <p:nvSpPr>
          <p:cNvPr id="7" name="TextBox 5" title=""/>
          <p:cNvSpPr txBox="1">
            <a:spLocks noChangeArrowheads="1"/>
          </p:cNvSpPr>
          <p:nvPr>
            <p:custDataLst>
              <p:tags r:id="rId11"/>
            </p:custDataLst>
          </p:nvPr>
        </p:nvSpPr>
        <p:spPr bwMode="auto">
          <a:xfrm>
            <a:off x="2203450" y="1275080"/>
            <a:ext cx="9642475" cy="678815"/>
          </a:xfrm>
          <a:prstGeom prst="rect">
            <a:avLst/>
          </a:prstGeom>
          <a:noFill/>
          <a:ln w="9525">
            <a:noFill/>
            <a:miter lim="800000"/>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145"/>
              </a:spcBef>
            </a:pPr>
            <a:r>
              <a:rPr lang="zh-CN" altLang="en-US" sz="3200" smtClean="0">
                <a:solidFill>
                  <a:schemeClr val="tx2"/>
                </a:solidFill>
                <a:latin typeface="Adobe 黑体 Std R" pitchFamily="34" charset="-122"/>
                <a:ea typeface="Adobe 黑体 Std R" pitchFamily="34" charset="-122"/>
                <a:sym typeface="+mn-ea"/>
              </a:rPr>
              <a:t>孟德尔遗传规律的应用</a:t>
            </a:r>
            <a:endParaRPr lang="zh-CN" altLang="en-US" sz="3200" smtClean="0">
              <a:solidFill>
                <a:srgbClr val="0070C0"/>
              </a:solidFill>
              <a:latin typeface="微软雅黑" panose="020b0503020204020204" charset="-122"/>
              <a:ea typeface="微软雅黑"/>
            </a:endParaRP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139509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eaLnBrk="0" fontAlgn="auto" latinLnBrk="1" hangingPunct="0">
              <a:lnSpc>
                <a:spcPts val="4060"/>
              </a:lnSpc>
              <a:spcBef>
                <a:spcPts val="100"/>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1</a:t>
            </a:r>
            <a:r>
              <a:rPr lang="zh-CN" altLang="en-US" sz="2800" kern="0" smtClean="0">
                <a:solidFill>
                  <a:srgbClr val="000000"/>
                </a:solidFill>
                <a:latin typeface="Times New Roman" panose="02020603050405020304" pitchFamily="65" charset="-122"/>
                <a:ea typeface="宋体" panose="02010600030101010101" pitchFamily="2" charset="-122"/>
                <a:sym typeface="+mn-ea"/>
              </a:rPr>
              <a:t>.基因型相同的个体,表型未必相同;基因型不同的个体,表型一定不同。这种说法正确吗?</a:t>
            </a:r>
            <a:endParaRPr lang="zh-CN" altLang="en-US" sz="2800"/>
          </a:p>
          <a:p>
            <a:pPr indent="0" eaLnBrk="0" fontAlgn="auto" latinLnBrk="1" hangingPunct="0">
              <a:lnSpc>
                <a:spcPts val="4060"/>
              </a:lnSpc>
              <a:spcBef>
                <a:spcPts val="100"/>
              </a:spcBef>
              <a:buNone/>
            </a:pPr>
            <a:r>
              <a:rPr lang="zh-CN" altLang="en-US" sz="2800" kern="0" smtClean="0">
                <a:solidFill>
                  <a:srgbClr val="FF0000"/>
                </a:solidFill>
                <a:latin typeface="Times New Roman" panose="02020603050405020304" pitchFamily="65" charset="-122"/>
                <a:ea typeface="宋体" panose="02010600030101010101" pitchFamily="2" charset="-122"/>
                <a:sym typeface="+mn-ea"/>
              </a:rPr>
              <a:t>不正确。基因型相同的个体,若所处环境条件不同,则表型可能不同;基因型不同的个体,表型可能相同,如D对d为完全显性时,基因型为DD和Dd的个体都表现为显性性状。</a:t>
            </a:r>
            <a:endParaRPr lang="zh-CN" altLang="en-US" sz="2800">
              <a:solidFill>
                <a:srgbClr val="FF0000"/>
              </a:solidFill>
            </a:endParaRPr>
          </a:p>
          <a:p>
            <a:pPr indent="0" eaLnBrk="0" fontAlgn="auto" latinLnBrk="1" hangingPunct="0">
              <a:lnSpc>
                <a:spcPts val="4060"/>
              </a:lnSpc>
              <a:spcBef>
                <a:spcPts val="100"/>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2.基因自由组合定律是指F</a:t>
            </a:r>
            <a:r>
              <a:rPr lang="zh-CN" altLang="en-US" sz="2800" kern="0" baseline="-15000" smtClean="0">
                <a:solidFill>
                  <a:srgbClr val="000000"/>
                </a:solidFill>
                <a:latin typeface="Times New Roman" panose="02020603050405020304" pitchFamily="65" charset="-122"/>
                <a:ea typeface="宋体" panose="02010600030101010101" pitchFamily="2" charset="-122"/>
                <a:sym typeface="+mn-ea"/>
              </a:rPr>
              <a:t>1</a:t>
            </a:r>
            <a:r>
              <a:rPr lang="zh-CN" altLang="en-US" sz="2800" kern="0" smtClean="0">
                <a:solidFill>
                  <a:srgbClr val="000000"/>
                </a:solidFill>
                <a:latin typeface="Times New Roman" panose="02020603050405020304" pitchFamily="65" charset="-122"/>
                <a:ea typeface="宋体" panose="02010600030101010101" pitchFamily="2" charset="-122"/>
                <a:sym typeface="+mn-ea"/>
              </a:rPr>
              <a:t>产生的4种类型的精子和卵细胞可以自由组合,这种说法正确吗?</a:t>
            </a:r>
            <a:endParaRPr lang="en-US" altLang="zh-CN" sz="2800" kern="0" smtClean="0">
              <a:solidFill>
                <a:srgbClr val="000000"/>
              </a:solidFill>
              <a:latin typeface="Times New Roman" panose="02020603050405020304" pitchFamily="65" charset="-122"/>
              <a:ea typeface="宋体" panose="02010600030101010101" pitchFamily="2" charset="-122"/>
            </a:endParaRPr>
          </a:p>
          <a:p>
            <a:pPr indent="0" eaLnBrk="0" fontAlgn="auto" latinLnBrk="1" hangingPunct="0">
              <a:lnSpc>
                <a:spcPts val="4060"/>
              </a:lnSpc>
              <a:spcBef>
                <a:spcPts val="100"/>
              </a:spcBef>
            </a:pPr>
            <a:r>
              <a:rPr lang="zh-CN" altLang="en-US" sz="2800" kern="0" smtClean="0">
                <a:solidFill>
                  <a:srgbClr val="FF0000"/>
                </a:solidFill>
                <a:latin typeface="Times New Roman" panose="02020603050405020304" pitchFamily="65" charset="-122"/>
                <a:ea typeface="宋体" panose="02010600030101010101" pitchFamily="2" charset="-122"/>
                <a:sym typeface="+mn-ea"/>
              </a:rPr>
              <a:t>不正确。雌雄配子的随机结合不是基因的自由组合</a:t>
            </a:r>
            <a:r>
              <a:rPr lang="en-US" altLang="zh-CN" sz="2800" kern="0" smtClean="0">
                <a:solidFill>
                  <a:srgbClr val="FF0000"/>
                </a:solidFill>
                <a:latin typeface="Times New Roman" panose="02020603050405020304" pitchFamily="65" charset="-122"/>
                <a:ea typeface="宋体" panose="02010600030101010101" pitchFamily="2" charset="-122"/>
                <a:sym typeface="+mn-ea"/>
              </a:rPr>
              <a:t>,</a:t>
            </a:r>
            <a:r>
              <a:rPr lang="zh-CN" altLang="en-US" sz="2800" kern="0" smtClean="0">
                <a:solidFill>
                  <a:srgbClr val="FF0000"/>
                </a:solidFill>
                <a:latin typeface="Times New Roman" panose="02020603050405020304" pitchFamily="65" charset="-122"/>
                <a:ea typeface="宋体" panose="02010600030101010101" pitchFamily="2" charset="-122"/>
                <a:sym typeface="+mn-ea"/>
              </a:rPr>
              <a:t>基因的自由组合发生在形成配子过程中</a:t>
            </a:r>
            <a:r>
              <a:rPr lang="en-US" altLang="zh-CN" sz="2800" kern="0" smtClean="0">
                <a:solidFill>
                  <a:srgbClr val="FF0000"/>
                </a:solidFill>
                <a:latin typeface="Times New Roman" panose="02020603050405020304" pitchFamily="65" charset="-122"/>
                <a:ea typeface="宋体" panose="02010600030101010101" pitchFamily="2" charset="-122"/>
                <a:sym typeface="+mn-ea"/>
              </a:rPr>
              <a:t>,</a:t>
            </a:r>
            <a:r>
              <a:rPr lang="zh-CN" altLang="en-US" sz="2800" kern="0" smtClean="0">
                <a:solidFill>
                  <a:srgbClr val="FF0000"/>
                </a:solidFill>
                <a:latin typeface="Times New Roman" panose="02020603050405020304" pitchFamily="65" charset="-122"/>
                <a:ea typeface="宋体" panose="02010600030101010101" pitchFamily="2" charset="-122"/>
                <a:sym typeface="+mn-ea"/>
              </a:rPr>
              <a:t>控制相同性状的等位基因分离</a:t>
            </a:r>
            <a:r>
              <a:rPr lang="en-US" altLang="zh-CN" sz="2800" kern="0" smtClean="0">
                <a:solidFill>
                  <a:srgbClr val="FF0000"/>
                </a:solidFill>
                <a:latin typeface="Times New Roman" panose="02020603050405020304" pitchFamily="65" charset="-122"/>
                <a:ea typeface="宋体" panose="02010600030101010101" pitchFamily="2" charset="-122"/>
                <a:sym typeface="+mn-ea"/>
              </a:rPr>
              <a:t>,</a:t>
            </a:r>
            <a:r>
              <a:rPr lang="zh-CN" altLang="en-US" sz="2800" kern="0" smtClean="0">
                <a:solidFill>
                  <a:srgbClr val="FF0000"/>
                </a:solidFill>
                <a:latin typeface="Times New Roman" panose="02020603050405020304" pitchFamily="65" charset="-122"/>
                <a:ea typeface="宋体" panose="02010600030101010101" pitchFamily="2" charset="-122"/>
                <a:sym typeface="+mn-ea"/>
              </a:rPr>
              <a:t>控制不同性状的非等位基因自由组合。</a:t>
            </a:r>
            <a:endParaRPr lang="zh-CN" altLang="en-US" sz="2800" smtClean="0">
              <a:solidFill>
                <a:srgbClr val="FF0000"/>
              </a:solidFill>
            </a:endParaRPr>
          </a:p>
          <a:p>
            <a:pPr marL="0" indent="0" eaLnBrk="0" latinLnBrk="1" hangingPunct="0">
              <a:lnSpc>
                <a:spcPct val="150000"/>
              </a:lnSpc>
              <a:spcBef>
                <a:spcPts val="145"/>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 </a:t>
            </a:r>
            <a:endParaRPr lang="zh-CN" altLang="en-US" sz="280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chemeClr val="tx1">
                    <a:lumMod val="95000"/>
                    <a:lumOff val="5000"/>
                  </a:schemeClr>
                </a:solidFill>
              </a:rPr>
              <a:t>二、</a:t>
            </a:r>
            <a:r>
              <a:rPr lang="zh-CN" altLang="en-US" sz="2800" b="1">
                <a:solidFill>
                  <a:schemeClr val="tx1">
                    <a:lumMod val="95000"/>
                    <a:lumOff val="5000"/>
                  </a:schemeClr>
                </a:solidFill>
                <a:sym typeface="+mn-ea"/>
              </a:rPr>
              <a:t>知识辨析</a:t>
            </a:r>
            <a:endParaRPr lang="zh-CN" altLang="en-US" sz="2800" b="1">
              <a:solidFill>
                <a:schemeClr val="tx1">
                  <a:lumMod val="95000"/>
                  <a:lumOff val="5000"/>
                </a:schemeClr>
              </a:solidFill>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139509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eaLnBrk="0" fontAlgn="auto" latinLnBrk="1" hangingPunct="0">
              <a:lnSpc>
                <a:spcPts val="4060"/>
              </a:lnSpc>
              <a:spcBef>
                <a:spcPts val="100"/>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3.纯合黄色皱粒豌豆与纯合绿色圆粒豌豆杂交,得F</a:t>
            </a:r>
            <a:r>
              <a:rPr lang="zh-CN" altLang="en-US" sz="2800" kern="0" baseline="-15000" smtClean="0">
                <a:solidFill>
                  <a:srgbClr val="000000"/>
                </a:solidFill>
                <a:latin typeface="Times New Roman" panose="02020603050405020304" pitchFamily="65" charset="-122"/>
                <a:ea typeface="宋体" panose="02010600030101010101" pitchFamily="2" charset="-122"/>
                <a:sym typeface="+mn-ea"/>
              </a:rPr>
              <a:t>1</a:t>
            </a:r>
            <a:r>
              <a:rPr lang="zh-CN" altLang="en-US" sz="2800" kern="0" smtClean="0">
                <a:solidFill>
                  <a:srgbClr val="000000"/>
                </a:solidFill>
                <a:latin typeface="Times New Roman" panose="02020603050405020304" pitchFamily="65" charset="-122"/>
                <a:ea typeface="宋体" panose="02010600030101010101" pitchFamily="2" charset="-122"/>
                <a:sym typeface="+mn-ea"/>
              </a:rPr>
              <a:t>表现为黄色圆粒,让F</a:t>
            </a:r>
            <a:r>
              <a:rPr lang="zh-CN" altLang="en-US" sz="2800" kern="0" baseline="-15000" smtClean="0">
                <a:solidFill>
                  <a:srgbClr val="000000"/>
                </a:solidFill>
                <a:latin typeface="Times New Roman" panose="02020603050405020304" pitchFamily="65" charset="-122"/>
                <a:ea typeface="宋体" panose="02010600030101010101" pitchFamily="2" charset="-122"/>
                <a:sym typeface="+mn-ea"/>
              </a:rPr>
              <a:t>1</a:t>
            </a:r>
            <a:r>
              <a:rPr lang="zh-CN" altLang="en-US" sz="2800" kern="0" smtClean="0">
                <a:solidFill>
                  <a:srgbClr val="000000"/>
                </a:solidFill>
                <a:latin typeface="Times New Roman" panose="02020603050405020304" pitchFamily="65" charset="-122"/>
                <a:ea typeface="宋体" panose="02010600030101010101" pitchFamily="2" charset="-122"/>
                <a:sym typeface="+mn-ea"/>
              </a:rPr>
              <a:t>自然条件下生长,获得F</a:t>
            </a:r>
            <a:r>
              <a:rPr lang="zh-CN" altLang="en-US" sz="2800" kern="0" baseline="-15000" smtClean="0">
                <a:solidFill>
                  <a:srgbClr val="000000"/>
                </a:solidFill>
                <a:latin typeface="Times New Roman" panose="02020603050405020304" pitchFamily="65" charset="-122"/>
                <a:ea typeface="宋体" panose="02010600030101010101" pitchFamily="2" charset="-122"/>
                <a:sym typeface="+mn-ea"/>
              </a:rPr>
              <a:t>2</a:t>
            </a:r>
            <a:r>
              <a:rPr lang="zh-CN" altLang="en-US" sz="2800" kern="0" smtClean="0">
                <a:solidFill>
                  <a:srgbClr val="000000"/>
                </a:solidFill>
                <a:latin typeface="Times New Roman" panose="02020603050405020304" pitchFamily="65" charset="-122"/>
                <a:ea typeface="宋体" panose="02010600030101010101" pitchFamily="2" charset="-122"/>
                <a:sym typeface="+mn-ea"/>
              </a:rPr>
              <a:t>。F</a:t>
            </a:r>
            <a:r>
              <a:rPr lang="zh-CN" altLang="en-US" sz="2800" kern="0" baseline="-15000" smtClean="0">
                <a:solidFill>
                  <a:srgbClr val="000000"/>
                </a:solidFill>
                <a:latin typeface="Times New Roman" panose="02020603050405020304" pitchFamily="65" charset="-122"/>
                <a:ea typeface="宋体" panose="02010600030101010101" pitchFamily="2" charset="-122"/>
                <a:sym typeface="+mn-ea"/>
              </a:rPr>
              <a:t>2</a:t>
            </a:r>
            <a:r>
              <a:rPr lang="zh-CN" altLang="en-US" sz="2800" kern="0" smtClean="0">
                <a:solidFill>
                  <a:srgbClr val="000000"/>
                </a:solidFill>
                <a:latin typeface="Times New Roman" panose="02020603050405020304" pitchFamily="65" charset="-122"/>
                <a:ea typeface="宋体" panose="02010600030101010101" pitchFamily="2" charset="-122"/>
                <a:sym typeface="+mn-ea"/>
              </a:rPr>
              <a:t>中重组个体所占比例为3/8,这种说法正确吗?</a:t>
            </a:r>
            <a:endParaRPr lang="zh-CN" altLang="en-US" sz="2800"/>
          </a:p>
          <a:p>
            <a:pPr indent="0" eaLnBrk="0" fontAlgn="auto" latinLnBrk="1" hangingPunct="0">
              <a:lnSpc>
                <a:spcPts val="4060"/>
              </a:lnSpc>
              <a:spcBef>
                <a:spcPts val="100"/>
              </a:spcBef>
              <a:buNone/>
            </a:pPr>
            <a:r>
              <a:rPr lang="zh-CN" altLang="en-US" sz="2800" kern="0" smtClean="0">
                <a:solidFill>
                  <a:srgbClr val="FF0000"/>
                </a:solidFill>
                <a:latin typeface="Times New Roman" panose="02020603050405020304" pitchFamily="65" charset="-122"/>
                <a:ea typeface="宋体" panose="02010600030101010101" pitchFamily="2" charset="-122"/>
                <a:sym typeface="+mn-ea"/>
              </a:rPr>
              <a:t>不正确。亲本表型为黄色皱粒和绿色圆粒,重组个体的表型为黄色圆粒和绿色皱粒,根据F</a:t>
            </a:r>
            <a:r>
              <a:rPr lang="zh-CN" altLang="en-US" sz="2800" kern="0" baseline="-15000" smtClean="0">
                <a:solidFill>
                  <a:srgbClr val="FF0000"/>
                </a:solidFill>
                <a:latin typeface="Times New Roman" panose="02020603050405020304" pitchFamily="65" charset="-122"/>
                <a:ea typeface="宋体" panose="02010600030101010101" pitchFamily="2" charset="-122"/>
                <a:sym typeface="+mn-ea"/>
              </a:rPr>
              <a:t>2</a:t>
            </a:r>
            <a:r>
              <a:rPr lang="zh-CN" altLang="en-US" sz="2800" kern="0" smtClean="0">
                <a:solidFill>
                  <a:srgbClr val="FF0000"/>
                </a:solidFill>
                <a:latin typeface="Times New Roman" panose="02020603050405020304" pitchFamily="65" charset="-122"/>
                <a:ea typeface="宋体" panose="02010600030101010101" pitchFamily="2" charset="-122"/>
                <a:sym typeface="+mn-ea"/>
              </a:rPr>
              <a:t>的四种表型及比例为黄圆∶黄皱∶绿圆∶绿皱=9∶3∶3∶1,可知重组个体所占比例为5/8。</a:t>
            </a:r>
            <a:endParaRPr lang="zh-CN" altLang="en-US" sz="2800">
              <a:solidFill>
                <a:srgbClr val="FF0000"/>
              </a:solidFill>
            </a:endParaRPr>
          </a:p>
          <a:p>
            <a:pPr indent="0" eaLnBrk="0" fontAlgn="auto" latinLnBrk="1" hangingPunct="0">
              <a:lnSpc>
                <a:spcPts val="4060"/>
              </a:lnSpc>
              <a:spcBef>
                <a:spcPts val="100"/>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4.自由组合定律适用于各种生物细胞核中的遗传因子的遗传,这种说法正确吗?</a:t>
            </a:r>
            <a:endParaRPr lang="zh-CN" altLang="en-US" sz="2800"/>
          </a:p>
          <a:p>
            <a:pPr indent="0" eaLnBrk="0" fontAlgn="auto" latinLnBrk="1" hangingPunct="0">
              <a:lnSpc>
                <a:spcPts val="4060"/>
              </a:lnSpc>
              <a:spcBef>
                <a:spcPts val="100"/>
              </a:spcBef>
              <a:buNone/>
            </a:pPr>
            <a:r>
              <a:rPr lang="zh-CN" altLang="en-US" sz="2800" kern="0" smtClean="0">
                <a:solidFill>
                  <a:srgbClr val="FF0000"/>
                </a:solidFill>
                <a:latin typeface="Times New Roman" panose="02020603050405020304" pitchFamily="65" charset="-122"/>
                <a:ea typeface="宋体" panose="02010600030101010101" pitchFamily="2" charset="-122"/>
                <a:sym typeface="+mn-ea"/>
              </a:rPr>
              <a:t>不正确。自由组合定律适用于进行有性生殖的真核生物的细胞核中的两对或两对以上的遗传因子控制的遗传,且不同对的遗传因子独立遗传。</a:t>
            </a:r>
            <a:endParaRPr lang="zh-CN" altLang="en-US" sz="2800">
              <a:solidFill>
                <a:srgbClr val="FF0000"/>
              </a:solidFill>
            </a:endParaRPr>
          </a:p>
          <a:p>
            <a:pPr marL="0" indent="0" eaLnBrk="0" latinLnBrk="1" hangingPunct="0">
              <a:lnSpc>
                <a:spcPct val="150000"/>
              </a:lnSpc>
              <a:spcBef>
                <a:spcPts val="145"/>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 </a:t>
            </a:r>
            <a:endParaRPr lang="zh-CN" altLang="en-US" sz="280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chemeClr val="tx1">
                    <a:lumMod val="95000"/>
                    <a:lumOff val="5000"/>
                  </a:schemeClr>
                </a:solidFill>
              </a:rPr>
              <a:t>二、</a:t>
            </a:r>
            <a:r>
              <a:rPr lang="zh-CN" altLang="en-US" sz="2800" b="1">
                <a:solidFill>
                  <a:schemeClr val="tx1">
                    <a:lumMod val="95000"/>
                    <a:lumOff val="5000"/>
                  </a:schemeClr>
                </a:solidFill>
                <a:sym typeface="+mn-ea"/>
              </a:rPr>
              <a:t>知识辨析</a:t>
            </a:r>
            <a:endParaRPr lang="zh-CN" altLang="en-US" sz="2800" b="1">
              <a:solidFill>
                <a:schemeClr val="tx1">
                  <a:lumMod val="95000"/>
                  <a:lumOff val="5000"/>
                </a:schemeClr>
              </a:solidFill>
            </a:endParaRPr>
          </a:p>
        </p:txBody>
      </p:sp>
      <p:pic>
        <p:nvPicPr>
          <p:cNvPr id="4" name="Picture 4"/>
          <p:cNvPicPr>
            <a:picLocks noChangeAspect="1"/>
          </p:cNvPicPr>
          <p:nvPr>
            <p:custDataLst>
              <p:tags r:id="rId11"/>
            </p:custDataLst>
          </p:nvPr>
        </p:nvPicPr>
        <p:blipFill>
          <a:blip r:embed="rId10"/>
          <a:stretch>
            <a:fillRect/>
          </a:stretch>
        </p:blipFill>
        <p:spPr>
          <a:xfrm flipH="1">
            <a:off x="10160000" y="12636500"/>
            <a:ext cx="0" cy="0"/>
          </a:xfrm>
          <a:prstGeom prst="rect">
            <a:avLst/>
          </a:prstGeom>
          <a:ln>
            <a:noFill/>
          </a:ln>
        </p:spPr>
      </p:pic>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139509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5"/>
              </a:spcBef>
              <a:buNone/>
            </a:pPr>
            <a:r>
              <a:rPr lang="en-US" altLang="zh-CN" sz="2800" smtClean="0">
                <a:solidFill>
                  <a:srgbClr val="FF0000"/>
                </a:solidFill>
                <a:sym typeface="+mn-ea"/>
              </a:rPr>
              <a:t> </a:t>
            </a:r>
            <a:r>
              <a:rPr lang="zh-CN" altLang="en-US" sz="2800" smtClean="0">
                <a:solidFill>
                  <a:srgbClr val="FF0000"/>
                </a:solidFill>
                <a:sym typeface="+mn-ea"/>
              </a:rPr>
              <a:t>（一）</a:t>
            </a:r>
            <a:r>
              <a:rPr lang="zh-CN" altLang="en-US" sz="2800" smtClean="0">
                <a:solidFill>
                  <a:schemeClr val="tx2"/>
                </a:solidFill>
                <a:latin typeface="黑体" panose="02010609060101010101" charset="-122"/>
                <a:ea typeface="黑体" panose="02010609060101010101" charset="-122"/>
                <a:sym typeface="+mn-ea"/>
              </a:rPr>
              <a:t>应用分离定律解决自由组合定律问题</a:t>
            </a:r>
            <a:endParaRPr lang="zh-CN" altLang="en-US" sz="2800" smtClean="0">
              <a:solidFill>
                <a:schemeClr val="tx2"/>
              </a:solidFill>
              <a:latin typeface="黑体" panose="02010609060101010101" charset="-122"/>
              <a:ea typeface="黑体" panose="02010609060101010101" charset="-122"/>
              <a:sym typeface="+mn-ea"/>
            </a:endParaRPr>
          </a:p>
          <a:p>
            <a:pPr marL="0" indent="0" eaLnBrk="0" latinLnBrk="1" hangingPunct="0">
              <a:lnSpc>
                <a:spcPct val="150000"/>
              </a:lnSpc>
              <a:spcBef>
                <a:spcPts val="20"/>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1</a:t>
            </a:r>
            <a:r>
              <a:rPr lang="zh-CN" altLang="en-US" sz="2800" kern="0" smtClean="0">
                <a:solidFill>
                  <a:srgbClr val="000000"/>
                </a:solidFill>
                <a:latin typeface="Times New Roman" panose="02020603050405020304" pitchFamily="65" charset="-122"/>
                <a:ea typeface="宋体" panose="02010600030101010101" pitchFamily="2" charset="-122"/>
                <a:sym typeface="+mn-ea"/>
              </a:rPr>
              <a:t>.思路:将多对等位基因的自由组合分解为若干个分离定律问题分别分析,再运用乘法原理将各组情况进行组合。</a:t>
            </a:r>
            <a:endParaRPr lang="zh-CN" altLang="en-US" sz="2800"/>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2.利用“拆分法”</a:t>
            </a:r>
            <a:endParaRPr lang="zh-CN" altLang="en-US" sz="2800" kern="0" smtClean="0">
              <a:solidFill>
                <a:srgbClr val="000000"/>
              </a:solidFill>
              <a:latin typeface="Times New Roman" panose="02020603050405020304" pitchFamily="65" charset="-122"/>
              <a:ea typeface="宋体" panose="02010600030101010101" pitchFamily="2" charset="-122"/>
              <a:sym typeface="+mn-ea"/>
            </a:endParaRPr>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分析自由组合</a:t>
            </a:r>
            <a:endParaRPr lang="zh-CN" altLang="en-US" sz="2800"/>
          </a:p>
          <a:p>
            <a:pPr marL="0" indent="0" eaLnBrk="0" latinLnBrk="1" hangingPunct="0">
              <a:lnSpc>
                <a:spcPct val="150000"/>
              </a:lnSpc>
              <a:spcBef>
                <a:spcPts val="145"/>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 </a:t>
            </a:r>
            <a:endParaRPr lang="zh-CN" altLang="en-US" sz="280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chemeClr val="tx1">
                    <a:lumMod val="95000"/>
                    <a:lumOff val="5000"/>
                  </a:schemeClr>
                </a:solidFill>
              </a:rPr>
              <a:t>三、定点突破</a:t>
            </a:r>
            <a:endParaRPr lang="zh-CN" altLang="en-US" sz="2800" b="1">
              <a:solidFill>
                <a:schemeClr val="tx1">
                  <a:lumMod val="95000"/>
                  <a:lumOff val="5000"/>
                </a:schemeClr>
              </a:solidFill>
            </a:endParaRPr>
          </a:p>
        </p:txBody>
      </p:sp>
      <p:graphicFrame>
        <p:nvGraphicFramePr>
          <p:cNvPr id="8" name="表格 2" title=""/>
          <p:cNvGraphicFramePr>
            <a:graphicFrameLocks noGrp="1"/>
          </p:cNvGraphicFramePr>
          <p:nvPr>
            <p:custDataLst>
              <p:tags r:id="rId10"/>
            </p:custDataLst>
          </p:nvPr>
        </p:nvGraphicFramePr>
        <p:xfrm>
          <a:off x="3376295" y="3563620"/>
          <a:ext cx="6388735" cy="3171825"/>
        </p:xfrm>
        <a:graphic>
          <a:graphicData uri="http://schemas.openxmlformats.org/drawingml/2006/table">
            <a:tbl>
              <a:tblPr/>
              <a:tblGrid>
                <a:gridCol w="2143125"/>
                <a:gridCol w="4245610"/>
              </a:tblGrid>
              <a:tr h="594995">
                <a:tc>
                  <a:txBody>
                    <a:bodyPr vert="horz" wrap="square"/>
                    <a:lstStyle/>
                    <a:p>
                      <a:pPr eaLnBrk="0" latinLnBrk="1" hangingPunct="0">
                        <a:lnSpc>
                          <a:spcPct val="150000"/>
                        </a:lnSpc>
                        <a:spcBef>
                          <a:spcPct val="0"/>
                        </a:spcBef>
                      </a:pPr>
                      <a:r>
                        <a:rPr lang="zh-CN" altLang="en-US" sz="2000" kern="0" smtClean="0">
                          <a:solidFill>
                            <a:srgbClr val="000000"/>
                          </a:solidFill>
                          <a:latin typeface="Times New Roman" panose="02020603050405020304" pitchFamily="65" charset="-122"/>
                          <a:ea typeface="宋体" panose="02010600030101010101" pitchFamily="2" charset="-122"/>
                        </a:rPr>
                        <a:t>类型</a:t>
                      </a:r>
                      <a:endParaRPr lang="zh-CN" altLang="en-US" sz="2000" kern="0" smtClean="0">
                        <a:solidFill>
                          <a:srgbClr val="000000"/>
                        </a:solidFill>
                        <a:latin typeface="Times New Roman" panose="02020603050405020304" pitchFamily="65" charset="-122"/>
                        <a:ea typeface="宋体" panose="02010600030101010101" pitchFamily="2" charset="-122"/>
                      </a:endParaRPr>
                    </a:p>
                  </a:txBody>
                  <a:tcPr marL="45720" marR="45720"/>
                </a:tc>
                <a:tc>
                  <a:txBody>
                    <a:bodyPr vert="horz" wrap="square"/>
                    <a:lstStyle/>
                    <a:p>
                      <a:pPr eaLnBrk="0" latinLnBrk="1" hangingPunct="0">
                        <a:lnSpc>
                          <a:spcPct val="150000"/>
                        </a:lnSpc>
                        <a:spcBef>
                          <a:spcPct val="0"/>
                        </a:spcBef>
                      </a:pPr>
                      <a:r>
                        <a:rPr lang="zh-CN" altLang="en-US" sz="2000" kern="0" smtClean="0">
                          <a:solidFill>
                            <a:srgbClr val="000000"/>
                          </a:solidFill>
                          <a:latin typeface="Times New Roman" panose="02020603050405020304" pitchFamily="65" charset="-122"/>
                          <a:ea typeface="宋体" panose="02010600030101010101" pitchFamily="2" charset="-122"/>
                        </a:rPr>
                        <a:t>计算方法</a:t>
                      </a:r>
                      <a:endParaRPr lang="zh-CN" altLang="en-US" sz="2000" kern="0" smtClean="0">
                        <a:solidFill>
                          <a:srgbClr val="000000"/>
                        </a:solidFill>
                        <a:latin typeface="Times New Roman" panose="02020603050405020304" pitchFamily="65" charset="-122"/>
                        <a:ea typeface="宋体" panose="02010600030101010101" pitchFamily="2" charset="-122"/>
                      </a:endParaRPr>
                    </a:p>
                  </a:txBody>
                  <a:tcPr marL="45720" marR="45720"/>
                </a:tc>
              </a:tr>
              <a:tr h="1288415">
                <a:tc>
                  <a:txBody>
                    <a:bodyPr vert="horz" wrap="square"/>
                    <a:lstStyle/>
                    <a:p>
                      <a:pPr eaLnBrk="0" latinLnBrk="1" hangingPunct="0">
                        <a:lnSpc>
                          <a:spcPct val="150000"/>
                        </a:lnSpc>
                        <a:spcBef>
                          <a:spcPct val="0"/>
                        </a:spcBef>
                      </a:pPr>
                      <a:r>
                        <a:rPr lang="zh-CN" altLang="en-US" sz="1600" kern="0" smtClean="0">
                          <a:solidFill>
                            <a:srgbClr val="000000"/>
                          </a:solidFill>
                          <a:latin typeface="Times New Roman" panose="02020603050405020304" pitchFamily="65" charset="-122"/>
                          <a:ea typeface="宋体" panose="02010600030101010101" pitchFamily="2" charset="-122"/>
                        </a:rPr>
                        <a:t>配子类型及概率</a:t>
                      </a:r>
                      <a:endParaRPr lang="zh-CN" altLang="en-US" sz="1600" kern="0" smtClean="0">
                        <a:solidFill>
                          <a:srgbClr val="000000"/>
                        </a:solidFill>
                        <a:latin typeface="Times New Roman" panose="02020603050405020304" pitchFamily="65" charset="-122"/>
                        <a:ea typeface="宋体" panose="02010600030101010101" pitchFamily="2" charset="-122"/>
                      </a:endParaRPr>
                    </a:p>
                  </a:txBody>
                  <a:tcPr marL="45720" marR="45720"/>
                </a:tc>
                <a:tc>
                  <a:txBody>
                    <a:bodyPr vert="horz" wrap="square"/>
                    <a:lstStyle/>
                    <a:p>
                      <a:pPr eaLnBrk="0" latinLnBrk="1" hangingPunct="0">
                        <a:lnSpc>
                          <a:spcPct val="150000"/>
                        </a:lnSpc>
                        <a:spcBef>
                          <a:spcPct val="0"/>
                        </a:spcBef>
                      </a:pPr>
                      <a:r>
                        <a:rPr lang="zh-CN" altLang="en-US" sz="1600" kern="0" smtClean="0">
                          <a:solidFill>
                            <a:srgbClr val="000000"/>
                          </a:solidFill>
                          <a:latin typeface="Times New Roman" panose="02020603050405020304" pitchFamily="65" charset="-122"/>
                          <a:ea typeface="宋体" panose="02010600030101010101" pitchFamily="2" charset="-122"/>
                        </a:rPr>
                        <a:t>AaBbCC→AbC配子概率　　　　    </a:t>
                      </a:r>
                      <a:endParaRPr lang="zh-CN" altLang="en-US" sz="1600" kern="0" smtClean="0">
                        <a:solidFill>
                          <a:srgbClr val="000000"/>
                        </a:solidFill>
                        <a:latin typeface="Times New Roman" panose="02020603050405020304" pitchFamily="65" charset="-122"/>
                        <a:ea typeface="宋体" panose="02010600030101010101" pitchFamily="2" charset="-122"/>
                      </a:endParaRPr>
                    </a:p>
                    <a:p>
                      <a:pPr eaLnBrk="0" latinLnBrk="1" hangingPunct="0">
                        <a:lnSpc>
                          <a:spcPct val="150000"/>
                        </a:lnSpc>
                        <a:spcBef>
                          <a:spcPct val="0"/>
                        </a:spcBef>
                      </a:pPr>
                      <a:r>
                        <a:rPr lang="zh-CN" altLang="en-US" sz="1600" kern="0" smtClean="0">
                          <a:solidFill>
                            <a:srgbClr val="000000"/>
                          </a:solidFill>
                          <a:latin typeface="Times New Roman" panose="02020603050405020304" pitchFamily="65" charset="-122"/>
                          <a:ea typeface="宋体" panose="02010600030101010101" pitchFamily="2" charset="-122"/>
                        </a:rPr>
                        <a:t>  ↓ ↓   ↓　　　　　↓</a:t>
                      </a:r>
                      <a:endParaRPr lang="zh-CN" altLang="en-US" sz="1600" kern="0" smtClean="0">
                        <a:solidFill>
                          <a:srgbClr val="000000"/>
                        </a:solidFill>
                        <a:latin typeface="Times New Roman" panose="02020603050405020304" pitchFamily="65" charset="-122"/>
                        <a:ea typeface="宋体" panose="02010600030101010101" pitchFamily="2" charset="-122"/>
                      </a:endParaRPr>
                    </a:p>
                    <a:p>
                      <a:pPr eaLnBrk="0" latinLnBrk="1" hangingPunct="0">
                        <a:lnSpc>
                          <a:spcPct val="150000"/>
                        </a:lnSpc>
                        <a:spcBef>
                          <a:spcPct val="0"/>
                        </a:spcBef>
                      </a:pPr>
                      <a:r>
                        <a:rPr lang="zh-CN" altLang="en-US" sz="1600" kern="0" smtClean="0">
                          <a:solidFill>
                            <a:srgbClr val="000000"/>
                          </a:solidFill>
                          <a:latin typeface="Times New Roman" panose="02020603050405020304" pitchFamily="65" charset="-122"/>
                          <a:ea typeface="宋体" panose="02010600030101010101" pitchFamily="2" charset="-122"/>
                        </a:rPr>
                        <a:t> 2</a:t>
                      </a:r>
                      <a:r>
                        <a:rPr lang="zh-CN" altLang="en-US" sz="1600" kern="0" smtClean="0">
                          <a:solidFill>
                            <a:srgbClr val="000000"/>
                          </a:solidFill>
                          <a:latin typeface="Arial Narrow" pitchFamily="65" charset="-122"/>
                          <a:ea typeface="Arial Unicode MS" pitchFamily="65" charset="-122"/>
                        </a:rPr>
                        <a:t>×</a:t>
                      </a:r>
                      <a:r>
                        <a:rPr lang="zh-CN" altLang="en-US" sz="1600" kern="0" smtClean="0">
                          <a:solidFill>
                            <a:srgbClr val="000000"/>
                          </a:solidFill>
                          <a:latin typeface="Times New Roman" panose="02020603050405020304" pitchFamily="65" charset="-122"/>
                          <a:ea typeface="宋体" panose="02010600030101010101" pitchFamily="2" charset="-122"/>
                        </a:rPr>
                        <a:t>2</a:t>
                      </a:r>
                      <a:r>
                        <a:rPr lang="zh-CN" altLang="en-US" sz="1600" kern="0" smtClean="0">
                          <a:solidFill>
                            <a:srgbClr val="000000"/>
                          </a:solidFill>
                          <a:latin typeface="Arial Narrow" pitchFamily="65" charset="-122"/>
                          <a:ea typeface="Arial Unicode MS" pitchFamily="65" charset="-122"/>
                        </a:rPr>
                        <a:t>×</a:t>
                      </a:r>
                      <a:r>
                        <a:rPr lang="zh-CN" altLang="en-US" sz="1600" kern="0" smtClean="0">
                          <a:solidFill>
                            <a:srgbClr val="000000"/>
                          </a:solidFill>
                          <a:latin typeface="Times New Roman" panose="02020603050405020304" pitchFamily="65" charset="-122"/>
                          <a:ea typeface="宋体" panose="02010600030101010101" pitchFamily="2" charset="-122"/>
                        </a:rPr>
                        <a:t>1=4(种)　1/2</a:t>
                      </a:r>
                      <a:r>
                        <a:rPr lang="zh-CN" altLang="en-US" sz="1600" kern="0" smtClean="0">
                          <a:solidFill>
                            <a:srgbClr val="000000"/>
                          </a:solidFill>
                          <a:latin typeface="Arial Narrow" pitchFamily="65" charset="-122"/>
                          <a:ea typeface="Arial Unicode MS" pitchFamily="65" charset="-122"/>
                        </a:rPr>
                        <a:t>×</a:t>
                      </a:r>
                      <a:r>
                        <a:rPr lang="zh-CN" altLang="en-US" sz="1600" kern="0" smtClean="0">
                          <a:solidFill>
                            <a:srgbClr val="000000"/>
                          </a:solidFill>
                          <a:latin typeface="Times New Roman" panose="02020603050405020304" pitchFamily="65" charset="-122"/>
                          <a:ea typeface="宋体" panose="02010600030101010101" pitchFamily="2" charset="-122"/>
                        </a:rPr>
                        <a:t>1/2</a:t>
                      </a:r>
                      <a:r>
                        <a:rPr lang="zh-CN" altLang="en-US" sz="1600" kern="0" smtClean="0">
                          <a:solidFill>
                            <a:srgbClr val="000000"/>
                          </a:solidFill>
                          <a:latin typeface="Arial Narrow" pitchFamily="65" charset="-122"/>
                          <a:ea typeface="Arial Unicode MS" pitchFamily="65" charset="-122"/>
                        </a:rPr>
                        <a:t>×</a:t>
                      </a:r>
                      <a:r>
                        <a:rPr lang="zh-CN" altLang="en-US" sz="1600" kern="0" smtClean="0">
                          <a:solidFill>
                            <a:srgbClr val="000000"/>
                          </a:solidFill>
                          <a:latin typeface="Times New Roman" panose="02020603050405020304" pitchFamily="65" charset="-122"/>
                          <a:ea typeface="宋体" panose="02010600030101010101" pitchFamily="2" charset="-122"/>
                        </a:rPr>
                        <a:t>1=1/4</a:t>
                      </a:r>
                      <a:endParaRPr lang="zh-CN" altLang="en-US" sz="1600" kern="0" smtClean="0">
                        <a:solidFill>
                          <a:srgbClr val="000000"/>
                        </a:solidFill>
                        <a:latin typeface="Times New Roman" panose="02020603050405020304" pitchFamily="65" charset="-122"/>
                        <a:ea typeface="宋体" panose="02010600030101010101" pitchFamily="2" charset="-122"/>
                      </a:endParaRPr>
                    </a:p>
                  </a:txBody>
                  <a:tcPr marL="45720" marR="45720"/>
                </a:tc>
              </a:tr>
              <a:tr h="1288415">
                <a:tc>
                  <a:txBody>
                    <a:bodyPr vert="horz" wrap="square"/>
                    <a:lstStyle/>
                    <a:p>
                      <a:pPr eaLnBrk="0" latinLnBrk="1" hangingPunct="0">
                        <a:lnSpc>
                          <a:spcPct val="150000"/>
                        </a:lnSpc>
                        <a:spcBef>
                          <a:spcPct val="0"/>
                        </a:spcBef>
                      </a:pPr>
                      <a:r>
                        <a:rPr lang="zh-CN" altLang="en-US" sz="1600" kern="0" smtClean="0">
                          <a:solidFill>
                            <a:srgbClr val="000000"/>
                          </a:solidFill>
                          <a:latin typeface="Times New Roman" panose="02020603050405020304" pitchFamily="65" charset="-122"/>
                          <a:ea typeface="宋体" panose="02010600030101010101" pitchFamily="2" charset="-122"/>
                        </a:rPr>
                        <a:t>配子结合方式(雌配子种类数</a:t>
                      </a:r>
                      <a:r>
                        <a:rPr lang="zh-CN" altLang="en-US" sz="1600" kern="0" smtClean="0">
                          <a:solidFill>
                            <a:srgbClr val="000000"/>
                          </a:solidFill>
                          <a:latin typeface="Arial Narrow" pitchFamily="65" charset="-122"/>
                          <a:ea typeface="Arial Unicode MS" pitchFamily="65" charset="-122"/>
                        </a:rPr>
                        <a:t>×</a:t>
                      </a:r>
                      <a:r>
                        <a:rPr lang="zh-CN" altLang="en-US" sz="1600" kern="0" smtClean="0">
                          <a:solidFill>
                            <a:srgbClr val="000000"/>
                          </a:solidFill>
                          <a:latin typeface="Times New Roman" panose="02020603050405020304" pitchFamily="65" charset="-122"/>
                          <a:ea typeface="宋体" panose="02010600030101010101" pitchFamily="2" charset="-122"/>
                        </a:rPr>
                        <a:t>雄配子种类数)</a:t>
                      </a:r>
                      <a:endParaRPr lang="zh-CN" altLang="en-US" sz="1600" kern="0" smtClean="0">
                        <a:solidFill>
                          <a:srgbClr val="000000"/>
                        </a:solidFill>
                        <a:latin typeface="Times New Roman" panose="02020603050405020304" pitchFamily="65" charset="-122"/>
                        <a:ea typeface="宋体" panose="02010600030101010101" pitchFamily="2" charset="-122"/>
                      </a:endParaRPr>
                    </a:p>
                  </a:txBody>
                  <a:tcPr marL="45720" marR="45720"/>
                </a:tc>
                <a:tc>
                  <a:txBody>
                    <a:bodyPr vert="horz" wrap="square"/>
                    <a:lstStyle/>
                    <a:p>
                      <a:pPr eaLnBrk="0" latinLnBrk="1" hangingPunct="0">
                        <a:lnSpc>
                          <a:spcPct val="150000"/>
                        </a:lnSpc>
                        <a:spcBef>
                          <a:spcPct val="0"/>
                        </a:spcBef>
                      </a:pPr>
                      <a:r>
                        <a:rPr lang="zh-CN" altLang="en-US" sz="1600" kern="0" smtClean="0">
                          <a:solidFill>
                            <a:srgbClr val="000000"/>
                          </a:solidFill>
                          <a:latin typeface="Times New Roman" panose="02020603050405020304" pitchFamily="65" charset="-122"/>
                          <a:ea typeface="宋体" panose="02010600030101010101" pitchFamily="2" charset="-122"/>
                        </a:rPr>
                        <a:t>AaBbCc</a:t>
                      </a:r>
                      <a:r>
                        <a:rPr lang="zh-CN" altLang="en-US" sz="1600" kern="0" smtClean="0">
                          <a:solidFill>
                            <a:srgbClr val="000000"/>
                          </a:solidFill>
                          <a:latin typeface="Arial Narrow" pitchFamily="65" charset="-122"/>
                          <a:ea typeface="Arial Unicode MS" pitchFamily="65" charset="-122"/>
                        </a:rPr>
                        <a:t>×</a:t>
                      </a:r>
                      <a:r>
                        <a:rPr lang="zh-CN" altLang="en-US" sz="1600" kern="0" smtClean="0">
                          <a:solidFill>
                            <a:srgbClr val="000000"/>
                          </a:solidFill>
                          <a:latin typeface="Times New Roman" panose="02020603050405020304" pitchFamily="65" charset="-122"/>
                          <a:ea typeface="宋体" panose="02010600030101010101" pitchFamily="2" charset="-122"/>
                        </a:rPr>
                        <a:t>aaBbCC</a:t>
                      </a:r>
                      <a:endParaRPr lang="zh-CN" altLang="en-US" sz="1600" kern="0" smtClean="0">
                        <a:solidFill>
                          <a:srgbClr val="000000"/>
                        </a:solidFill>
                        <a:latin typeface="Times New Roman" panose="02020603050405020304" pitchFamily="65" charset="-122"/>
                        <a:ea typeface="宋体" panose="02010600030101010101" pitchFamily="2" charset="-122"/>
                      </a:endParaRPr>
                    </a:p>
                    <a:p>
                      <a:pPr eaLnBrk="0" latinLnBrk="1" hangingPunct="0">
                        <a:lnSpc>
                          <a:spcPct val="150000"/>
                        </a:lnSpc>
                        <a:spcBef>
                          <a:spcPct val="0"/>
                        </a:spcBef>
                      </a:pPr>
                      <a:r>
                        <a:rPr lang="zh-CN" altLang="en-US" sz="1600" kern="0" smtClean="0">
                          <a:solidFill>
                            <a:srgbClr val="000000"/>
                          </a:solidFill>
                          <a:latin typeface="Times New Roman" panose="02020603050405020304" pitchFamily="65" charset="-122"/>
                          <a:ea typeface="宋体" panose="02010600030101010101" pitchFamily="2" charset="-122"/>
                        </a:rPr>
                        <a:t>　 ↓　　 ↓</a:t>
                      </a:r>
                      <a:endParaRPr lang="zh-CN" altLang="en-US" sz="1600" kern="0" smtClean="0">
                        <a:solidFill>
                          <a:srgbClr val="000000"/>
                        </a:solidFill>
                        <a:latin typeface="Times New Roman" panose="02020603050405020304" pitchFamily="65" charset="-122"/>
                        <a:ea typeface="宋体" panose="02010600030101010101" pitchFamily="2" charset="-122"/>
                      </a:endParaRPr>
                    </a:p>
                    <a:p>
                      <a:pPr eaLnBrk="0" latinLnBrk="1" hangingPunct="0">
                        <a:lnSpc>
                          <a:spcPct val="150000"/>
                        </a:lnSpc>
                        <a:spcBef>
                          <a:spcPct val="0"/>
                        </a:spcBef>
                      </a:pPr>
                      <a:r>
                        <a:rPr lang="zh-CN" altLang="en-US" sz="1600" kern="0" smtClean="0">
                          <a:solidFill>
                            <a:srgbClr val="000000"/>
                          </a:solidFill>
                          <a:latin typeface="Times New Roman" panose="02020603050405020304" pitchFamily="65" charset="-122"/>
                          <a:ea typeface="宋体" panose="02010600030101010101" pitchFamily="2" charset="-122"/>
                        </a:rPr>
                        <a:t>　 8    </a:t>
                      </a:r>
                      <a:r>
                        <a:rPr lang="zh-CN" altLang="en-US" sz="1600" kern="0" smtClean="0">
                          <a:solidFill>
                            <a:srgbClr val="000000"/>
                          </a:solidFill>
                          <a:latin typeface="Arial Narrow" pitchFamily="65" charset="-122"/>
                          <a:ea typeface="Arial Unicode MS" pitchFamily="65" charset="-122"/>
                        </a:rPr>
                        <a:t>×   </a:t>
                      </a:r>
                      <a:r>
                        <a:rPr lang="zh-CN" altLang="en-US" sz="1600" kern="0" smtClean="0">
                          <a:solidFill>
                            <a:srgbClr val="000000"/>
                          </a:solidFill>
                          <a:latin typeface="Times New Roman" panose="02020603050405020304" pitchFamily="65" charset="-122"/>
                          <a:ea typeface="宋体" panose="02010600030101010101" pitchFamily="2" charset="-122"/>
                        </a:rPr>
                        <a:t>2　=　16(种)</a:t>
                      </a:r>
                      <a:endParaRPr lang="zh-CN" altLang="en-US" sz="1600" kern="0" smtClean="0">
                        <a:solidFill>
                          <a:srgbClr val="000000"/>
                        </a:solidFill>
                        <a:latin typeface="Times New Roman" panose="02020603050405020304" pitchFamily="65" charset="-122"/>
                        <a:ea typeface="宋体" panose="02010600030101010101" pitchFamily="2" charset="-122"/>
                      </a:endParaRPr>
                    </a:p>
                  </a:txBody>
                  <a:tcPr marL="45720" marR="45720"/>
                </a:tc>
              </a:tr>
            </a:tbl>
          </a:graphicData>
        </a:graphic>
      </p:graphicFrame>
    </p:spTree>
    <p:custDataLst>
      <p:tags r:id="rId1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3" name="图片 2" title=""/>
          <p:cNvPicPr>
            <a:picLocks noChangeAspect="1"/>
          </p:cNvPicPr>
          <p:nvPr userDrawn="1">
            <p:custDataLst>
              <p:tags r:id="rId4"/>
            </p:custDataLst>
          </p:nvPr>
        </p:nvPicPr>
        <p:blipFill>
          <a:blip r:embed="rId3"/>
          <a:stretch>
            <a:fillRect/>
          </a:stretch>
        </p:blipFill>
        <p:spPr>
          <a:xfrm>
            <a:off x="0" y="0"/>
            <a:ext cx="1867535" cy="1779270"/>
          </a:xfrm>
          <a:prstGeom prst="rect">
            <a:avLst/>
          </a:prstGeom>
        </p:spPr>
      </p:pic>
      <p:pic>
        <p:nvPicPr>
          <p:cNvPr id="2" name="图片 1" title=""/>
          <p:cNvPicPr>
            <a:picLocks noChangeAspect="1"/>
          </p:cNvPicPr>
          <p:nvPr userDrawn="1">
            <p:custDataLst>
              <p:tags r:id="rId6"/>
            </p:custDataLst>
          </p:nvPr>
        </p:nvPicPr>
        <p:blipFill>
          <a:blip r:embed="rId5"/>
          <a:stretch>
            <a:fillRect/>
          </a:stretch>
        </p:blipFill>
        <p:spPr>
          <a:xfrm rot="10800000">
            <a:off x="10416540" y="5166360"/>
            <a:ext cx="1775460" cy="1691640"/>
          </a:xfrm>
          <a:prstGeom prst="rect">
            <a:avLst/>
          </a:prstGeom>
        </p:spPr>
      </p:pic>
      <p:sp>
        <p:nvSpPr>
          <p:cNvPr id="6" name="TextBox 2" title=""/>
          <p:cNvSpPr txBox="1"/>
          <p:nvPr>
            <p:custDataLst>
              <p:tags r:id="rId7"/>
            </p:custDataLst>
          </p:nvPr>
        </p:nvSpPr>
        <p:spPr>
          <a:xfrm>
            <a:off x="-635" y="1395095"/>
            <a:ext cx="11465560" cy="4123055"/>
          </a:xfrm>
          <a:prstGeom prst="rect">
            <a:avLst/>
          </a:prstGeom>
          <a:no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eaLnBrk="0" latinLnBrk="1" hangingPunct="0">
              <a:lnSpc>
                <a:spcPct val="150000"/>
              </a:lnSpc>
              <a:spcBef>
                <a:spcPts val="145"/>
              </a:spcBef>
              <a:buNone/>
            </a:pPr>
            <a:r>
              <a:rPr lang="en-US" altLang="zh-CN" sz="2800" smtClean="0">
                <a:solidFill>
                  <a:srgbClr val="FF0000"/>
                </a:solidFill>
                <a:sym typeface="+mn-ea"/>
              </a:rPr>
              <a:t> </a:t>
            </a:r>
            <a:r>
              <a:rPr lang="zh-CN" altLang="en-US" sz="2800" smtClean="0">
                <a:solidFill>
                  <a:srgbClr val="FF0000"/>
                </a:solidFill>
                <a:sym typeface="+mn-ea"/>
              </a:rPr>
              <a:t>（一）</a:t>
            </a:r>
            <a:r>
              <a:rPr lang="zh-CN" altLang="en-US" sz="2800" smtClean="0">
                <a:solidFill>
                  <a:schemeClr val="tx2"/>
                </a:solidFill>
                <a:latin typeface="黑体" panose="02010609060101010101" charset="-122"/>
                <a:ea typeface="黑体" panose="02010609060101010101" charset="-122"/>
                <a:sym typeface="+mn-ea"/>
              </a:rPr>
              <a:t>应用分离定律解决自由组合定律问题</a:t>
            </a:r>
            <a:endParaRPr lang="zh-CN" altLang="en-US" sz="2800" smtClean="0">
              <a:solidFill>
                <a:schemeClr val="tx2"/>
              </a:solidFill>
              <a:latin typeface="黑体" panose="02010609060101010101" charset="-122"/>
              <a:ea typeface="黑体" panose="02010609060101010101" charset="-122"/>
              <a:sym typeface="+mn-ea"/>
            </a:endParaRPr>
          </a:p>
          <a:p>
            <a:pPr marL="0" indent="0" eaLnBrk="0" latinLnBrk="1" hangingPunct="0">
              <a:lnSpc>
                <a:spcPct val="150000"/>
              </a:lnSpc>
              <a:spcBef>
                <a:spcPts val="145"/>
              </a:spcBef>
              <a:buNone/>
            </a:pPr>
            <a:r>
              <a:rPr lang="zh-CN" altLang="en-US" sz="2800" kern="0" smtClean="0">
                <a:solidFill>
                  <a:srgbClr val="000000"/>
                </a:solidFill>
                <a:latin typeface="Times New Roman" panose="02020603050405020304" pitchFamily="65" charset="-122"/>
                <a:ea typeface="宋体" panose="02010600030101010101" pitchFamily="2" charset="-122"/>
                <a:sym typeface="+mn-ea"/>
              </a:rPr>
              <a:t>2.利用“拆分法”分析自由组合</a:t>
            </a:r>
            <a:endParaRPr lang="zh-CN" altLang="en-US" sz="2800"/>
          </a:p>
          <a:p>
            <a:pPr marL="0" indent="0" eaLnBrk="0" latinLnBrk="1" hangingPunct="0">
              <a:lnSpc>
                <a:spcPct val="150000"/>
              </a:lnSpc>
              <a:spcBef>
                <a:spcPts val="145"/>
              </a:spcBef>
              <a:buNone/>
            </a:pPr>
            <a:r>
              <a:rPr lang="en-US" altLang="zh-CN" sz="2800" kern="0" smtClean="0">
                <a:solidFill>
                  <a:srgbClr val="000000"/>
                </a:solidFill>
                <a:latin typeface="Times New Roman" panose="02020603050405020304" pitchFamily="65" charset="-122"/>
                <a:ea typeface="宋体" panose="02010600030101010101" pitchFamily="2" charset="-122"/>
                <a:sym typeface="+mn-ea"/>
              </a:rPr>
              <a:t> </a:t>
            </a:r>
            <a:endParaRPr lang="zh-CN" altLang="en-US" sz="2800"/>
          </a:p>
          <a:p>
            <a:pPr marL="0" indent="0" eaLnBrk="0" latinLnBrk="1" hangingPunct="0">
              <a:lnSpc>
                <a:spcPct val="150000"/>
              </a:lnSpc>
              <a:spcBef>
                <a:spcPts val="145"/>
              </a:spcBef>
              <a:buNone/>
            </a:pPr>
            <a:endParaRPr lang="zh-CN" altLang="en-US" sz="2800"/>
          </a:p>
          <a:p>
            <a:pPr marL="0" indent="0" eaLnBrk="0" latinLnBrk="1" hangingPunct="0">
              <a:lnSpc>
                <a:spcPct val="150000"/>
              </a:lnSpc>
              <a:spcBef>
                <a:spcPts val="145"/>
              </a:spcBef>
              <a:buNone/>
            </a:pPr>
            <a:endParaRPr lang="zh-CN" altLang="en-US" sz="2800" b="1">
              <a:latin typeface="黑体" panose="02010609060101010101" charset="-122"/>
              <a:ea typeface="黑体" panose="02010609060101010101" charset="-122"/>
              <a:cs typeface="黑体" panose="02010609060101010101" charset="-122"/>
            </a:endParaRPr>
          </a:p>
        </p:txBody>
      </p:sp>
      <p:sp>
        <p:nvSpPr>
          <p:cNvPr id="10" name="流程图: 可选过程 9" title=""/>
          <p:cNvSpPr/>
          <p:nvPr>
            <p:custDataLst>
              <p:tags r:id="rId8"/>
            </p:custDataLst>
          </p:nvPr>
        </p:nvSpPr>
        <p:spPr>
          <a:xfrm>
            <a:off x="0" y="0"/>
            <a:ext cx="12131675" cy="701040"/>
          </a:xfrm>
          <a:prstGeom prst="flowChartAlternateProcess">
            <a:avLst/>
          </a:prstGeom>
          <a:gradFill>
            <a:gsLst>
              <a:gs pos="50000">
                <a:schemeClr val="accent5"/>
              </a:gs>
              <a:gs pos="0">
                <a:schemeClr val="accent5">
                  <a:lumMod val="25000"/>
                  <a:lumOff val="75000"/>
                </a:schemeClr>
              </a:gs>
              <a:gs pos="100000">
                <a:schemeClr val="accent5">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4000" b="1" smtClean="0">
                <a:solidFill>
                  <a:schemeClr val="tx1"/>
                </a:solidFill>
                <a:latin typeface="黑体" panose="02010609060101010101" charset="-122"/>
                <a:ea typeface="黑体" panose="02010609060101010101" charset="-122"/>
                <a:sym typeface="+mn-ea"/>
              </a:rPr>
              <a:t>第1节　孟德尔的豌豆杂交实验(二</a:t>
            </a:r>
            <a:r>
              <a:rPr lang="en-US" altLang="zh-CN" sz="4000" b="1" smtClean="0">
                <a:solidFill>
                  <a:schemeClr val="tx1"/>
                </a:solidFill>
                <a:latin typeface="黑体" panose="02010609060101010101" charset="-122"/>
                <a:ea typeface="黑体" panose="02010609060101010101" charset="-122"/>
                <a:sym typeface="+mn-ea"/>
              </a:rPr>
              <a:t>)</a:t>
            </a:r>
            <a:endParaRPr lang="en-US" altLang="zh-CN" sz="4000" b="1" smtClean="0">
              <a:solidFill>
                <a:schemeClr val="tx1"/>
              </a:solidFill>
              <a:latin typeface="黑体" panose="02010609060101010101" charset="-122"/>
              <a:ea typeface="黑体" panose="02010609060101010101" charset="-122"/>
              <a:sym typeface="+mn-ea"/>
            </a:endParaRPr>
          </a:p>
        </p:txBody>
      </p:sp>
      <p:sp>
        <p:nvSpPr>
          <p:cNvPr id="11" name="流程图: 可选过程 10" title=""/>
          <p:cNvSpPr/>
          <p:nvPr>
            <p:custDataLst>
              <p:tags r:id="rId9"/>
            </p:custDataLst>
          </p:nvPr>
        </p:nvSpPr>
        <p:spPr>
          <a:xfrm>
            <a:off x="0" y="701040"/>
            <a:ext cx="3235960" cy="694055"/>
          </a:xfrm>
          <a:prstGeom prst="flowChartAlternateProcess">
            <a:avLst/>
          </a:prstGeom>
          <a:gradFill>
            <a:gsLst>
              <a:gs pos="50000">
                <a:schemeClr val="accent6"/>
              </a:gs>
              <a:gs pos="0">
                <a:schemeClr val="accent6">
                  <a:lumMod val="25000"/>
                  <a:lumOff val="75000"/>
                </a:schemeClr>
              </a:gs>
              <a:gs pos="100000">
                <a:schemeClr val="accent6">
                  <a:lumMod val="85000"/>
                </a:schemeClr>
              </a:gs>
            </a:gsLst>
            <a:lin ang="5400000" scaled="1"/>
          </a:gradFill>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800" b="1">
                <a:solidFill>
                  <a:schemeClr val="tx1">
                    <a:lumMod val="95000"/>
                    <a:lumOff val="5000"/>
                  </a:schemeClr>
                </a:solidFill>
              </a:rPr>
              <a:t>三、定点突破</a:t>
            </a:r>
            <a:endParaRPr lang="zh-CN" altLang="en-US" sz="2800" b="1">
              <a:solidFill>
                <a:schemeClr val="tx1">
                  <a:lumMod val="95000"/>
                  <a:lumOff val="5000"/>
                </a:schemeClr>
              </a:solidFill>
            </a:endParaRPr>
          </a:p>
        </p:txBody>
      </p:sp>
      <p:graphicFrame>
        <p:nvGraphicFramePr>
          <p:cNvPr id="4" name="表格 2" title=""/>
          <p:cNvGraphicFramePr>
            <a:graphicFrameLocks noGrp="1"/>
          </p:cNvGraphicFramePr>
          <p:nvPr>
            <p:custDataLst>
              <p:tags r:id="rId10"/>
            </p:custDataLst>
          </p:nvPr>
        </p:nvGraphicFramePr>
        <p:xfrm>
          <a:off x="2082075" y="2628174"/>
          <a:ext cx="9382760" cy="3861435"/>
        </p:xfrm>
        <a:graphic>
          <a:graphicData uri="http://schemas.openxmlformats.org/drawingml/2006/table">
            <a:tbl>
              <a:tblPr/>
              <a:tblGrid>
                <a:gridCol w="2239645"/>
                <a:gridCol w="7142876"/>
              </a:tblGrid>
              <a:tr h="2017393">
                <a:tc>
                  <a:txBody>
                    <a:bodyPr vert="horz" wrap="square"/>
                    <a:lstStyle/>
                    <a:p>
                      <a:pPr eaLnBrk="0" latinLnBrk="1" hangingPunct="0">
                        <a:lnSpc>
                          <a:spcPct val="150000"/>
                        </a:lnSpc>
                        <a:spcBef>
                          <a:spcPct val="0"/>
                        </a:spcBef>
                      </a:pPr>
                      <a:r>
                        <a:rPr lang="zh-CN" altLang="en-US" sz="2400" kern="0" smtClean="0">
                          <a:solidFill>
                            <a:srgbClr val="000000"/>
                          </a:solidFill>
                          <a:latin typeface="Times New Roman" panose="02020603050405020304" pitchFamily="65" charset="-122"/>
                          <a:ea typeface="宋体" panose="02010600030101010101" pitchFamily="2" charset="-122"/>
                        </a:rPr>
                        <a:t>子代基因型种类及概率</a:t>
                      </a:r>
                      <a:endParaRPr lang="zh-CN" altLang="en-US" sz="2400" kern="0" smtClean="0">
                        <a:solidFill>
                          <a:srgbClr val="000000"/>
                        </a:solidFill>
                        <a:latin typeface="Times New Roman" panose="02020603050405020304" pitchFamily="65" charset="-122"/>
                        <a:ea typeface="宋体" panose="02010600030101010101" pitchFamily="2" charset="-122"/>
                      </a:endParaRPr>
                    </a:p>
                  </a:txBody>
                  <a:tcPr marL="45720" marR="45720"/>
                </a:tc>
                <a:tc>
                  <a:txBody>
                    <a:bodyPr vert="horz" wrap="square"/>
                    <a:lstStyle/>
                    <a:p>
                      <a:pPr algn="l" eaLnBrk="0" latinLnBrk="1" hangingPunct="0">
                        <a:lnSpc>
                          <a:spcPct val="150000"/>
                        </a:lnSpc>
                        <a:spcBef>
                          <a:spcPct val="0"/>
                        </a:spcBef>
                        <a:buClrTx/>
                        <a:buSzTx/>
                        <a:buNone/>
                      </a:pPr>
                      <a:r>
                        <a:rPr lang="zh-CN" altLang="en-US" sz="2000" kern="0" smtClean="0">
                          <a:solidFill>
                            <a:srgbClr val="000000"/>
                          </a:solidFill>
                          <a:latin typeface="Times New Roman" panose="02020603050405020304" pitchFamily="65" charset="-122"/>
                          <a:ea typeface="宋体" panose="02010600030101010101" pitchFamily="2" charset="-122"/>
                        </a:rPr>
                        <a:t>已知亲代为AaBbCc×aaBbCC,求子代基因型种类及aaBbCc出现概率:</a:t>
                      </a:r>
                      <a:r>
                        <a:rPr lang="zh-CN" altLang="en-US" sz="2000" kern="0" baseline="0" smtClean="0">
                          <a:solidFill>
                            <a:srgbClr val="000000"/>
                          </a:solidFill>
                          <a:latin typeface="Times New Roman" panose="02020603050405020304" pitchFamily="65" charset="-122"/>
                          <a:ea typeface="宋体" panose="02010600030101010101" pitchFamily="2" charset="-122"/>
                        </a:rPr>
                        <a:t>  </a:t>
                      </a:r>
                      <a:endParaRPr lang="zh-CN" altLang="en-US" sz="2000" kern="0" baseline="0" smtClean="0">
                        <a:solidFill>
                          <a:srgbClr val="000000"/>
                        </a:solidFill>
                        <a:latin typeface="Times New Roman" panose="02020603050405020304" pitchFamily="65" charset="-122"/>
                        <a:ea typeface="宋体" panose="02010600030101010101" pitchFamily="2" charset="-122"/>
                      </a:endParaRPr>
                    </a:p>
                    <a:p>
                      <a:pPr eaLnBrk="0" latinLnBrk="1" hangingPunct="0">
                        <a:lnSpc>
                          <a:spcPct val="150000"/>
                        </a:lnSpc>
                        <a:spcBef>
                          <a:spcPts val="540"/>
                        </a:spcBef>
                      </a:pPr>
                      <a:r>
                        <a:rPr lang="en-US" altLang="zh-CN" sz="1600" kern="0" baseline="0" smtClean="0">
                          <a:solidFill>
                            <a:srgbClr val="000000"/>
                          </a:solidFill>
                          <a:latin typeface="Times New Roman" panose="02020603050405020304" pitchFamily="65" charset="-122"/>
                          <a:ea typeface="宋体" panose="02010600030101010101" pitchFamily="2" charset="-122"/>
                        </a:rPr>
                        <a:t>                                                                    </a:t>
                      </a:r>
                      <a:r>
                        <a:rPr lang="zh-CN" altLang="en-US" sz="1600" kern="0" smtClean="0">
                          <a:solidFill>
                            <a:srgbClr val="000000"/>
                          </a:solidFill>
                          <a:latin typeface="NEU-BZ" pitchFamily="65" charset="-122"/>
                          <a:ea typeface="NEU-BZ" pitchFamily="65" charset="-122"/>
                        </a:rPr>
                        <a:t>⇒</a:t>
                      </a:r>
                      <a:endParaRPr lang="zh-CN" altLang="en-US" sz="1600" kern="0" smtClean="0">
                        <a:solidFill>
                          <a:srgbClr val="000000"/>
                        </a:solidFill>
                        <a:latin typeface="NEU-BZ" pitchFamily="65" charset="-122"/>
                        <a:ea typeface="NEU-BZ" pitchFamily="65" charset="-122"/>
                      </a:endParaRPr>
                    </a:p>
                    <a:p>
                      <a:pPr eaLnBrk="0" latinLnBrk="1" hangingPunct="0">
                        <a:lnSpc>
                          <a:spcPct val="150000"/>
                        </a:lnSpc>
                        <a:spcBef>
                          <a:spcPts val="540"/>
                        </a:spcBef>
                      </a:pPr>
                      <a:r>
                        <a:rPr lang="zh-CN" altLang="en-US" sz="1600" kern="0" spc="8711" smtClean="0">
                          <a:solidFill>
                            <a:srgbClr val="000000"/>
                          </a:solidFill>
                          <a:latin typeface="Times New Roman" panose="02020603050405020304" pitchFamily="65" charset="-122"/>
                          <a:ea typeface="宋体" panose="02010600030101010101" pitchFamily="2" charset="-122"/>
                        </a:rPr>
                        <a:t> </a:t>
                      </a:r>
                      <a:endParaRPr lang="zh-CN" altLang="en-US" sz="1600" kern="0" spc="8711" smtClean="0">
                        <a:solidFill>
                          <a:srgbClr val="000000"/>
                        </a:solidFill>
                        <a:latin typeface="Times New Roman" panose="02020603050405020304" pitchFamily="65" charset="-122"/>
                        <a:ea typeface="宋体" panose="02010600030101010101" pitchFamily="2" charset="-122"/>
                      </a:endParaRPr>
                    </a:p>
                  </a:txBody>
                  <a:tcPr marL="45720" marR="45720"/>
                </a:tc>
              </a:tr>
              <a:tr h="1843989">
                <a:tc>
                  <a:txBody>
                    <a:bodyPr vert="horz" wrap="square"/>
                    <a:lstStyle/>
                    <a:p>
                      <a:pPr algn="l" eaLnBrk="0" latinLnBrk="1" hangingPunct="0">
                        <a:lnSpc>
                          <a:spcPct val="150000"/>
                        </a:lnSpc>
                        <a:spcBef>
                          <a:spcPct val="0"/>
                        </a:spcBef>
                        <a:buClrTx/>
                        <a:buSzTx/>
                        <a:buFontTx/>
                      </a:pPr>
                      <a:r>
                        <a:rPr lang="zh-CN" altLang="en-US" sz="2400" kern="0" smtClean="0">
                          <a:solidFill>
                            <a:srgbClr val="000000"/>
                          </a:solidFill>
                          <a:latin typeface="Times New Roman" panose="02020603050405020304" pitchFamily="65" charset="-122"/>
                          <a:ea typeface="宋体" panose="02010600030101010101" pitchFamily="2" charset="-122"/>
                        </a:rPr>
                        <a:t>子代表型种类</a:t>
                      </a:r>
                      <a:endParaRPr lang="zh-CN" altLang="en-US" sz="2400" kern="0" smtClean="0">
                        <a:solidFill>
                          <a:srgbClr val="000000"/>
                        </a:solidFill>
                        <a:latin typeface="Times New Roman" panose="02020603050405020304" pitchFamily="65" charset="-122"/>
                        <a:ea typeface="宋体" panose="02010600030101010101" pitchFamily="2" charset="-122"/>
                      </a:endParaRPr>
                    </a:p>
                    <a:p>
                      <a:pPr algn="l" eaLnBrk="0" latinLnBrk="1" hangingPunct="0">
                        <a:lnSpc>
                          <a:spcPct val="150000"/>
                        </a:lnSpc>
                        <a:spcBef>
                          <a:spcPct val="0"/>
                        </a:spcBef>
                        <a:buClrTx/>
                        <a:buSzTx/>
                        <a:buFontTx/>
                      </a:pPr>
                      <a:r>
                        <a:rPr lang="zh-CN" altLang="en-US" sz="2400" kern="0" smtClean="0">
                          <a:solidFill>
                            <a:srgbClr val="000000"/>
                          </a:solidFill>
                          <a:latin typeface="Times New Roman" panose="02020603050405020304" pitchFamily="65" charset="-122"/>
                          <a:ea typeface="宋体" panose="02010600030101010101" pitchFamily="2" charset="-122"/>
                        </a:rPr>
                        <a:t>及概率</a:t>
                      </a:r>
                      <a:endParaRPr lang="zh-CN" altLang="en-US" sz="2400" kern="0" smtClean="0">
                        <a:solidFill>
                          <a:srgbClr val="000000"/>
                        </a:solidFill>
                        <a:latin typeface="Times New Roman" panose="02020603050405020304" pitchFamily="65" charset="-122"/>
                        <a:ea typeface="宋体" panose="02010600030101010101" pitchFamily="2" charset="-122"/>
                      </a:endParaRPr>
                    </a:p>
                  </a:txBody>
                  <a:tcPr marL="45720" marR="45720"/>
                </a:tc>
                <a:tc>
                  <a:txBody>
                    <a:bodyPr vert="horz" wrap="square"/>
                    <a:lstStyle/>
                    <a:p>
                      <a:pPr eaLnBrk="0" latinLnBrk="1" hangingPunct="0">
                        <a:lnSpc>
                          <a:spcPct val="150000"/>
                        </a:lnSpc>
                        <a:spcBef>
                          <a:spcPts val="605"/>
                        </a:spcBef>
                      </a:pPr>
                      <a:r>
                        <a:rPr lang="zh-CN" altLang="en-US" sz="2000" kern="0" smtClean="0">
                          <a:solidFill>
                            <a:srgbClr val="000000"/>
                          </a:solidFill>
                          <a:latin typeface="Times New Roman" panose="02020603050405020304" pitchFamily="65" charset="-122"/>
                          <a:ea typeface="宋体" panose="02010600030101010101" pitchFamily="2" charset="-122"/>
                        </a:rPr>
                        <a:t>已知亲代为AaBbCc×aaBbCC,求子代表型种类及与亲本AaBbCc表型相同的概率:</a:t>
                      </a:r>
                      <a:endParaRPr lang="zh-CN" altLang="en-US" sz="2000" kern="0" smtClean="0">
                        <a:solidFill>
                          <a:srgbClr val="000000"/>
                        </a:solidFill>
                        <a:latin typeface="Times New Roman" panose="02020603050405020304" pitchFamily="65" charset="-122"/>
                        <a:ea typeface="宋体" panose="02010600030101010101" pitchFamily="2" charset="-122"/>
                      </a:endParaRPr>
                    </a:p>
                    <a:p>
                      <a:pPr eaLnBrk="0" latinLnBrk="1" hangingPunct="0">
                        <a:lnSpc>
                          <a:spcPct val="150000"/>
                        </a:lnSpc>
                        <a:spcBef>
                          <a:spcPts val="605"/>
                        </a:spcBef>
                      </a:pPr>
                      <a:r>
                        <a:rPr lang="en-US" altLang="zh-CN" sz="1600" kern="0" baseline="0" smtClean="0">
                          <a:solidFill>
                            <a:srgbClr val="000000"/>
                          </a:solidFill>
                          <a:latin typeface="Times New Roman" panose="02020603050405020304" pitchFamily="65" charset="-122"/>
                          <a:ea typeface="宋体" panose="02010600030101010101" pitchFamily="2" charset="-122"/>
                        </a:rPr>
                        <a:t>                                                                    </a:t>
                      </a:r>
                      <a:r>
                        <a:rPr lang="zh-CN" altLang="en-US" sz="1600" kern="0" smtClean="0">
                          <a:solidFill>
                            <a:srgbClr val="000000"/>
                          </a:solidFill>
                          <a:latin typeface="NEU-BZ" pitchFamily="65" charset="-122"/>
                          <a:ea typeface="NEU-BZ" pitchFamily="65" charset="-122"/>
                        </a:rPr>
                        <a:t>⇒</a:t>
                      </a:r>
                      <a:endParaRPr lang="zh-CN" altLang="en-US" sz="1600" kern="0" smtClean="0">
                        <a:solidFill>
                          <a:srgbClr val="000000"/>
                        </a:solidFill>
                        <a:latin typeface="NEU-BZ" pitchFamily="65" charset="-122"/>
                        <a:ea typeface="NEU-BZ" pitchFamily="65" charset="-122"/>
                      </a:endParaRPr>
                    </a:p>
                    <a:p>
                      <a:pPr eaLnBrk="0" latinLnBrk="1" hangingPunct="0">
                        <a:lnSpc>
                          <a:spcPct val="150000"/>
                        </a:lnSpc>
                        <a:spcBef>
                          <a:spcPts val="605"/>
                        </a:spcBef>
                      </a:pPr>
                      <a:r>
                        <a:rPr lang="zh-CN" altLang="en-US" sz="1600" kern="0" spc="16995" smtClean="0">
                          <a:solidFill>
                            <a:srgbClr val="000000"/>
                          </a:solidFill>
                          <a:latin typeface="Times New Roman" panose="02020603050405020304" pitchFamily="65" charset="-122"/>
                          <a:ea typeface="宋体" panose="02010600030101010101" pitchFamily="2" charset="-122"/>
                        </a:rPr>
                        <a:t> </a:t>
                      </a:r>
                      <a:endParaRPr lang="zh-CN" altLang="en-US" sz="1600" kern="0" spc="16995" smtClean="0">
                        <a:solidFill>
                          <a:srgbClr val="000000"/>
                        </a:solidFill>
                        <a:latin typeface="Times New Roman" panose="02020603050405020304" pitchFamily="65" charset="-122"/>
                        <a:ea typeface="宋体" panose="02010600030101010101" pitchFamily="2" charset="-122"/>
                      </a:endParaRPr>
                    </a:p>
                  </a:txBody>
                  <a:tcPr marL="45720" marR="45720"/>
                </a:tc>
              </a:tr>
            </a:tbl>
          </a:graphicData>
        </a:graphic>
      </p:graphicFrame>
      <p:graphicFrame>
        <p:nvGraphicFramePr>
          <p:cNvPr id="5" name="对象 4" title=""/>
          <p:cNvGraphicFramePr>
            <a:graphicFrameLocks noChangeAspect="1"/>
          </p:cNvGraphicFramePr>
          <p:nvPr>
            <p:custDataLst>
              <p:tags r:id="rId11"/>
            </p:custDataLst>
          </p:nvPr>
        </p:nvGraphicFramePr>
        <p:xfrm>
          <a:off x="4533900" y="3540125"/>
          <a:ext cx="2733675" cy="875665"/>
        </p:xfrm>
        <a:graphic>
          <a:graphicData uri="http://schemas.openxmlformats.org/presentationml/2006/ole">
            <mc:AlternateContent>
              <mc:Choice xmlns:v="urn:schemas-microsoft-com:vml" Requires="v">
                <p:oleObj spid="_x0000_s1038" name="Equation" r:id="rId12" imgW="72237600" imgH="19812000" progId="">
                  <p:embed/>
                </p:oleObj>
              </mc:Choice>
              <mc:Fallback>
                <p:oleObj name="Equation" r:id="rId12" imgW="72237600" imgH="19812000" progId="">
                  <p:embed/>
                  <p:pic>
                    <p:nvPicPr>
                      <p:cNvPr id="0" name="OLE substitute image"/>
                      <p:cNvPicPr/>
                      <p:nvPr/>
                    </p:nvPicPr>
                    <p:blipFill>
                      <a:blip r:embed="rId13"/>
                      <a:stretch>
                        <a:fillRect/>
                      </a:stretch>
                    </p:blipFill>
                    <p:spPr>
                      <a:xfrm>
                        <a:off x="4533900" y="3540125"/>
                        <a:ext cx="2733675" cy="875665"/>
                      </a:xfrm>
                      <a:prstGeom prst="rect">
                        <a:avLst/>
                      </a:prstGeom>
                      <a:noFill/>
                      <a:ln w="9525">
                        <a:noFill/>
                      </a:ln>
                    </p:spPr>
                  </p:pic>
                </p:oleObj>
              </mc:Fallback>
            </mc:AlternateContent>
          </a:graphicData>
        </a:graphic>
      </p:graphicFrame>
      <p:graphicFrame>
        <p:nvGraphicFramePr>
          <p:cNvPr id="7" name="对象 6" title=""/>
          <p:cNvGraphicFramePr>
            <a:graphicFrameLocks noChangeAspect="1"/>
          </p:cNvGraphicFramePr>
          <p:nvPr>
            <p:custDataLst>
              <p:tags r:id="rId14"/>
            </p:custDataLst>
          </p:nvPr>
        </p:nvGraphicFramePr>
        <p:xfrm>
          <a:off x="8587752" y="3434979"/>
          <a:ext cx="1533524" cy="981074"/>
        </p:xfrm>
        <a:graphic>
          <a:graphicData uri="http://schemas.openxmlformats.org/presentationml/2006/ole">
            <mc:AlternateContent>
              <mc:Choice xmlns:v="urn:schemas-microsoft-com:vml" Requires="v">
                <p:oleObj spid="_x0000_s1039" name="Equation" r:id="rId15" imgW="40538400" imgH="25908000" progId="">
                  <p:embed/>
                </p:oleObj>
              </mc:Choice>
              <mc:Fallback>
                <p:oleObj name="Equation" r:id="rId15" imgW="40538400" imgH="25908000" progId="">
                  <p:embed/>
                  <p:pic>
                    <p:nvPicPr>
                      <p:cNvPr id="0" name="OLE substitute image"/>
                      <p:cNvPicPr/>
                      <p:nvPr/>
                    </p:nvPicPr>
                    <p:blipFill>
                      <a:blip r:embed="rId16"/>
                      <a:stretch>
                        <a:fillRect/>
                      </a:stretch>
                    </p:blipFill>
                    <p:spPr>
                      <a:xfrm>
                        <a:off x="8587752" y="3434979"/>
                        <a:ext cx="1533524" cy="981074"/>
                      </a:xfrm>
                      <a:prstGeom prst="rect">
                        <a:avLst/>
                      </a:prstGeom>
                      <a:noFill/>
                      <a:ln w="9525">
                        <a:noFill/>
                      </a:ln>
                    </p:spPr>
                  </p:pic>
                </p:oleObj>
              </mc:Fallback>
            </mc:AlternateContent>
          </a:graphicData>
        </a:graphic>
      </p:graphicFrame>
      <p:pic>
        <p:nvPicPr>
          <p:cNvPr id="9" name="图片 3" title=""/>
          <p:cNvPicPr>
            <a:picLocks noChangeAspect="1"/>
          </p:cNvPicPr>
          <p:nvPr>
            <p:custDataLst>
              <p:tags r:id="rId18"/>
            </p:custDataLst>
          </p:nvPr>
        </p:nvPicPr>
        <p:blipFill>
          <a:blip r:embed="rId17">
            <a:lum bright="-24000" contrast="42000"/>
          </a:blip>
          <a:stretch>
            <a:fillRect/>
          </a:stretch>
        </p:blipFill>
        <p:spPr>
          <a:xfrm>
            <a:off x="4533900" y="5577840"/>
            <a:ext cx="2543175" cy="922655"/>
          </a:xfrm>
          <a:prstGeom prst="rect">
            <a:avLst/>
          </a:prstGeom>
        </p:spPr>
      </p:pic>
      <p:graphicFrame>
        <p:nvGraphicFramePr>
          <p:cNvPr id="12" name="对象 11" title=""/>
          <p:cNvGraphicFramePr>
            <a:graphicFrameLocks noChangeAspect="1"/>
          </p:cNvGraphicFramePr>
          <p:nvPr>
            <p:custDataLst>
              <p:tags r:id="rId19"/>
            </p:custDataLst>
          </p:nvPr>
        </p:nvGraphicFramePr>
        <p:xfrm>
          <a:off x="8464550" y="5518150"/>
          <a:ext cx="2486025" cy="952500"/>
        </p:xfrm>
        <a:graphic>
          <a:graphicData uri="http://schemas.openxmlformats.org/presentationml/2006/ole">
            <mc:AlternateContent>
              <mc:Choice xmlns:v="urn:schemas-microsoft-com:vml" Requires="v">
                <p:oleObj spid="_x0000_s1040" name="Equation" r:id="rId20" imgW="65836800" imgH="19812000" progId="">
                  <p:embed/>
                </p:oleObj>
              </mc:Choice>
              <mc:Fallback>
                <p:oleObj name="Equation" r:id="rId20" imgW="65836800" imgH="19812000" progId="">
                  <p:embed/>
                  <p:pic>
                    <p:nvPicPr>
                      <p:cNvPr id="0" name="OLE substitute image"/>
                      <p:cNvPicPr/>
                      <p:nvPr/>
                    </p:nvPicPr>
                    <p:blipFill>
                      <a:blip r:embed="rId21"/>
                      <a:stretch>
                        <a:fillRect/>
                      </a:stretch>
                    </p:blipFill>
                    <p:spPr>
                      <a:xfrm>
                        <a:off x="8464550" y="5518150"/>
                        <a:ext cx="2486025" cy="952500"/>
                      </a:xfrm>
                      <a:prstGeom prst="rect">
                        <a:avLst/>
                      </a:prstGeom>
                      <a:noFill/>
                      <a:ln w="9525">
                        <a:noFill/>
                      </a:ln>
                    </p:spPr>
                  </p:pic>
                </p:oleObj>
              </mc:Fallback>
            </mc:AlternateContent>
          </a:graphicData>
        </a:graphic>
      </p:graphicFrame>
    </p:spTree>
    <p:custDataLst>
      <p:tags r:id="rId2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https://d.book118.com/307142166061006046</a:t>
            </a:r>
          </a:p>
        </p:txBody>
      </p:sp>
    </p:spTree>
  </p:cSld>
  <p:clrMapOvr>
    <a:masterClrMapping/>
  </p:clrMapOvr>
  <p:transition/>
  <p:timing/>
</p:sld>
</file>

<file path=ppt/tags/tag1.xml><?xml version="1.0" encoding="utf-8"?>
<p:tagLst xmlns:p="http://schemas.openxmlformats.org/presentationml/2006/main">
  <p:tag name="AS_UNIQUEID" val="1533"/>
</p:tagLst>
</file>

<file path=ppt/tags/tag2.xml><?xml version="1.0" encoding="utf-8"?>
<p:tagLst xmlns:p="http://schemas.openxmlformats.org/presentationml/2006/main">
  <p:tag name="AS_UNIQUEID" val="1534"/>
</p:tagLst>
</file>

<file path=ppt/tags/tag3.xml><?xml version="1.0" encoding="utf-8"?>
<p:tagLst xmlns:p="http://schemas.openxmlformats.org/presentationml/2006/main">
  <p:tag name="AS_UNIQUEID" val="1535"/>
</p:tagLst>
</file>

<file path=ppt/tags/tag4.xml><?xml version="1.0" encoding="utf-8"?>
<p:tagLst xmlns:p="http://schemas.openxmlformats.org/presentationml/2006/main">
  <p:tag name="AS_UNIQUEID" val="1536"/>
</p:tagLst>
</file>

<file path=ppt/tags/tag5.xml><?xml version="1.0" encoding="utf-8"?>
<p:tagLst xmlns:p="http://schemas.openxmlformats.org/presentationml/2006/main">
  <p:tag name="AS_UNIQUEID" val="1537"/>
</p:tagLst>
</file>

<file path=ppt/tags/tag6.xml><?xml version="1.0" encoding="utf-8"?>
<p:tagLst xmlns:p="http://schemas.openxmlformats.org/presentationml/2006/main">
  <p:tag name="AS_UNIQUEID" val="1538"/>
</p:tagLst>
</file>

<file path=ppt/tags/tag7.xml><?xml version="1.0" encoding="utf-8"?>
<p:tagLst xmlns:p="http://schemas.openxmlformats.org/presentationml/2006/main">
  <p:tag name="AS_UNIQUEID" val="1539"/>
</p:tagLst>
</file>

<file path=ppt/tags/tag8.xml><?xml version="1.0" encoding="utf-8"?>
<p:tagLst xmlns:p="http://schemas.openxmlformats.org/presentationml/2006/main">
  <p:tag name="AS_UNIQUEID" val="1540"/>
</p:tagLst>
</file>

<file path=ppt/tags/tag9.xml><?xml version="1.0" encoding="utf-8"?>
<p:tagLst xmlns:p="http://schemas.openxmlformats.org/presentationml/2006/main">
  <p:tag name="AS_UNIQUEID" val="1541"/>
</p:tagLst>
</file>

<file path=ppt/tags/tag10.xml><?xml version="1.0" encoding="utf-8"?>
<p:tagLst xmlns:p="http://schemas.openxmlformats.org/presentationml/2006/main">
  <p:tag name="AS_UNIQUEID" val="1542"/>
</p:tagLst>
</file>

<file path=ppt/tags/tag11.xml><?xml version="1.0" encoding="utf-8"?>
<p:tagLst xmlns:p="http://schemas.openxmlformats.org/presentationml/2006/main">
  <p:tag name="AS_UNIQUEID" val="1543"/>
</p:tagLst>
</file>

<file path=ppt/tags/tag12.xml><?xml version="1.0" encoding="utf-8"?>
<p:tagLst xmlns:p="http://schemas.openxmlformats.org/presentationml/2006/main">
  <p:tag name="AS_UNIQUEID" val="1544"/>
</p:tagLst>
</file>

<file path=ppt/tags/tag13.xml><?xml version="1.0" encoding="utf-8"?>
<p:tagLst xmlns:p="http://schemas.openxmlformats.org/presentationml/2006/main">
  <p:tag name="AS_UNIQUEID" val="1545"/>
</p:tagLst>
</file>

<file path=ppt/tags/tag14.xml><?xml version="1.0" encoding="utf-8"?>
<p:tagLst xmlns:p="http://schemas.openxmlformats.org/presentationml/2006/main">
  <p:tag name="AS_UNIQUEID" val="1546"/>
</p:tagLst>
</file>

<file path=ppt/tags/tag15.xml><?xml version="1.0" encoding="utf-8"?>
<p:tagLst xmlns:p="http://schemas.openxmlformats.org/presentationml/2006/main">
  <p:tag name="AS_UNIQUEID" val="1547"/>
</p:tagLst>
</file>

<file path=ppt/tags/tag16.xml><?xml version="1.0" encoding="utf-8"?>
<p:tagLst xmlns:p="http://schemas.openxmlformats.org/presentationml/2006/main">
  <p:tag name="AS_UNIQUEID" val="1548"/>
</p:tagLst>
</file>

<file path=ppt/tags/tag17.xml><?xml version="1.0" encoding="utf-8"?>
<p:tagLst xmlns:p="http://schemas.openxmlformats.org/presentationml/2006/main">
  <p:tag name="AS_UNIQUEID" val="1549"/>
</p:tagLst>
</file>

<file path=ppt/tags/tag18.xml><?xml version="1.0" encoding="utf-8"?>
<p:tagLst xmlns:p="http://schemas.openxmlformats.org/presentationml/2006/main">
  <p:tag name="AS_UNIQUEID" val="1550"/>
</p:tagLst>
</file>

<file path=ppt/tags/tag19.xml><?xml version="1.0" encoding="utf-8"?>
<p:tagLst xmlns:p="http://schemas.openxmlformats.org/presentationml/2006/main">
  <p:tag name="AS_UNIQUEID" val="1551"/>
</p:tagLst>
</file>

<file path=ppt/tags/tag20.xml><?xml version="1.0" encoding="utf-8"?>
<p:tagLst xmlns:p="http://schemas.openxmlformats.org/presentationml/2006/main">
  <p:tag name="AS_UNIQUEID" val="1552"/>
</p:tagLst>
</file>

<file path=ppt/tags/tag21.xml><?xml version="1.0" encoding="utf-8"?>
<p:tagLst xmlns:p="http://schemas.openxmlformats.org/presentationml/2006/main">
  <p:tag name="AS_UNIQUEID" val="1553"/>
</p:tagLst>
</file>

<file path=ppt/tags/tag22.xml><?xml version="1.0" encoding="utf-8"?>
<p:tagLst xmlns:p="http://schemas.openxmlformats.org/presentationml/2006/main">
  <p:tag name="AS_UNIQUEID" val="1554"/>
</p:tagLst>
</file>

<file path=ppt/tags/tag23.xml><?xml version="1.0" encoding="utf-8"?>
<p:tagLst xmlns:p="http://schemas.openxmlformats.org/presentationml/2006/main">
  <p:tag name="AS_UNIQUEID" val="1555"/>
</p:tagLst>
</file>

<file path=ppt/tags/tag24.xml><?xml version="1.0" encoding="utf-8"?>
<p:tagLst xmlns:p="http://schemas.openxmlformats.org/presentationml/2006/main">
  <p:tag name="AS_UNIQUEID" val="1556"/>
</p:tagLst>
</file>

<file path=ppt/tags/tag25.xml><?xml version="1.0" encoding="utf-8"?>
<p:tagLst xmlns:p="http://schemas.openxmlformats.org/presentationml/2006/main">
  <p:tag name="AS_UNIQUEID" val="1557"/>
</p:tagLst>
</file>

<file path=ppt/tags/tag26.xml><?xml version="1.0" encoding="utf-8"?>
<p:tagLst xmlns:p="http://schemas.openxmlformats.org/presentationml/2006/main">
  <p:tag name="AS_UNIQUEID" val="1558"/>
</p:tagLst>
</file>

<file path=ppt/tags/tag27.xml><?xml version="1.0" encoding="utf-8"?>
<p:tagLst xmlns:p="http://schemas.openxmlformats.org/presentationml/2006/main">
  <p:tag name="AS_UNIQUEID" val="1559"/>
</p:tagLst>
</file>

<file path=ppt/tags/tag28.xml><?xml version="1.0" encoding="utf-8"?>
<p:tagLst xmlns:p="http://schemas.openxmlformats.org/presentationml/2006/main">
  <p:tag name="AS_UNIQUEID" val="1560"/>
</p:tagLst>
</file>

<file path=ppt/tags/tag29.xml><?xml version="1.0" encoding="utf-8"?>
<p:tagLst xmlns:p="http://schemas.openxmlformats.org/presentationml/2006/main">
  <p:tag name="AS_UNIQUEID" val="1561"/>
</p:tagLst>
</file>

<file path=ppt/tags/tag30.xml><?xml version="1.0" encoding="utf-8"?>
<p:tagLst xmlns:p="http://schemas.openxmlformats.org/presentationml/2006/main">
  <p:tag name="AS_UNIQUEID" val="1562"/>
</p:tagLst>
</file>

<file path=ppt/tags/tag31.xml><?xml version="1.0" encoding="utf-8"?>
<p:tagLst xmlns:p="http://schemas.openxmlformats.org/presentationml/2006/main">
  <p:tag name="AS_UNIQUEID" val="1563"/>
</p:tagLst>
</file>

<file path=ppt/tags/tag32.xml><?xml version="1.0" encoding="utf-8"?>
<p:tagLst xmlns:p="http://schemas.openxmlformats.org/presentationml/2006/main">
  <p:tag name="AS_UNIQUEID" val="1564"/>
</p:tagLst>
</file>

<file path=ppt/tags/tag33.xml><?xml version="1.0" encoding="utf-8"?>
<p:tagLst xmlns:p="http://schemas.openxmlformats.org/presentationml/2006/main">
  <p:tag name="AS_UNIQUEID" val="1565"/>
</p:tagLst>
</file>

<file path=ppt/tags/tag34.xml><?xml version="1.0" encoding="utf-8"?>
<p:tagLst xmlns:p="http://schemas.openxmlformats.org/presentationml/2006/main">
  <p:tag name="AS_UNIQUEID" val="1566"/>
</p:tagLst>
</file>

<file path=ppt/tags/tag35.xml><?xml version="1.0" encoding="utf-8"?>
<p:tagLst xmlns:p="http://schemas.openxmlformats.org/presentationml/2006/main">
  <p:tag name="AS_UNIQUEID" val="1567"/>
</p:tagLst>
</file>

<file path=ppt/tags/tag36.xml><?xml version="1.0" encoding="utf-8"?>
<p:tagLst xmlns:p="http://schemas.openxmlformats.org/presentationml/2006/main">
  <p:tag name="AS_UNIQUEID" val="1568"/>
</p:tagLst>
</file>

<file path=ppt/tags/tag37.xml><?xml version="1.0" encoding="utf-8"?>
<p:tagLst xmlns:p="http://schemas.openxmlformats.org/presentationml/2006/main">
  <p:tag name="AS_UNIQUEID" val="1569"/>
</p:tagLst>
</file>

<file path=ppt/tags/tag38.xml><?xml version="1.0" encoding="utf-8"?>
<p:tagLst xmlns:p="http://schemas.openxmlformats.org/presentationml/2006/main">
  <p:tag name="AS_UNIQUEID" val="1570"/>
</p:tagLst>
</file>

<file path=ppt/tags/tag39.xml><?xml version="1.0" encoding="utf-8"?>
<p:tagLst xmlns:p="http://schemas.openxmlformats.org/presentationml/2006/main">
  <p:tag name="AS_UNIQUEID" val="1571"/>
</p:tagLst>
</file>

<file path=ppt/tags/tag40.xml><?xml version="1.0" encoding="utf-8"?>
<p:tagLst xmlns:p="http://schemas.openxmlformats.org/presentationml/2006/main">
  <p:tag name="AS_UNIQUEID" val="1572"/>
</p:tagLst>
</file>

<file path=ppt/tags/tag41.xml><?xml version="1.0" encoding="utf-8"?>
<p:tagLst xmlns:p="http://schemas.openxmlformats.org/presentationml/2006/main">
  <p:tag name="AS_UNIQUEID" val="1573"/>
</p:tagLst>
</file>

<file path=ppt/tags/tag42.xml><?xml version="1.0" encoding="utf-8"?>
<p:tagLst xmlns:p="http://schemas.openxmlformats.org/presentationml/2006/main">
  <p:tag name="AS_UNIQUEID" val="1574"/>
</p:tagLst>
</file>

<file path=ppt/tags/tag43.xml><?xml version="1.0" encoding="utf-8"?>
<p:tagLst xmlns:p="http://schemas.openxmlformats.org/presentationml/2006/main">
  <p:tag name="AS_UNIQUEID" val="1575"/>
</p:tagLst>
</file>

<file path=ppt/tags/tag44.xml><?xml version="1.0" encoding="utf-8"?>
<p:tagLst xmlns:p="http://schemas.openxmlformats.org/presentationml/2006/main">
  <p:tag name="AS_UNIQUEID" val="1576"/>
</p:tagLst>
</file>

<file path=ppt/tags/tag45.xml><?xml version="1.0" encoding="utf-8"?>
<p:tagLst xmlns:p="http://schemas.openxmlformats.org/presentationml/2006/main">
  <p:tag name="AS_UNIQUEID" val="1577"/>
</p:tagLst>
</file>

<file path=ppt/tags/tag46.xml><?xml version="1.0" encoding="utf-8"?>
<p:tagLst xmlns:p="http://schemas.openxmlformats.org/presentationml/2006/main">
  <p:tag name="AS_UNIQUEID" val="1578"/>
</p:tagLst>
</file>

<file path=ppt/tags/tag47.xml><?xml version="1.0" encoding="utf-8"?>
<p:tagLst xmlns:p="http://schemas.openxmlformats.org/presentationml/2006/main">
  <p:tag name="AS_UNIQUEID" val="1579"/>
</p:tagLst>
</file>

<file path=ppt/tags/tag48.xml><?xml version="1.0" encoding="utf-8"?>
<p:tagLst xmlns:p="http://schemas.openxmlformats.org/presentationml/2006/main">
  <p:tag name="AS_UNIQUEID" val="1580"/>
</p:tagLst>
</file>

<file path=ppt/tags/tag49.xml><?xml version="1.0" encoding="utf-8"?>
<p:tagLst xmlns:p="http://schemas.openxmlformats.org/presentationml/2006/main">
  <p:tag name="AS_UNIQUEID" val="1581"/>
</p:tagLst>
</file>

<file path=ppt/tags/tag50.xml><?xml version="1.0" encoding="utf-8"?>
<p:tagLst xmlns:p="http://schemas.openxmlformats.org/presentationml/2006/main">
  <p:tag name="AS_UNIQUEID" val="1582"/>
</p:tagLst>
</file>

<file path=ppt/tags/tag51.xml><?xml version="1.0" encoding="utf-8"?>
<p:tagLst xmlns:p="http://schemas.openxmlformats.org/presentationml/2006/main">
  <p:tag name="AS_UNIQUEID" val="1583"/>
</p:tagLst>
</file>

<file path=ppt/tags/tag52.xml><?xml version="1.0" encoding="utf-8"?>
<p:tagLst xmlns:p="http://schemas.openxmlformats.org/presentationml/2006/main">
  <p:tag name="AS_UNIQUEID" val="1584"/>
</p:tagLst>
</file>

<file path=ppt/tags/tag53.xml><?xml version="1.0" encoding="utf-8"?>
<p:tagLst xmlns:p="http://schemas.openxmlformats.org/presentationml/2006/main">
  <p:tag name="AS_UNIQUEID" val="1585"/>
</p:tagLst>
</file>

<file path=ppt/tags/tag54.xml><?xml version="1.0" encoding="utf-8"?>
<p:tagLst xmlns:p="http://schemas.openxmlformats.org/presentationml/2006/main">
  <p:tag name="AS_UNIQUEID" val="1586"/>
</p:tagLst>
</file>

<file path=ppt/tags/tag55.xml><?xml version="1.0" encoding="utf-8"?>
<p:tagLst xmlns:p="http://schemas.openxmlformats.org/presentationml/2006/main">
  <p:tag name="AS_UNIQUEID" val="1587"/>
</p:tagLst>
</file>

<file path=ppt/tags/tag56.xml><?xml version="1.0" encoding="utf-8"?>
<p:tagLst xmlns:p="http://schemas.openxmlformats.org/presentationml/2006/main">
  <p:tag name="AS_UNIQUEID" val="1588"/>
</p:tagLst>
</file>

<file path=ppt/tags/tag57.xml><?xml version="1.0" encoding="utf-8"?>
<p:tagLst xmlns:p="http://schemas.openxmlformats.org/presentationml/2006/main">
  <p:tag name="AS_UNIQUEID" val="1589"/>
</p:tagLst>
</file>

<file path=ppt/tags/tag58.xml><?xml version="1.0" encoding="utf-8"?>
<p:tagLst xmlns:p="http://schemas.openxmlformats.org/presentationml/2006/main">
  <p:tag name="AS_UNIQUEID" val="1590"/>
</p:tagLst>
</file>

<file path=ppt/tags/tag59.xml><?xml version="1.0" encoding="utf-8"?>
<p:tagLst xmlns:p="http://schemas.openxmlformats.org/presentationml/2006/main">
  <p:tag name="AS_UNIQUEID" val="1591"/>
</p:tagLst>
</file>

<file path=ppt/tags/tag60.xml><?xml version="1.0" encoding="utf-8"?>
<p:tagLst xmlns:p="http://schemas.openxmlformats.org/presentationml/2006/main">
  <p:tag name="AS_UNIQUEID" val="1592"/>
</p:tagLst>
</file>

<file path=ppt/tags/tag61.xml><?xml version="1.0" encoding="utf-8"?>
<p:tagLst xmlns:p="http://schemas.openxmlformats.org/presentationml/2006/main">
  <p:tag name="AS_UNIQUEID" val="1593"/>
</p:tagLst>
</file>

<file path=ppt/tags/tag62.xml><?xml version="1.0" encoding="utf-8"?>
<p:tagLst xmlns:p="http://schemas.openxmlformats.org/presentationml/2006/main">
  <p:tag name="AS_UNIQUEID" val="1594"/>
</p:tagLst>
</file>

<file path=ppt/tags/tag63.xml><?xml version="1.0" encoding="utf-8"?>
<p:tagLst xmlns:p="http://schemas.openxmlformats.org/presentationml/2006/main">
  <p:tag name="AS_UNIQUEID" val="1595"/>
</p:tagLst>
</file>

<file path=ppt/tags/tag64.xml><?xml version="1.0" encoding="utf-8"?>
<p:tagLst xmlns:p="http://schemas.openxmlformats.org/presentationml/2006/main">
  <p:tag name="AS_UNIQUEID" val="1596"/>
</p:tagLst>
</file>

<file path=ppt/tags/tag65.xml><?xml version="1.0" encoding="utf-8"?>
<p:tagLst xmlns:p="http://schemas.openxmlformats.org/presentationml/2006/main">
  <p:tag name="AS_UNIQUEID" val="1597"/>
</p:tagLst>
</file>

<file path=ppt/tags/tag66.xml><?xml version="1.0" encoding="utf-8"?>
<p:tagLst xmlns:p="http://schemas.openxmlformats.org/presentationml/2006/main">
  <p:tag name="AS_UNIQUEID" val="1598"/>
</p:tagLst>
</file>

<file path=ppt/tags/tag67.xml><?xml version="1.0" encoding="utf-8"?>
<p:tagLst xmlns:p="http://schemas.openxmlformats.org/presentationml/2006/main">
  <p:tag name="AS_UNIQUEID" val="1599"/>
</p:tagLst>
</file>

<file path=ppt/tags/tag68.xml><?xml version="1.0" encoding="utf-8"?>
<p:tagLst xmlns:p="http://schemas.openxmlformats.org/presentationml/2006/main">
  <p:tag name="AS_UNIQUEID" val="1600"/>
</p:tagLst>
</file>

<file path=ppt/tags/tag69.xml><?xml version="1.0" encoding="utf-8"?>
<p:tagLst xmlns:p="http://schemas.openxmlformats.org/presentationml/2006/main">
  <p:tag name="AS_UNIQUEID" val="1601"/>
</p:tagLst>
</file>

<file path=ppt/tags/tag70.xml><?xml version="1.0" encoding="utf-8"?>
<p:tagLst xmlns:p="http://schemas.openxmlformats.org/presentationml/2006/main">
  <p:tag name="AS_UNIQUEID" val="1602"/>
</p:tagLst>
</file>

<file path=ppt/tags/tag71.xml><?xml version="1.0" encoding="utf-8"?>
<p:tagLst xmlns:p="http://schemas.openxmlformats.org/presentationml/2006/main">
  <p:tag name="AS_UNIQUEID" val="1603"/>
</p:tagLst>
</file>

<file path=ppt/tags/tag72.xml><?xml version="1.0" encoding="utf-8"?>
<p:tagLst xmlns:p="http://schemas.openxmlformats.org/presentationml/2006/main">
  <p:tag name="AS_UNIQUEID" val="1604"/>
</p:tagLst>
</file>

<file path=ppt/tags/tag73.xml><?xml version="1.0" encoding="utf-8"?>
<p:tagLst xmlns:p="http://schemas.openxmlformats.org/presentationml/2006/main">
  <p:tag name="AS_UNIQUEID" val="1605"/>
</p:tagLst>
</file>

<file path=ppt/tags/tag74.xml><?xml version="1.0" encoding="utf-8"?>
<p:tagLst xmlns:p="http://schemas.openxmlformats.org/presentationml/2006/main">
  <p:tag name="AS_UNIQUEID" val="1606"/>
</p:tagLst>
</file>

<file path=ppt/tags/tag75.xml><?xml version="1.0" encoding="utf-8"?>
<p:tagLst xmlns:p="http://schemas.openxmlformats.org/presentationml/2006/main">
  <p:tag name="AS_UNIQUEID" val="1607"/>
</p:tagLst>
</file>

<file path=ppt/tags/tag76.xml><?xml version="1.0" encoding="utf-8"?>
<p:tagLst xmlns:p="http://schemas.openxmlformats.org/presentationml/2006/main">
  <p:tag name="AS_UNIQUEID" val="1328"/>
</p:tagLst>
</file>

<file path=ppt/tags/tag77.xml><?xml version="1.0" encoding="utf-8"?>
<p:tagLst xmlns:p="http://schemas.openxmlformats.org/presentationml/2006/main">
  <p:tag name="AS_UNIQUEID" val="1329"/>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1330"/>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133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133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333"/>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1334"/>
</p:tagLst>
</file>

<file path=ppt/tags/tag83.xml><?xml version="1.0" encoding="utf-8"?>
<p:tagLst xmlns:p="http://schemas.openxmlformats.org/presentationml/2006/main">
  <p:tag name="AS_UNIQUEID" val="1335"/>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1336"/>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133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133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33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1340"/>
</p:tagLst>
</file>

<file path=ppt/tags/tag89.xml><?xml version="1.0" encoding="utf-8"?>
<p:tagLst xmlns:p="http://schemas.openxmlformats.org/presentationml/2006/main">
  <p:tag name="AS_UNIQUEID" val="134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1342"/>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134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134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134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1346"/>
</p:tagLst>
</file>

<file path=ppt/tags/tag95.xml><?xml version="1.0" encoding="utf-8"?>
<p:tagLst xmlns:p="http://schemas.openxmlformats.org/presentationml/2006/main">
  <p:tag name="AS_UNIQUEID" val="134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134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134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135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135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135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1353"/>
</p:tagLst>
</file>

<file path=ppt/tags/tag102.xml><?xml version="1.0" encoding="utf-8"?>
<p:tagLst xmlns:p="http://schemas.openxmlformats.org/presentationml/2006/main">
  <p:tag name="AS_UNIQUEID" val="135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135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135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135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135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135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136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136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1362"/>
</p:tagLst>
</file>

<file path=ppt/tags/tag111.xml><?xml version="1.0" encoding="utf-8"?>
<p:tagLst xmlns:p="http://schemas.openxmlformats.org/presentationml/2006/main">
  <p:tag name="AS_UNIQUEID" val="1363"/>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1364"/>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1365"/>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1366"/>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1367"/>
</p:tagLst>
</file>

<file path=ppt/tags/tag116.xml><?xml version="1.0" encoding="utf-8"?>
<p:tagLst xmlns:p="http://schemas.openxmlformats.org/presentationml/2006/main">
  <p:tag name="AS_UNIQUEID" val="1368"/>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1369"/>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1370"/>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1371"/>
</p:tagLst>
</file>

<file path=ppt/tags/tag120.xml><?xml version="1.0" encoding="utf-8"?>
<p:tagLst xmlns:p="http://schemas.openxmlformats.org/presentationml/2006/main">
  <p:tag name="AS_UNIQUEID" val="137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137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137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137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137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137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1378"/>
</p:tagLst>
</file>

<file path=ppt/tags/tag127.xml><?xml version="1.0" encoding="utf-8"?>
<p:tagLst xmlns:p="http://schemas.openxmlformats.org/presentationml/2006/main">
  <p:tag name="AS_UNIQUEID" val="1379"/>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1380"/>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138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138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1383"/>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1384"/>
</p:tagLst>
</file>

<file path=ppt/tags/tag133.xml><?xml version="1.0" encoding="utf-8"?>
<p:tagLst xmlns:p="http://schemas.openxmlformats.org/presentationml/2006/main">
  <p:tag name="AS_UNIQUEID" val="1385"/>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1386"/>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138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1388"/>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1389"/>
</p:tagLst>
</file>

<file path=ppt/tags/tag138.xml><?xml version="1.0" encoding="utf-8"?>
<p:tagLst xmlns:p="http://schemas.openxmlformats.org/presentationml/2006/main">
  <p:tag name="AS_UNIQUEID" val="139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139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139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139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1394"/>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1395"/>
</p:tagLst>
</file>

<file path=ppt/tags/tag144.xml><?xml version="1.0" encoding="utf-8"?>
<p:tagLst xmlns:p="http://schemas.openxmlformats.org/presentationml/2006/main">
  <p:tag name="AS_UNIQUEID" val="1396"/>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5.xml><?xml version="1.0" encoding="utf-8"?>
<p:tagLst xmlns:p="http://schemas.openxmlformats.org/presentationml/2006/main">
  <p:tag name="AS_UNIQUEID" val="1397"/>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139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139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140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AS_UNIQUEID" val="1401"/>
</p:tagLst>
</file>

<file path=ppt/tags/tag15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1.xml><?xml version="1.0" encoding="utf-8"?>
<p:tagLst xmlns:p="http://schemas.openxmlformats.org/presentationml/2006/main">
  <p:tag name="AS_UNIQUEID" val="1409"/>
</p:tagLst>
</file>

<file path=ppt/tags/tag152.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53.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54.xml><?xml version="1.0" encoding="utf-8"?>
<p:tagLst xmlns:p="http://schemas.openxmlformats.org/presentationml/2006/main">
  <p:tag name="AS_UNIQUEID" val="1410"/>
</p:tagLst>
</file>

<file path=ppt/tags/tag155.xml><?xml version="1.0" encoding="utf-8"?>
<p:tagLst xmlns:p="http://schemas.openxmlformats.org/presentationml/2006/main">
  <p:tag name="AS_UNIQUEID" val="1411"/>
</p:tagLst>
</file>

<file path=ppt/tags/tag156.xml><?xml version="1.0" encoding="utf-8"?>
<p:tagLst xmlns:p="http://schemas.openxmlformats.org/presentationml/2006/main">
  <p:tag name="AS_UNIQUEID" val="1412"/>
</p:tagLst>
</file>

<file path=ppt/tags/tag157.xml><?xml version="1.0" encoding="utf-8"?>
<p:tagLst xmlns:p="http://schemas.openxmlformats.org/presentationml/2006/main">
  <p:tag name="AS_UNIQUEID" val="1413"/>
  <p:tag name="KSO_WM_BEAUTIFY_FLAG" val=""/>
</p:tagLst>
</file>

<file path=ppt/tags/tag158.xml><?xml version="1.0" encoding="utf-8"?>
<p:tagLst xmlns:p="http://schemas.openxmlformats.org/presentationml/2006/main">
  <p:tag name="AS_UNIQUEID" val="1414"/>
</p:tagLst>
</file>

<file path=ppt/tags/tag159.xml><?xml version="1.0" encoding="utf-8"?>
<p:tagLst xmlns:p="http://schemas.openxmlformats.org/presentationml/2006/main">
  <p:tag name="AS_UNIQUEID" val="1415"/>
</p:tagLst>
</file>

<file path=ppt/tags/tag160.xml><?xml version="1.0" encoding="utf-8"?>
<p:tagLst xmlns:p="http://schemas.openxmlformats.org/presentationml/2006/main">
  <p:tag name="AS_UNIQUEID" val="1416"/>
</p:tagLst>
</file>

<file path=ppt/tags/tag161.xml><?xml version="1.0" encoding="utf-8"?>
<p:tagLst xmlns:p="http://schemas.openxmlformats.org/presentationml/2006/main">
  <p:tag name="KSO_WM_SLIDE_BACKGROUND_TYPE" val="general"/>
  <p:tag name="KSO_WM_SLIDE_BK_DARK_LIGHT" val="2"/>
</p:tagLst>
</file>

<file path=ppt/tags/tag162.xml><?xml version="1.0" encoding="utf-8"?>
<p:tagLst xmlns:p="http://schemas.openxmlformats.org/presentationml/2006/main">
  <p:tag name="AS_UNIQUEID" val="1417"/>
</p:tagLst>
</file>

<file path=ppt/tags/tag163.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64.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65.xml><?xml version="1.0" encoding="utf-8"?>
<p:tagLst xmlns:p="http://schemas.openxmlformats.org/presentationml/2006/main">
  <p:tag name="AS_UNIQUEID" val="1418"/>
</p:tagLst>
</file>

<file path=ppt/tags/tag166.xml><?xml version="1.0" encoding="utf-8"?>
<p:tagLst xmlns:p="http://schemas.openxmlformats.org/presentationml/2006/main">
  <p:tag name="AS_UNIQUEID" val="1419"/>
</p:tagLst>
</file>

<file path=ppt/tags/tag167.xml><?xml version="1.0" encoding="utf-8"?>
<p:tagLst xmlns:p="http://schemas.openxmlformats.org/presentationml/2006/main">
  <p:tag name="AS_UNIQUEID" val="1420"/>
</p:tagLst>
</file>

<file path=ppt/tags/tag168.xml><?xml version="1.0" encoding="utf-8"?>
<p:tagLst xmlns:p="http://schemas.openxmlformats.org/presentationml/2006/main">
  <p:tag name="AS_UNIQUEID" val="1421"/>
  <p:tag name="KSO_WM_BEAUTIFY_FLAG" val=""/>
</p:tagLst>
</file>

<file path=ppt/tags/tag169.xml><?xml version="1.0" encoding="utf-8"?>
<p:tagLst xmlns:p="http://schemas.openxmlformats.org/presentationml/2006/main">
  <p:tag name="AS_UNIQUEID" val="1422"/>
</p:tagLst>
</file>

<file path=ppt/tags/tag170.xml><?xml version="1.0" encoding="utf-8"?>
<p:tagLst xmlns:p="http://schemas.openxmlformats.org/presentationml/2006/main">
  <p:tag name="KSO_WM_SLIDE_BACKGROUND_TYPE" val="general"/>
  <p:tag name="KSO_WM_SLIDE_BK_DARK_LIGHT" val="2"/>
</p:tagLst>
</file>

<file path=ppt/tags/tag171.xml><?xml version="1.0" encoding="utf-8"?>
<p:tagLst xmlns:p="http://schemas.openxmlformats.org/presentationml/2006/main">
  <p:tag name="AS_UNIQUEID" val="1423"/>
</p:tagLst>
</file>

<file path=ppt/tags/tag172.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73.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74.xml><?xml version="1.0" encoding="utf-8"?>
<p:tagLst xmlns:p="http://schemas.openxmlformats.org/presentationml/2006/main">
  <p:tag name="AS_UNIQUEID" val="1424"/>
</p:tagLst>
</file>

<file path=ppt/tags/tag175.xml><?xml version="1.0" encoding="utf-8"?>
<p:tagLst xmlns:p="http://schemas.openxmlformats.org/presentationml/2006/main">
  <p:tag name="AS_UNIQUEID" val="1425"/>
</p:tagLst>
</file>

<file path=ppt/tags/tag176.xml><?xml version="1.0" encoding="utf-8"?>
<p:tagLst xmlns:p="http://schemas.openxmlformats.org/presentationml/2006/main">
  <p:tag name="AS_UNIQUEID" val="1426"/>
</p:tagLst>
</file>

<file path=ppt/tags/tag177.xml><?xml version="1.0" encoding="utf-8"?>
<p:tagLst xmlns:p="http://schemas.openxmlformats.org/presentationml/2006/main">
  <p:tag name="AS_UNIQUEID" val="1427"/>
  <p:tag name="KSO_WM_BEAUTIFY_FLAG" val=""/>
</p:tagLst>
</file>

<file path=ppt/tags/tag178.xml><?xml version="1.0" encoding="utf-8"?>
<p:tagLst xmlns:p="http://schemas.openxmlformats.org/presentationml/2006/main">
  <p:tag name="AS_UNIQUEID" val="1428"/>
</p:tagLst>
</file>

<file path=ppt/tags/tag179.xml><?xml version="1.0" encoding="utf-8"?>
<p:tagLst xmlns:p="http://schemas.openxmlformats.org/presentationml/2006/main">
  <p:tag name="KSO_WM_SLIDE_BACKGROUND_TYPE" val="general"/>
  <p:tag name="KSO_WM_SLIDE_BK_DARK_LIGHT" val="2"/>
</p:tagLst>
</file>

<file path=ppt/tags/tag180.xml><?xml version="1.0" encoding="utf-8"?>
<p:tagLst xmlns:p="http://schemas.openxmlformats.org/presentationml/2006/main">
  <p:tag name="AS_UNIQUEID" val="1429"/>
</p:tagLst>
</file>

<file path=ppt/tags/tag181.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82.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83.xml><?xml version="1.0" encoding="utf-8"?>
<p:tagLst xmlns:p="http://schemas.openxmlformats.org/presentationml/2006/main">
  <p:tag name="AS_UNIQUEID" val="1430"/>
</p:tagLst>
</file>

<file path=ppt/tags/tag184.xml><?xml version="1.0" encoding="utf-8"?>
<p:tagLst xmlns:p="http://schemas.openxmlformats.org/presentationml/2006/main">
  <p:tag name="AS_UNIQUEID" val="1431"/>
</p:tagLst>
</file>

<file path=ppt/tags/tag185.xml><?xml version="1.0" encoding="utf-8"?>
<p:tagLst xmlns:p="http://schemas.openxmlformats.org/presentationml/2006/main">
  <p:tag name="AS_UNIQUEID" val="1432"/>
</p:tagLst>
</file>

<file path=ppt/tags/tag186.xml><?xml version="1.0" encoding="utf-8"?>
<p:tagLst xmlns:p="http://schemas.openxmlformats.org/presentationml/2006/main">
  <p:tag name="AS_UNIQUEID" val="1433"/>
  <p:tag name="KSO_WM_BEAUTIFY_FLAG" val=""/>
</p:tagLst>
</file>

<file path=ppt/tags/tag187.xml><?xml version="1.0" encoding="utf-8"?>
<p:tagLst xmlns:p="http://schemas.openxmlformats.org/presentationml/2006/main">
  <p:tag name="AS_UNIQUEID" val="1434"/>
</p:tagLst>
</file>

<file path=ppt/tags/tag188.xml><?xml version="1.0" encoding="utf-8"?>
<p:tagLst xmlns:p="http://schemas.openxmlformats.org/presentationml/2006/main">
  <p:tag name="KSO_WM_SLIDE_BACKGROUND_TYPE" val="general"/>
  <p:tag name="KSO_WM_SLIDE_BK_DARK_LIGHT" val="2"/>
</p:tagLst>
</file>

<file path=ppt/tags/tag189.xml><?xml version="1.0" encoding="utf-8"?>
<p:tagLst xmlns:p="http://schemas.openxmlformats.org/presentationml/2006/main">
  <p:tag name="AS_UNIQUEID" val="1435"/>
</p:tagLst>
</file>

<file path=ppt/tags/tag190.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91.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92.xml><?xml version="1.0" encoding="utf-8"?>
<p:tagLst xmlns:p="http://schemas.openxmlformats.org/presentationml/2006/main">
  <p:tag name="AS_UNIQUEID" val="1436"/>
</p:tagLst>
</file>

<file path=ppt/tags/tag193.xml><?xml version="1.0" encoding="utf-8"?>
<p:tagLst xmlns:p="http://schemas.openxmlformats.org/presentationml/2006/main">
  <p:tag name="AS_UNIQUEID" val="1437"/>
</p:tagLst>
</file>

<file path=ppt/tags/tag194.xml><?xml version="1.0" encoding="utf-8"?>
<p:tagLst xmlns:p="http://schemas.openxmlformats.org/presentationml/2006/main">
  <p:tag name="AS_UNIQUEID" val="1438"/>
</p:tagLst>
</file>

<file path=ppt/tags/tag195.xml><?xml version="1.0" encoding="utf-8"?>
<p:tagLst xmlns:p="http://schemas.openxmlformats.org/presentationml/2006/main">
  <p:tag name="AS_UNIQUEID" val="1439"/>
  <p:tag name="KSO_WM_BEAUTIFY_FLAG" val=""/>
</p:tagLst>
</file>

<file path=ppt/tags/tag196.xml><?xml version="1.0" encoding="utf-8"?>
<p:tagLst xmlns:p="http://schemas.openxmlformats.org/presentationml/2006/main">
  <p:tag name="AS_UNIQUEID" val="1440"/>
</p:tagLst>
</file>

<file path=ppt/tags/tag197.xml><?xml version="1.0" encoding="utf-8"?>
<p:tagLst xmlns:p="http://schemas.openxmlformats.org/presentationml/2006/main">
  <p:tag name="KSO_WM_SLIDE_BACKGROUND_TYPE" val="general"/>
  <p:tag name="KSO_WM_SLIDE_BK_DARK_LIGHT" val="2"/>
</p:tagLst>
</file>

<file path=ppt/tags/tag198.xml><?xml version="1.0" encoding="utf-8"?>
<p:tagLst xmlns:p="http://schemas.openxmlformats.org/presentationml/2006/main">
  <p:tag name="AS_UNIQUEID" val="1441"/>
</p:tagLst>
</file>

<file path=ppt/tags/tag199.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00.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01.xml><?xml version="1.0" encoding="utf-8"?>
<p:tagLst xmlns:p="http://schemas.openxmlformats.org/presentationml/2006/main">
  <p:tag name="AS_UNIQUEID" val="1442"/>
</p:tagLst>
</file>

<file path=ppt/tags/tag202.xml><?xml version="1.0" encoding="utf-8"?>
<p:tagLst xmlns:p="http://schemas.openxmlformats.org/presentationml/2006/main">
  <p:tag name="AS_UNIQUEID" val="1443"/>
</p:tagLst>
</file>

<file path=ppt/tags/tag203.xml><?xml version="1.0" encoding="utf-8"?>
<p:tagLst xmlns:p="http://schemas.openxmlformats.org/presentationml/2006/main">
  <p:tag name="AS_UNIQUEID" val="1444"/>
</p:tagLst>
</file>

<file path=ppt/tags/tag204.xml><?xml version="1.0" encoding="utf-8"?>
<p:tagLst xmlns:p="http://schemas.openxmlformats.org/presentationml/2006/main">
  <p:tag name="AS_UNIQUEID" val="1445"/>
  <p:tag name="KSO_WM_BEAUTIFY_FLAG" val=""/>
</p:tagLst>
</file>

<file path=ppt/tags/tag205.xml><?xml version="1.0" encoding="utf-8"?>
<p:tagLst xmlns:p="http://schemas.openxmlformats.org/presentationml/2006/main">
  <p:tag name="AS_UNIQUEID" val="1446"/>
</p:tagLst>
</file>

<file path=ppt/tags/tag206.xml><?xml version="1.0" encoding="utf-8"?>
<p:tagLst xmlns:p="http://schemas.openxmlformats.org/presentationml/2006/main">
  <p:tag name="KSO_WM_SLIDE_BACKGROUND_TYPE" val="general"/>
  <p:tag name="KSO_WM_SLIDE_BK_DARK_LIGHT" val="2"/>
</p:tagLst>
</file>

<file path=ppt/tags/tag207.xml><?xml version="1.0" encoding="utf-8"?>
<p:tagLst xmlns:p="http://schemas.openxmlformats.org/presentationml/2006/main">
  <p:tag name="AS_UNIQUEID" val="1447"/>
</p:tagLst>
</file>

<file path=ppt/tags/tag208.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09.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10.xml><?xml version="1.0" encoding="utf-8"?>
<p:tagLst xmlns:p="http://schemas.openxmlformats.org/presentationml/2006/main">
  <p:tag name="AS_UNIQUEID" val="1448"/>
</p:tagLst>
</file>

<file path=ppt/tags/tag211.xml><?xml version="1.0" encoding="utf-8"?>
<p:tagLst xmlns:p="http://schemas.openxmlformats.org/presentationml/2006/main">
  <p:tag name="AS_UNIQUEID" val="1449"/>
</p:tagLst>
</file>

<file path=ppt/tags/tag212.xml><?xml version="1.0" encoding="utf-8"?>
<p:tagLst xmlns:p="http://schemas.openxmlformats.org/presentationml/2006/main">
  <p:tag name="AS_UNIQUEID" val="1450"/>
</p:tagLst>
</file>

<file path=ppt/tags/tag213.xml><?xml version="1.0" encoding="utf-8"?>
<p:tagLst xmlns:p="http://schemas.openxmlformats.org/presentationml/2006/main">
  <p:tag name="AS_UNIQUEID" val="1451"/>
  <p:tag name="KSO_WM_BEAUTIFY_FLAG" val=""/>
</p:tagLst>
</file>

<file path=ppt/tags/tag214.xml><?xml version="1.0" encoding="utf-8"?>
<p:tagLst xmlns:p="http://schemas.openxmlformats.org/presentationml/2006/main">
  <p:tag name="AS_UNIQUEID" val="1452"/>
</p:tagLst>
</file>

<file path=ppt/tags/tag215.xml><?xml version="1.0" encoding="utf-8"?>
<p:tagLst xmlns:p="http://schemas.openxmlformats.org/presentationml/2006/main">
  <p:tag name="KSO_WM_SLIDE_BACKGROUND_TYPE" val="general"/>
  <p:tag name="KSO_WM_SLIDE_BK_DARK_LIGHT" val="2"/>
</p:tagLst>
</file>

<file path=ppt/tags/tag216.xml><?xml version="1.0" encoding="utf-8"?>
<p:tagLst xmlns:p="http://schemas.openxmlformats.org/presentationml/2006/main">
  <p:tag name="AS_UNIQUEID" val="1453"/>
</p:tagLst>
</file>

<file path=ppt/tags/tag217.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18.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19.xml><?xml version="1.0" encoding="utf-8"?>
<p:tagLst xmlns:p="http://schemas.openxmlformats.org/presentationml/2006/main">
  <p:tag name="AS_UNIQUEID" val="1454"/>
</p:tagLst>
</file>

<file path=ppt/tags/tag220.xml><?xml version="1.0" encoding="utf-8"?>
<p:tagLst xmlns:p="http://schemas.openxmlformats.org/presentationml/2006/main">
  <p:tag name="AS_UNIQUEID" val="1455"/>
</p:tagLst>
</file>

<file path=ppt/tags/tag221.xml><?xml version="1.0" encoding="utf-8"?>
<p:tagLst xmlns:p="http://schemas.openxmlformats.org/presentationml/2006/main">
  <p:tag name="AS_UNIQUEID" val="1456"/>
</p:tagLst>
</file>

<file path=ppt/tags/tag222.xml><?xml version="1.0" encoding="utf-8"?>
<p:tagLst xmlns:p="http://schemas.openxmlformats.org/presentationml/2006/main">
  <p:tag name="KSO_WM_SLIDE_BACKGROUND_TYPE" val="general"/>
  <p:tag name="KSO_WM_SLIDE_BK_DARK_LIGHT" val="2"/>
</p:tagLst>
</file>

<file path=ppt/tags/tag223.xml><?xml version="1.0" encoding="utf-8"?>
<p:tagLst xmlns:p="http://schemas.openxmlformats.org/presentationml/2006/main">
  <p:tag name="AS_UNIQUEID" val="1457"/>
</p:tagLst>
</file>

<file path=ppt/tags/tag224.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25.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26.xml><?xml version="1.0" encoding="utf-8"?>
<p:tagLst xmlns:p="http://schemas.openxmlformats.org/presentationml/2006/main">
  <p:tag name="AS_UNIQUEID" val="1458"/>
</p:tagLst>
</file>

<file path=ppt/tags/tag227.xml><?xml version="1.0" encoding="utf-8"?>
<p:tagLst xmlns:p="http://schemas.openxmlformats.org/presentationml/2006/main">
  <p:tag name="AS_UNIQUEID" val="1459"/>
</p:tagLst>
</file>

<file path=ppt/tags/tag228.xml><?xml version="1.0" encoding="utf-8"?>
<p:tagLst xmlns:p="http://schemas.openxmlformats.org/presentationml/2006/main">
  <p:tag name="AS_UNIQUEID" val="1460"/>
</p:tagLst>
</file>

<file path=ppt/tags/tag229.xml><?xml version="1.0" encoding="utf-8"?>
<p:tagLst xmlns:p="http://schemas.openxmlformats.org/presentationml/2006/main">
  <p:tag name="AS_UNIQUEID" val="1532"/>
</p:tagLst>
</file>

<file path=ppt/tags/tag230.xml><?xml version="1.0" encoding="utf-8"?>
<p:tagLst xmlns:p="http://schemas.openxmlformats.org/presentationml/2006/main">
  <p:tag name="KSO_WM_SLIDE_BACKGROUND_TYPE" val="general"/>
  <p:tag name="KSO_WM_SLIDE_BK_DARK_LIGHT" val="2"/>
</p:tagLst>
</file>

<file path=ppt/tags/tag231.xml><?xml version="1.0" encoding="utf-8"?>
<p:tagLst xmlns:p="http://schemas.openxmlformats.org/presentationml/2006/main">
  <p:tag name="AS_UNIQUEID" val="1461"/>
</p:tagLst>
</file>

<file path=ppt/tags/tag232.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33.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34.xml><?xml version="1.0" encoding="utf-8"?>
<p:tagLst xmlns:p="http://schemas.openxmlformats.org/presentationml/2006/main">
  <p:tag name="AS_UNIQUEID" val="1462"/>
</p:tagLst>
</file>

<file path=ppt/tags/tag235.xml><?xml version="1.0" encoding="utf-8"?>
<p:tagLst xmlns:p="http://schemas.openxmlformats.org/presentationml/2006/main">
  <p:tag name="AS_UNIQUEID" val="1463"/>
</p:tagLst>
</file>

<file path=ppt/tags/tag236.xml><?xml version="1.0" encoding="utf-8"?>
<p:tagLst xmlns:p="http://schemas.openxmlformats.org/presentationml/2006/main">
  <p:tag name="AS_UNIQUEID" val="1464"/>
</p:tagLst>
</file>

<file path=ppt/tags/tag237.xml><?xml version="1.0" encoding="utf-8"?>
<p:tagLst xmlns:p="http://schemas.openxmlformats.org/presentationml/2006/main">
  <p:tag name="AS_UNIQUEID" val="1465"/>
  <p:tag name="TABLE_ENDDRAG_ORIGIN_RECT" val="503*249"/>
  <p:tag name="TABLE_ENDDRAG_RECT" val="265*280*503*249"/>
</p:tagLst>
</file>

<file path=ppt/tags/tag238.xml><?xml version="1.0" encoding="utf-8"?>
<p:tagLst xmlns:p="http://schemas.openxmlformats.org/presentationml/2006/main">
  <p:tag name="KSO_WM_SLIDE_BACKGROUND_TYPE" val="general"/>
  <p:tag name="KSO_WM_SLIDE_BK_DARK_LIGHT" val="2"/>
</p:tagLst>
</file>

<file path=ppt/tags/tag239.xml><?xml version="1.0" encoding="utf-8"?>
<p:tagLst xmlns:p="http://schemas.openxmlformats.org/presentationml/2006/main">
  <p:tag name="AS_UNIQUEID" val="1466"/>
</p:tagLst>
</file>

<file path=ppt/tags/tag240.xml><?xml version="1.0" encoding="utf-8"?>
<p:tagLst xmlns:p="http://schemas.openxmlformats.org/presentationml/2006/main">
  <p:tag name="AS_UNIQUEID" val="132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241.xml><?xml version="1.0" encoding="utf-8"?>
<p:tagLst xmlns:p="http://schemas.openxmlformats.org/presentationml/2006/main">
  <p:tag name="AS_UNIQUEID" val="132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242.xml><?xml version="1.0" encoding="utf-8"?>
<p:tagLst xmlns:p="http://schemas.openxmlformats.org/presentationml/2006/main">
  <p:tag name="AS_UNIQUEID" val="1467"/>
</p:tagLst>
</file>

<file path=ppt/tags/tag243.xml><?xml version="1.0" encoding="utf-8"?>
<p:tagLst xmlns:p="http://schemas.openxmlformats.org/presentationml/2006/main">
  <p:tag name="AS_UNIQUEID" val="1468"/>
</p:tagLst>
</file>

<file path=ppt/tags/tag244.xml><?xml version="1.0" encoding="utf-8"?>
<p:tagLst xmlns:p="http://schemas.openxmlformats.org/presentationml/2006/main">
  <p:tag name="AS_UNIQUEID" val="1469"/>
</p:tagLst>
</file>

<file path=ppt/tags/tag245.xml><?xml version="1.0" encoding="utf-8"?>
<p:tagLst xmlns:p="http://schemas.openxmlformats.org/presentationml/2006/main">
  <p:tag name="AS_UNIQUEID" val="1470"/>
</p:tagLst>
</file>

<file path=ppt/tags/tag246.xml><?xml version="1.0" encoding="utf-8"?>
<p:tagLst xmlns:p="http://schemas.openxmlformats.org/presentationml/2006/main">
  <p:tag name="AS_UNIQUEID" val="1471"/>
</p:tagLst>
</file>

<file path=ppt/tags/tag247.xml><?xml version="1.0" encoding="utf-8"?>
<p:tagLst xmlns:p="http://schemas.openxmlformats.org/presentationml/2006/main">
  <p:tag name="AS_UNIQUEID" val="1472"/>
</p:tagLst>
</file>

<file path=ppt/tags/tag248.xml><?xml version="1.0" encoding="utf-8"?>
<p:tagLst xmlns:p="http://schemas.openxmlformats.org/presentationml/2006/main">
  <p:tag name="AS_UNIQUEID" val="1473"/>
</p:tagLst>
</file>

<file path=ppt/tags/tag249.xml><?xml version="1.0" encoding="utf-8"?>
<p:tagLst xmlns:p="http://schemas.openxmlformats.org/presentationml/2006/main">
  <p:tag name="AS_UNIQUEID" val="1474"/>
</p:tagLst>
</file>

<file path=ppt/tags/tag250.xml><?xml version="1.0" encoding="utf-8"?>
<p:tagLst xmlns:p="http://schemas.openxmlformats.org/presentationml/2006/main">
  <p:tag name="KSO_WM_SLIDE_BACKGROUND_TYPE" val="general"/>
  <p:tag name="KSO_WM_SLIDE_BK_DARK_LIGHT" val="2"/>
</p:tagLst>
</file>

<file path=ppt/tags/tag251.xml><?xml version="1.0" encoding="utf-8"?>
<p:tagLst xmlns:p="http://schemas.openxmlformats.org/presentationml/2006/main">
  <p:tag name="AS_UNIQUEID" val="1608"/>
</p:tagLst>
</file>

<file path=ppt/tags/tag252.xml><?xml version="1.0" encoding="utf-8"?>
<p:tagLst xmlns:p="http://schemas.openxmlformats.org/presentationml/2006/main">
  <p:tag name="AS_UNIQUEID" val="1609"/>
</p:tagLst>
</file>

<file path=ppt/tags/tag25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12</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12</vt:i4>
      </vt:variant>
    </vt:vector>
  </HeadingPairs>
  <TitlesOfParts>
    <vt:vector baseType="lpstr" size="24">
      <vt:lpstr>Arial</vt:lpstr>
      <vt:lpstr>Calibri</vt:lpstr>
      <vt:lpstr>微软雅黑</vt:lpstr>
      <vt:lpstr>Wingdings</vt:lpstr>
      <vt:lpstr>Times New Roman</vt:lpstr>
      <vt:lpstr>宋体</vt:lpstr>
      <vt:lpstr>黑体</vt:lpstr>
      <vt:lpstr>Adobe 黑体 Std R</vt:lpstr>
      <vt:lpstr>Arial Narrow</vt:lpstr>
      <vt:lpstr>Arial Unicode MS</vt:lpstr>
      <vt:lpstr>NEU-BZ</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2024-09-21T12:11:47.515</cp:lastPrinted>
  <dcterms:created xsi:type="dcterms:W3CDTF">2024-09-21T04:11:47Z</dcterms:created>
  <dcterms:modified xsi:type="dcterms:W3CDTF">2024-09-21T04:11:49Z</dcterms:modified>
</cp:coreProperties>
</file>