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9202A94-095D-447C-8059-E234840AF0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577AC7-D2B9-49A2-84D8-F8ED959976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BFE6EB-5CD9-4821-866A-E42E75EBCE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6A5DBE0-09B4-4D2E-B96F-BC49E6D947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CF921B-A2B7-4E28-9CDB-72EA544B127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233E3E4-1F1A-4A73-925E-4BC2E2DB9D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B7A1CFD-CFBC-4C73-9184-706E0D34AC9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7701FF-ABA3-4975-9705-77EB985577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D54A0B-3903-4A49-AD28-ABE48150F9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FB72A8-11C6-4480-B392-D7F9491B09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39DC74-2455-406B-BE0B-2E46C15672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7143004024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自媒体内容的编辑与审核标准与流程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自媒体内容概述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自媒体内容编辑标准</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自媒体内容审核流程</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自媒体内容审核标准</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自媒体内容编辑与审核的注意事项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自媒体内容概述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特点</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自媒体的定义与特点</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自媒体是指个人或小团队通过互联网平台发布和分享内容的媒体形式。</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自媒体具有个性化、互动性、传播速度快等优势，能够迅速吸引大量关注和粉丝。</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696" b="1269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传递信息</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塑造品牌形象</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促进交流与互动</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自媒体内容能够快速传递信息，帮助用户了解时事热点和社会动态。</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通过优质自媒体内容，可以提升个人或品牌的形象和影响力。</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自媒体内容能够引发用户讨论和互动，增强用户黏性和参与度。</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自媒体内容的重要性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自媒体内容的发展趋势</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随着短视频平台的兴起，短视频成为自媒体内容的重要形式。</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自媒体内容逐渐呈现专业化和垂直化趋势，以满足特定用户群体的需求。</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自媒体内容更加注重社交属性，通过互动和分享提升用户参与感。</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短视频崛起</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专业化与垂直化</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社交属性强化</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自媒体内容编辑标准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48133" y="4110503"/>
            <a:ext cx="2590565" cy="15624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3128212" y="4950826"/>
            <a:ext cx="710486" cy="718012"/>
          </a:xfrm>
          <a:custGeom>
            <a:rect l="l" t="t" r="r" b="b"/>
            <a:pathLst>
              <a:path w="21600" h="21600">
                <a:moveTo>
                  <a:pt x="0" y="0"/>
                </a:moveTo>
                <a:lnTo>
                  <a:pt x="21600" y="0"/>
                </a:lnTo>
                <a:lnTo>
                  <a:pt x="21600" y="21600"/>
                </a:lnTo>
                <a:lnTo>
                  <a:pt x="0" y="0"/>
                </a:lnTo>
                <a:close/>
                <a:moveTo>
                  <a:pt x="0" y="0"/>
                </a:moveTo>
              </a:path>
            </a:pathLst>
          </a:custGeom>
          <a:solidFill>
            <a:schemeClr val="lt1">
              <a:lumMod val="8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134233" y="3388358"/>
            <a:ext cx="2590566" cy="15624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014313" y="4232813"/>
            <a:ext cx="710486" cy="718013"/>
          </a:xfrm>
          <a:custGeom>
            <a:rect l="l" t="t" r="r" b="b"/>
            <a:pathLst>
              <a:path w="21600" h="21600">
                <a:moveTo>
                  <a:pt x="0" y="0"/>
                </a:moveTo>
                <a:lnTo>
                  <a:pt x="21600" y="0"/>
                </a:lnTo>
                <a:lnTo>
                  <a:pt x="21600" y="21600"/>
                </a:lnTo>
                <a:lnTo>
                  <a:pt x="0" y="0"/>
                </a:lnTo>
                <a:close/>
                <a:moveTo>
                  <a:pt x="0" y="0"/>
                </a:moveTo>
              </a:path>
            </a:pathLst>
          </a:custGeom>
          <a:solidFill>
            <a:schemeClr val="lt1">
              <a:lumMod val="8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6786" y="2677872"/>
            <a:ext cx="2592071" cy="1562468"/>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886866" y="3510284"/>
            <a:ext cx="711991" cy="716507"/>
          </a:xfrm>
          <a:custGeom>
            <a:rect l="l" t="t" r="r" b="b"/>
            <a:pathLst>
              <a:path w="21600" h="21600">
                <a:moveTo>
                  <a:pt x="0" y="0"/>
                </a:moveTo>
                <a:lnTo>
                  <a:pt x="21600" y="0"/>
                </a:lnTo>
                <a:lnTo>
                  <a:pt x="21600" y="21600"/>
                </a:lnTo>
                <a:lnTo>
                  <a:pt x="0" y="0"/>
                </a:lnTo>
                <a:close/>
                <a:moveTo>
                  <a:pt x="0" y="0"/>
                </a:moveTo>
              </a:path>
            </a:pathLst>
          </a:custGeom>
          <a:solidFill>
            <a:schemeClr val="lt1">
              <a:lumMod val="8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901919" y="1624184"/>
            <a:ext cx="3200199" cy="2539899"/>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48133" y="4153549"/>
            <a:ext cx="1880079" cy="14763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内容必须真实、准确，不传播虚假信息。</a:t>
            </a:r>
          </a:p>
        </p:txBody>
      </p:sp>
      <p:sp>
        <p:nvSpPr>
          <p:cNvPr id="10" name="TextBox 10"/>
          <p:cNvSpPr txBox="1"/>
          <p:nvPr/>
        </p:nvSpPr>
        <p:spPr>
          <a:xfrm>
            <a:off x="3128212" y="3415808"/>
            <a:ext cx="1886101"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信息来源可靠，有据可查。</a:t>
            </a:r>
          </a:p>
        </p:txBody>
      </p:sp>
      <p:sp>
        <p:nvSpPr>
          <p:cNvPr id="11" name="TextBox 11"/>
          <p:cNvSpPr txBox="1"/>
          <p:nvPr/>
        </p:nvSpPr>
        <p:spPr>
          <a:xfrm>
            <a:off x="5014313" y="2876331"/>
            <a:ext cx="1872553" cy="1165551"/>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内容具有原创性，不得抄袭、剽窃他人成果。</a:t>
            </a:r>
          </a:p>
        </p:txBody>
      </p:sp>
      <p:sp>
        <p:nvSpPr>
          <p:cNvPr id="12" name="TextBox 12"/>
          <p:cNvSpPr txBox="1"/>
          <p:nvPr/>
        </p:nvSpPr>
        <p:spPr>
          <a:xfrm>
            <a:off x="6957710" y="2291084"/>
            <a:ext cx="1931664" cy="1219200"/>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lt1">
                    <a:alpha val="100000"/>
                  </a:schemeClr>
                </a:solidFill>
                <a:latin typeface="Microsoft Yahei"/>
                <a:ea typeface="Microsoft Yahei"/>
                <a:cs typeface="Microsoft Yahei"/>
              </a:rPr>
              <a:t>内容表达清晰，逻辑严密，易于理解。</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内容质量标准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6670291" y="3742977"/>
            <a:ext cx="1631969" cy="672075"/>
          </a:xfrm>
          <a:prstGeom prst="line">
            <a:avLst/>
          </a:prstGeom>
          <a:ln w="9525">
            <a:solidFill>
              <a:srgbClr val="0A6446">
                <a:alpha val="100000"/>
              </a:srgbClr>
            </a:solidFill>
            <a:prstDash val="dash"/>
          </a:ln>
        </p:spPr>
      </p:cxnSp>
      <p:cxnSp>
        <p:nvCxnSpPr>
          <p:cNvPr id="3" name="Connector 3"/>
          <p:cNvCxnSpPr/>
          <p:nvPr/>
        </p:nvCxnSpPr>
        <p:spPr>
          <a:xfrm flipV="1">
            <a:off x="6670291" y="2014785"/>
            <a:ext cx="1631969" cy="672075"/>
          </a:xfrm>
          <a:prstGeom prst="line">
            <a:avLst/>
          </a:prstGeom>
          <a:ln w="9525">
            <a:solidFill>
              <a:srgbClr val="0A6446">
                <a:alpha val="100000"/>
              </a:srgbClr>
            </a:solidFill>
            <a:prstDash val="dash"/>
          </a:ln>
        </p:spPr>
      </p:cxnSp>
      <p:cxnSp>
        <p:nvCxnSpPr>
          <p:cNvPr id="4" name="Connector 4"/>
          <p:cNvCxnSpPr/>
          <p:nvPr/>
        </p:nvCxnSpPr>
        <p:spPr>
          <a:xfrm flipH="1" flipV="1">
            <a:off x="3776689" y="2110795"/>
            <a:ext cx="1645627" cy="576064"/>
          </a:xfrm>
          <a:prstGeom prst="line">
            <a:avLst/>
          </a:prstGeom>
          <a:ln w="9525">
            <a:solidFill>
              <a:srgbClr val="0A6446">
                <a:alpha val="100000"/>
              </a:srgbClr>
            </a:solidFill>
            <a:prstDash val="dash"/>
          </a:ln>
        </p:spPr>
      </p:cxnSp>
      <p:cxnSp>
        <p:nvCxnSpPr>
          <p:cNvPr id="5" name="Connector 5"/>
          <p:cNvCxnSpPr/>
          <p:nvPr/>
        </p:nvCxnSpPr>
        <p:spPr>
          <a:xfrm flipH="1">
            <a:off x="3776689" y="3742977"/>
            <a:ext cx="1645627" cy="672075"/>
          </a:xfrm>
          <a:prstGeom prst="line">
            <a:avLst/>
          </a:prstGeom>
          <a:ln w="9525">
            <a:solidFill>
              <a:srgbClr val="0A6446">
                <a:alpha val="100000"/>
              </a:srgbClr>
            </a:solidFill>
            <a:prstDash val="dash"/>
          </a:ln>
        </p:spPr>
      </p:cxnSp>
      <p:grpSp>
        <p:nvGrpSpPr>
          <p:cNvPr id="6" name="Group 6"/>
          <p:cNvGrpSpPr/>
          <p:nvPr/>
        </p:nvGrpSpPr>
        <p:grpSpPr>
          <a:xfrm>
            <a:off x="2734342" y="1420368"/>
            <a:ext cx="1042321" cy="1042416"/>
            <a:chOff x="2734342" y="1420368"/>
            <a:chExt cx="1042321" cy="1042416"/>
          </a:xfrm>
        </p:grpSpPr>
        <p:sp>
          <p:nvSpPr>
            <p:cNvPr id="7" name="AutoShape 7"/>
            <p:cNvSpPr/>
            <p:nvPr/>
          </p:nvSpPr>
          <p:spPr>
            <a:xfrm>
              <a:off x="2734342" y="1420368"/>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2734342" y="4030980"/>
            <a:ext cx="1042321" cy="1042416"/>
            <a:chOff x="2734342" y="4030980"/>
            <a:chExt cx="1042321" cy="1042416"/>
          </a:xfrm>
        </p:grpSpPr>
        <p:sp>
          <p:nvSpPr>
            <p:cNvPr id="9" name="AutoShape 9"/>
            <p:cNvSpPr/>
            <p:nvPr/>
          </p:nvSpPr>
          <p:spPr>
            <a:xfrm>
              <a:off x="2734342" y="4030980"/>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398288" y="1431608"/>
            <a:ext cx="1042321" cy="1042416"/>
            <a:chOff x="8398288" y="1431608"/>
            <a:chExt cx="1042321" cy="1042416"/>
          </a:xfrm>
        </p:grpSpPr>
        <p:sp>
          <p:nvSpPr>
            <p:cNvPr id="11" name="AutoShape 11"/>
            <p:cNvSpPr/>
            <p:nvPr/>
          </p:nvSpPr>
          <p:spPr>
            <a:xfrm>
              <a:off x="8398288" y="1431608"/>
              <a:ext cx="1042321" cy="10424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8398288" y="4042220"/>
            <a:ext cx="1042321" cy="1042416"/>
            <a:chOff x="8398288" y="4042220"/>
            <a:chExt cx="1042321" cy="1042416"/>
          </a:xfrm>
        </p:grpSpPr>
        <p:sp>
          <p:nvSpPr>
            <p:cNvPr id="13" name="AutoShape 13"/>
            <p:cNvSpPr/>
            <p:nvPr/>
          </p:nvSpPr>
          <p:spPr>
            <a:xfrm>
              <a:off x="8398288" y="4042220"/>
              <a:ext cx="1042321" cy="104241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5202215" y="2324886"/>
            <a:ext cx="720631" cy="720631"/>
          </a:xfrm>
          <a:custGeom>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187678" y="2324886"/>
            <a:ext cx="720631" cy="720631"/>
          </a:xfrm>
          <a:custGeom>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202215" y="3310349"/>
            <a:ext cx="720631" cy="720631"/>
          </a:xfrm>
          <a:custGeom>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187678" y="3310349"/>
            <a:ext cx="720631" cy="720631"/>
          </a:xfrm>
          <a:custGeom>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010349" y="1696423"/>
            <a:ext cx="490307" cy="490307"/>
          </a:xfrm>
          <a:custGeom>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8674179" y="1696307"/>
            <a:ext cx="490538" cy="490538"/>
          </a:xfrm>
          <a:custGeom>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010233" y="4306919"/>
            <a:ext cx="490538" cy="490538"/>
          </a:xfrm>
          <a:custGeom>
            <a:rect l="l" t="t" r="r" b="b"/>
            <a:pathLst>
              <a:path w="304800" h="304800">
                <a:moveTo>
                  <a:pt x="152400" y="38100"/>
                </a:moveTo>
                <a:cubicBezTo>
                  <a:pt x="215427" y="38100"/>
                  <a:pt x="266700" y="89373"/>
                  <a:pt x="266700" y="152400"/>
                </a:cubicBezTo>
                <a:cubicBezTo>
                  <a:pt x="266700" y="215427"/>
                  <a:pt x="215427" y="266700"/>
                  <a:pt x="152400" y="266700"/>
                </a:cubicBezTo>
                <a:cubicBezTo>
                  <a:pt x="89373" y="266700"/>
                  <a:pt x="38100" y="215427"/>
                  <a:pt x="38100" y="152400"/>
                </a:cubicBezTo>
                <a:cubicBezTo>
                  <a:pt x="38100" y="89373"/>
                  <a:pt x="89373" y="38100"/>
                  <a:pt x="152400" y="38100"/>
                </a:cubicBezTo>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lnTo>
                  <a:pt x="152400" y="0"/>
                </a:lnTo>
                <a:close/>
                <a:moveTo>
                  <a:pt x="204045" y="176955"/>
                </a:moveTo>
                <a:lnTo>
                  <a:pt x="171450" y="144323"/>
                </a:lnTo>
                <a:lnTo>
                  <a:pt x="171450" y="76200"/>
                </a:lnTo>
                <a:lnTo>
                  <a:pt x="133131" y="76200"/>
                </a:lnTo>
                <a:lnTo>
                  <a:pt x="133131" y="152324"/>
                </a:lnTo>
                <a:cubicBezTo>
                  <a:pt x="133131" y="158058"/>
                  <a:pt x="135769" y="163001"/>
                  <a:pt x="139751" y="166535"/>
                </a:cubicBezTo>
                <a:lnTo>
                  <a:pt x="177108" y="203892"/>
                </a:lnTo>
                <a:lnTo>
                  <a:pt x="204045" y="17695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4179" y="4306919"/>
            <a:ext cx="490538" cy="490538"/>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643475" y="2556545"/>
            <a:ext cx="2551945" cy="4889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语言规范标准</a:t>
              </a:r>
            </a:p>
          </p:txBody>
        </p:sp>
      </p:grpSp>
      <p:grpSp>
        <p:nvGrpSpPr>
          <p:cNvPr id="45" name="Group 45"/>
          <p:cNvGrpSpPr/>
          <p:nvPr/>
        </p:nvGrpSpPr>
        <p:grpSpPr>
          <a:xfrm>
            <a:off x="2100892" y="2655329"/>
            <a:ext cx="2309220" cy="1189048"/>
            <a:chOff x="2100892" y="2655329"/>
            <a:chExt cx="2309220" cy="1189048"/>
          </a:xfrm>
        </p:grpSpPr>
        <p:sp>
          <p:nvSpPr>
            <p:cNvPr id="46" name="TextBox 46"/>
            <p:cNvSpPr txBox="1"/>
            <p:nvPr/>
          </p:nvSpPr>
          <p:spPr>
            <a:xfrm>
              <a:off x="2100892"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使用标准普通话，避免方言和俚语。</a:t>
              </a:r>
            </a:p>
          </p:txBody>
        </p:sp>
      </p:grpSp>
      <p:grpSp>
        <p:nvGrpSpPr>
          <p:cNvPr id="47" name="Group 47"/>
          <p:cNvGrpSpPr/>
          <p:nvPr/>
        </p:nvGrpSpPr>
        <p:grpSpPr>
          <a:xfrm>
            <a:off x="2100892" y="5218283"/>
            <a:ext cx="2309220" cy="1189048"/>
            <a:chOff x="2100892" y="5218283"/>
            <a:chExt cx="2309220" cy="1189048"/>
          </a:xfrm>
        </p:grpSpPr>
        <p:sp>
          <p:nvSpPr>
            <p:cNvPr id="48" name="TextBox 48"/>
            <p:cNvSpPr txBox="1"/>
            <p:nvPr/>
          </p:nvSpPr>
          <p:spPr>
            <a:xfrm>
              <a:off x="2100892"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语法规范，无语病和错句。</a:t>
              </a:r>
            </a:p>
          </p:txBody>
        </p:sp>
      </p:grpSp>
      <p:grpSp>
        <p:nvGrpSpPr>
          <p:cNvPr id="49" name="Group 49"/>
          <p:cNvGrpSpPr/>
          <p:nvPr/>
        </p:nvGrpSpPr>
        <p:grpSpPr>
          <a:xfrm>
            <a:off x="7764838" y="2655329"/>
            <a:ext cx="2309220" cy="1189048"/>
            <a:chOff x="7764838" y="2655329"/>
            <a:chExt cx="2309220" cy="1189048"/>
          </a:xfrm>
        </p:grpSpPr>
        <p:sp>
          <p:nvSpPr>
            <p:cNvPr id="50" name="TextBox 50"/>
            <p:cNvSpPr txBox="1"/>
            <p:nvPr/>
          </p:nvSpPr>
          <p:spPr>
            <a:xfrm>
              <a:off x="7764838" y="2655329"/>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用词准确，不使用错别字或生僻字。</a:t>
              </a:r>
            </a:p>
          </p:txBody>
        </p:sp>
      </p:grpSp>
      <p:grpSp>
        <p:nvGrpSpPr>
          <p:cNvPr id="51" name="Group 51"/>
          <p:cNvGrpSpPr/>
          <p:nvPr/>
        </p:nvGrpSpPr>
        <p:grpSpPr>
          <a:xfrm>
            <a:off x="7764838" y="5218283"/>
            <a:ext cx="2309220" cy="1189048"/>
            <a:chOff x="7764838" y="5218283"/>
            <a:chExt cx="2309220" cy="1189048"/>
          </a:xfrm>
        </p:grpSpPr>
        <p:sp>
          <p:nvSpPr>
            <p:cNvPr id="52" name="TextBox 52"/>
            <p:cNvSpPr txBox="1"/>
            <p:nvPr/>
          </p:nvSpPr>
          <p:spPr>
            <a:xfrm>
              <a:off x="7764838" y="5218283"/>
              <a:ext cx="2309220" cy="1189048"/>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表达简洁明了，避免冗长和复杂的句子结构。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414098"/>
            <a:ext cx="2139982" cy="2139982"/>
            <a:chOff x="1207034" y="3414098"/>
            <a:chExt cx="2139982" cy="2139982"/>
          </a:xfrm>
        </p:grpSpPr>
        <p:sp>
          <p:nvSpPr>
            <p:cNvPr id="3" name="Freeform 3"/>
            <p:cNvSpPr/>
            <p:nvPr/>
          </p:nvSpPr>
          <p:spPr>
            <a:xfrm rot="13500000">
              <a:off x="1207034"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62026"/>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74591" y="3601169"/>
            <a:ext cx="492347" cy="492347"/>
            <a:chOff x="1474591" y="3601169"/>
            <a:chExt cx="492347" cy="492347"/>
          </a:xfrm>
        </p:grpSpPr>
        <p:sp>
          <p:nvSpPr>
            <p:cNvPr id="6" name="AutoShape 6"/>
            <p:cNvSpPr/>
            <p:nvPr/>
          </p:nvSpPr>
          <p:spPr>
            <a:xfrm rot="2700000">
              <a:off x="1474591" y="3601169"/>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2372036" y="2275003"/>
            <a:ext cx="2139982" cy="2139982"/>
            <a:chOff x="2372036" y="2275003"/>
            <a:chExt cx="2139982" cy="2139982"/>
          </a:xfrm>
        </p:grpSpPr>
        <p:sp>
          <p:nvSpPr>
            <p:cNvPr id="8" name="Freeform 8"/>
            <p:cNvSpPr/>
            <p:nvPr/>
          </p:nvSpPr>
          <p:spPr>
            <a:xfrm rot="2700000">
              <a:off x="2372036" y="2275003"/>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74244" y="3123014"/>
            <a:ext cx="330613" cy="588550"/>
            <a:chOff x="3274244" y="3123014"/>
            <a:chExt cx="330613" cy="588550"/>
          </a:xfrm>
        </p:grpSpPr>
        <p:sp>
          <p:nvSpPr>
            <p:cNvPr id="10" name="Freeform 10"/>
            <p:cNvSpPr/>
            <p:nvPr/>
          </p:nvSpPr>
          <p:spPr>
            <a:xfrm>
              <a:off x="3274244" y="3123014"/>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370066" y="3021001"/>
            <a:ext cx="145256" cy="300799"/>
            <a:chOff x="3370066" y="3021001"/>
            <a:chExt cx="145256" cy="300799"/>
          </a:xfrm>
        </p:grpSpPr>
        <p:sp>
          <p:nvSpPr>
            <p:cNvPr id="12" name="Freeform 12"/>
            <p:cNvSpPr/>
            <p:nvPr/>
          </p:nvSpPr>
          <p:spPr>
            <a:xfrm>
              <a:off x="3446361" y="3211596"/>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87319" y="3131586"/>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46361" y="3173877"/>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492557" y="3173877"/>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474365" y="3060339"/>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481699" y="3096915"/>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72352" y="3211596"/>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390545" y="3096915"/>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76352" y="3173877"/>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421882" y="3021001"/>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446361" y="3021001"/>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13309" y="3047099"/>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399784" y="3060339"/>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382639" y="3131586"/>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446361" y="3245220"/>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03023" y="3131586"/>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14929" y="3060339"/>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399117" y="3173877"/>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46361" y="3131586"/>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446361" y="3060339"/>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446361" y="3096915"/>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409309" y="3096915"/>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94450" y="3282843"/>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396831" y="3211596"/>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395117" y="3245220"/>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370066" y="3245220"/>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98844" y="3245220"/>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3496558" y="3211596"/>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12643" y="3051672"/>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65125" y="3051672"/>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305167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405404" y="3087676"/>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2079" y="3087676"/>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87676"/>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9784" y="3123014"/>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78365" y="3123014"/>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12301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4450" y="3165305"/>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3985" y="3165305"/>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6530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90545" y="3202929"/>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87985" y="3202929"/>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202929"/>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8830" y="3236647"/>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0938" y="3236647"/>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23664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3387211" y="3274271"/>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3492557" y="3274271"/>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3439027" y="327427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3439027" y="331322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3195854" y="2092028"/>
            <a:ext cx="492347" cy="492347"/>
            <a:chOff x="3195854" y="2092028"/>
            <a:chExt cx="492347" cy="492347"/>
          </a:xfrm>
        </p:grpSpPr>
        <p:sp>
          <p:nvSpPr>
            <p:cNvPr id="63" name="AutoShape 63"/>
            <p:cNvSpPr/>
            <p:nvPr/>
          </p:nvSpPr>
          <p:spPr>
            <a:xfrm rot="2700000">
              <a:off x="3195854" y="2092028"/>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4" name="Group 64"/>
          <p:cNvGrpSpPr/>
          <p:nvPr/>
        </p:nvGrpSpPr>
        <p:grpSpPr>
          <a:xfrm>
            <a:off x="3543612" y="3414098"/>
            <a:ext cx="2139982" cy="2139982"/>
            <a:chOff x="3543612" y="3414098"/>
            <a:chExt cx="2139982" cy="2139982"/>
          </a:xfrm>
        </p:grpSpPr>
        <p:sp>
          <p:nvSpPr>
            <p:cNvPr id="65" name="Freeform 65"/>
            <p:cNvSpPr/>
            <p:nvPr/>
          </p:nvSpPr>
          <p:spPr>
            <a:xfrm rot="13500000">
              <a:off x="3543612" y="3414098"/>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422579" y="4332117"/>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7" name="Group 67"/>
          <p:cNvGrpSpPr/>
          <p:nvPr/>
        </p:nvGrpSpPr>
        <p:grpSpPr>
          <a:xfrm>
            <a:off x="4948930" y="3611741"/>
            <a:ext cx="492347" cy="492347"/>
            <a:chOff x="4948930" y="3611741"/>
            <a:chExt cx="492347" cy="492347"/>
          </a:xfrm>
        </p:grpSpPr>
        <p:sp>
          <p:nvSpPr>
            <p:cNvPr id="68" name="AutoShape 68"/>
            <p:cNvSpPr/>
            <p:nvPr/>
          </p:nvSpPr>
          <p:spPr>
            <a:xfrm rot="2700000">
              <a:off x="4948930" y="3611741"/>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69" name="AutoShape 69"/>
          <p:cNvSpPr/>
          <p:nvPr/>
        </p:nvSpPr>
        <p:spPr>
          <a:xfrm>
            <a:off x="1428725" y="3672826"/>
            <a:ext cx="599097" cy="3307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70" name="AutoShape 70"/>
          <p:cNvSpPr/>
          <p:nvPr/>
        </p:nvSpPr>
        <p:spPr>
          <a:xfrm>
            <a:off x="3138709" y="2155516"/>
            <a:ext cx="599097" cy="2779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71" name="AutoShape 71"/>
          <p:cNvSpPr/>
          <p:nvPr/>
        </p:nvSpPr>
        <p:spPr>
          <a:xfrm>
            <a:off x="4890841" y="3681858"/>
            <a:ext cx="599097" cy="24839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grpSp>
        <p:nvGrpSpPr>
          <p:cNvPr id="72" name="Group 72"/>
          <p:cNvGrpSpPr/>
          <p:nvPr/>
        </p:nvGrpSpPr>
        <p:grpSpPr>
          <a:xfrm>
            <a:off x="6649402" y="2138986"/>
            <a:ext cx="587026" cy="585597"/>
            <a:chOff x="6649402" y="2138986"/>
            <a:chExt cx="587026" cy="585597"/>
          </a:xfrm>
        </p:grpSpPr>
        <p:sp>
          <p:nvSpPr>
            <p:cNvPr id="73" name="AutoShape 73"/>
            <p:cNvSpPr/>
            <p:nvPr/>
          </p:nvSpPr>
          <p:spPr>
            <a:xfrm>
              <a:off x="6649402" y="2138986"/>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731888" y="2359775"/>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5" name="Group 75"/>
          <p:cNvGrpSpPr/>
          <p:nvPr/>
        </p:nvGrpSpPr>
        <p:grpSpPr>
          <a:xfrm>
            <a:off x="6649402" y="3402766"/>
            <a:ext cx="587026" cy="585597"/>
            <a:chOff x="6649402" y="3402766"/>
            <a:chExt cx="587026" cy="585597"/>
          </a:xfrm>
        </p:grpSpPr>
        <p:sp>
          <p:nvSpPr>
            <p:cNvPr id="76" name="AutoShape 76"/>
            <p:cNvSpPr/>
            <p:nvPr/>
          </p:nvSpPr>
          <p:spPr>
            <a:xfrm>
              <a:off x="6649402" y="340276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7" name="Group 77"/>
          <p:cNvGrpSpPr/>
          <p:nvPr/>
        </p:nvGrpSpPr>
        <p:grpSpPr>
          <a:xfrm>
            <a:off x="6833234" y="3535589"/>
            <a:ext cx="224504" cy="467677"/>
            <a:chOff x="6833234" y="3535589"/>
            <a:chExt cx="224504" cy="467677"/>
          </a:xfrm>
        </p:grpSpPr>
        <p:sp>
          <p:nvSpPr>
            <p:cNvPr id="78" name="Freeform 78"/>
            <p:cNvSpPr/>
            <p:nvPr/>
          </p:nvSpPr>
          <p:spPr>
            <a:xfrm>
              <a:off x="6833234" y="3604645"/>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Freeform 79"/>
            <p:cNvSpPr/>
            <p:nvPr/>
          </p:nvSpPr>
          <p:spPr>
            <a:xfrm>
              <a:off x="6950105" y="366465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Freeform 80"/>
            <p:cNvSpPr/>
            <p:nvPr/>
          </p:nvSpPr>
          <p:spPr>
            <a:xfrm>
              <a:off x="6977919" y="361055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Freeform 81"/>
            <p:cNvSpPr/>
            <p:nvPr/>
          </p:nvSpPr>
          <p:spPr>
            <a:xfrm>
              <a:off x="6950105" y="363912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6981538" y="363912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6969155" y="356216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6974109" y="358702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6899909" y="366465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Freeform 86"/>
            <p:cNvSpPr/>
            <p:nvPr/>
          </p:nvSpPr>
          <p:spPr>
            <a:xfrm>
              <a:off x="6912196" y="358702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Freeform 87"/>
            <p:cNvSpPr/>
            <p:nvPr/>
          </p:nvSpPr>
          <p:spPr>
            <a:xfrm>
              <a:off x="6902576" y="363912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Freeform 88"/>
            <p:cNvSpPr/>
            <p:nvPr/>
          </p:nvSpPr>
          <p:spPr>
            <a:xfrm>
              <a:off x="6933532" y="353558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Freeform 89"/>
            <p:cNvSpPr/>
            <p:nvPr/>
          </p:nvSpPr>
          <p:spPr>
            <a:xfrm>
              <a:off x="6950105" y="353558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Freeform 90"/>
            <p:cNvSpPr/>
            <p:nvPr/>
          </p:nvSpPr>
          <p:spPr>
            <a:xfrm>
              <a:off x="6927722" y="355321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18483" y="356216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6906862" y="361055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6950105" y="368741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6920769" y="361055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6928770" y="356216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Freeform 96"/>
            <p:cNvSpPr/>
            <p:nvPr/>
          </p:nvSpPr>
          <p:spPr>
            <a:xfrm>
              <a:off x="6918006" y="363912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Freeform 97"/>
            <p:cNvSpPr/>
            <p:nvPr/>
          </p:nvSpPr>
          <p:spPr>
            <a:xfrm>
              <a:off x="6950105" y="361055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Freeform 98"/>
            <p:cNvSpPr/>
            <p:nvPr/>
          </p:nvSpPr>
          <p:spPr>
            <a:xfrm>
              <a:off x="6950105" y="356216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950105" y="358702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6924960" y="358702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Freeform 101"/>
            <p:cNvSpPr/>
            <p:nvPr/>
          </p:nvSpPr>
          <p:spPr>
            <a:xfrm>
              <a:off x="6914863" y="371294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6916482" y="366465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6915340" y="368741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898289" y="368741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85729" y="368741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84205" y="366465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27246" y="355635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62869" y="355635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a:off x="6945153" y="355635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922293" y="358073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67632" y="358073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AutoShape 112"/>
            <p:cNvSpPr/>
            <p:nvPr/>
          </p:nvSpPr>
          <p:spPr>
            <a:xfrm>
              <a:off x="6945153" y="358073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18483" y="3604645"/>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71918" y="3604645"/>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AutoShape 115"/>
            <p:cNvSpPr/>
            <p:nvPr/>
          </p:nvSpPr>
          <p:spPr>
            <a:xfrm>
              <a:off x="6945153" y="3604645"/>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4863" y="363331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75728" y="363331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a:off x="6945153" y="363331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2196" y="365884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78395" y="365884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a:off x="6945153" y="365884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11053" y="3681607"/>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980395" y="3681607"/>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AutoShape 124"/>
            <p:cNvSpPr/>
            <p:nvPr/>
          </p:nvSpPr>
          <p:spPr>
            <a:xfrm>
              <a:off x="6945153" y="3681607"/>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10006" y="370713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81538" y="370713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a:off x="6945153" y="370713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a:off x="6945153" y="373351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9" name="Group 129"/>
          <p:cNvGrpSpPr/>
          <p:nvPr/>
        </p:nvGrpSpPr>
        <p:grpSpPr>
          <a:xfrm>
            <a:off x="6649402" y="4666547"/>
            <a:ext cx="587026" cy="585502"/>
            <a:chOff x="6649402" y="4666547"/>
            <a:chExt cx="587026" cy="585502"/>
          </a:xfrm>
        </p:grpSpPr>
        <p:sp>
          <p:nvSpPr>
            <p:cNvPr id="130" name="AutoShape 130"/>
            <p:cNvSpPr/>
            <p:nvPr/>
          </p:nvSpPr>
          <p:spPr>
            <a:xfrm>
              <a:off x="6649402" y="4666547"/>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6793896" y="4847236"/>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2" name="TextBox 132"/>
          <p:cNvSpPr txBox="1"/>
          <p:nvPr/>
        </p:nvSpPr>
        <p:spPr>
          <a:xfrm>
            <a:off x="7288006" y="2140272"/>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对原创内容进行版权保护，禁止未经授权的转载、摘编。</a:t>
            </a:r>
          </a:p>
        </p:txBody>
      </p:sp>
      <p:sp>
        <p:nvSpPr>
          <p:cNvPr id="133" name="TextBox 133"/>
          <p:cNvSpPr txBox="1"/>
          <p:nvPr/>
        </p:nvSpPr>
        <p:spPr>
          <a:xfrm>
            <a:off x="7288006" y="338780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鼓励自媒体人发挥创造力，创作独特、有价值的观点和见解。</a:t>
            </a:r>
          </a:p>
        </p:txBody>
      </p:sp>
      <p:sp>
        <p:nvSpPr>
          <p:cNvPr id="134" name="TextBox 134"/>
          <p:cNvSpPr txBox="1"/>
          <p:nvPr/>
        </p:nvSpPr>
        <p:spPr>
          <a:xfrm>
            <a:off x="7288006" y="4658974"/>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对抄袭、剽窃行为进行打击，维护良好的原创生态。</a:t>
            </a:r>
          </a:p>
        </p:txBody>
      </p:sp>
      <p:grpSp>
        <p:nvGrpSpPr>
          <p:cNvPr id="135" name="Group 135"/>
          <p:cNvGrpSpPr/>
          <p:nvPr/>
        </p:nvGrpSpPr>
        <p:grpSpPr>
          <a:xfrm>
            <a:off x="454963" y="93878"/>
            <a:ext cx="10641129" cy="914400"/>
            <a:chOff x="454963" y="93878"/>
            <a:chExt cx="10641129" cy="914400"/>
          </a:xfrm>
        </p:grpSpPr>
        <p:sp>
          <p:nvSpPr>
            <p:cNvPr id="136" name="AutoShape 13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AutoShape 14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AutoShape 14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AutoShape 14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AutoShape 15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AutoShape 15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AutoShape 15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AutoShape 15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TextBox 15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原创性保护标准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50833" y="1607909"/>
            <a:ext cx="2035112" cy="2035112"/>
            <a:chOff x="1150833" y="1607909"/>
            <a:chExt cx="2035112" cy="2035112"/>
          </a:xfrm>
        </p:grpSpPr>
        <p:sp>
          <p:nvSpPr>
            <p:cNvPr id="3" name="AutoShape 3"/>
            <p:cNvSpPr/>
            <p:nvPr/>
          </p:nvSpPr>
          <p:spPr>
            <a:xfrm flipH="1">
              <a:off x="1150833" y="1607909"/>
              <a:ext cx="2035112" cy="2035112"/>
            </a:xfrm>
            <a:prstGeom prst="ellipse">
              <a:avLst/>
            </a:prstGeom>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Freeform 4"/>
            <p:cNvSpPr/>
            <p:nvPr/>
          </p:nvSpPr>
          <p:spPr>
            <a:xfrm>
              <a:off x="1737858" y="2307806"/>
              <a:ext cx="891159" cy="635222"/>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784686" y="1607814"/>
            <a:ext cx="2035112" cy="2035112"/>
            <a:chOff x="3784686" y="1607814"/>
            <a:chExt cx="2035112" cy="2035112"/>
          </a:xfrm>
        </p:grpSpPr>
        <p:sp>
          <p:nvSpPr>
            <p:cNvPr id="6" name="AutoShape 6"/>
            <p:cNvSpPr/>
            <p:nvPr/>
          </p:nvSpPr>
          <p:spPr>
            <a:xfrm flipH="1">
              <a:off x="3784686" y="1607814"/>
              <a:ext cx="2035112" cy="2035112"/>
            </a:xfrm>
            <a:prstGeom prst="ellipse">
              <a:avLst/>
            </a:prstGeom>
            <a:ln w="9525">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4503157" y="2261800"/>
            <a:ext cx="595503" cy="1060133"/>
            <a:chOff x="4503157" y="2261800"/>
            <a:chExt cx="595503" cy="1060133"/>
          </a:xfrm>
        </p:grpSpPr>
        <p:sp>
          <p:nvSpPr>
            <p:cNvPr id="8" name="Freeform 8"/>
            <p:cNvSpPr/>
            <p:nvPr/>
          </p:nvSpPr>
          <p:spPr>
            <a:xfrm>
              <a:off x="4503157" y="2261800"/>
              <a:ext cx="595503" cy="1060133"/>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4675749" y="2077968"/>
            <a:ext cx="261747" cy="541878"/>
            <a:chOff x="4675749" y="2077968"/>
            <a:chExt cx="261747" cy="541878"/>
          </a:xfrm>
        </p:grpSpPr>
        <p:sp>
          <p:nvSpPr>
            <p:cNvPr id="10" name="Freeform 10"/>
            <p:cNvSpPr/>
            <p:nvPr/>
          </p:nvSpPr>
          <p:spPr>
            <a:xfrm>
              <a:off x="4813195" y="2421154"/>
              <a:ext cx="80296" cy="4524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86919" y="2277231"/>
              <a:ext cx="28004" cy="60674"/>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813195" y="2353336"/>
              <a:ext cx="74962" cy="52388"/>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896444" y="2353336"/>
              <a:ext cx="29718" cy="52388"/>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63678" y="2148739"/>
              <a:ext cx="20193" cy="49339"/>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876822" y="2214747"/>
              <a:ext cx="22574" cy="46958"/>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9845" y="2421154"/>
              <a:ext cx="33909" cy="4524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712611" y="2214747"/>
              <a:ext cx="26765" cy="46958"/>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686989" y="2353336"/>
              <a:ext cx="32766" cy="52388"/>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769094" y="2077968"/>
              <a:ext cx="30956" cy="55340"/>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4813195" y="2077968"/>
              <a:ext cx="33909" cy="55340"/>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4753664" y="2124926"/>
              <a:ext cx="4191" cy="828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4729280" y="2148739"/>
              <a:ext cx="23241" cy="49339"/>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4698324" y="2277231"/>
              <a:ext cx="30956" cy="60674"/>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4813195" y="2481923"/>
              <a:ext cx="83248" cy="52388"/>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4735185" y="2277231"/>
              <a:ext cx="64865" cy="60674"/>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4756617" y="2148739"/>
              <a:ext cx="43434" cy="49339"/>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728042" y="2353336"/>
              <a:ext cx="72009" cy="52388"/>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813195" y="2277231"/>
              <a:ext cx="67818" cy="60674"/>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813195" y="2148739"/>
              <a:ext cx="46387" cy="49339"/>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813195" y="2214747"/>
              <a:ext cx="57721" cy="46958"/>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746520" y="2214747"/>
              <a:ext cx="53530" cy="46958"/>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719755" y="2549741"/>
              <a:ext cx="80296" cy="54769"/>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723946" y="2421154"/>
              <a:ext cx="76105" cy="4524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720898" y="2481923"/>
              <a:ext cx="79153" cy="52388"/>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675749" y="2481923"/>
              <a:ext cx="33909" cy="52388"/>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907778" y="2481923"/>
              <a:ext cx="29718" cy="52388"/>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903587" y="2421154"/>
              <a:ext cx="28575" cy="4524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752426" y="2133308"/>
              <a:ext cx="17812" cy="15431"/>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847104" y="2133308"/>
              <a:ext cx="16669" cy="15431"/>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800051" y="2133308"/>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39376" y="2198078"/>
              <a:ext cx="17240" cy="1666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859582" y="2198078"/>
              <a:ext cx="17240" cy="1666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800051" y="2198078"/>
              <a:ext cx="13049" cy="1666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4729280" y="2261800"/>
              <a:ext cx="17240" cy="15431"/>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4870821" y="2261800"/>
              <a:ext cx="16097" cy="15431"/>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800051" y="2261800"/>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4719755" y="2337905"/>
              <a:ext cx="15431" cy="15431"/>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4881013" y="2337905"/>
              <a:ext cx="15431" cy="15431"/>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800051" y="233790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4712611" y="2405723"/>
              <a:ext cx="15431" cy="15431"/>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4888062" y="2405723"/>
              <a:ext cx="15431" cy="15431"/>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4800051" y="2405723"/>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4709658" y="2466397"/>
              <a:ext cx="14288" cy="15431"/>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4893491" y="2466397"/>
              <a:ext cx="14288" cy="15431"/>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800051" y="2466397"/>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4706706" y="2534215"/>
              <a:ext cx="13049" cy="15431"/>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4896444" y="2534215"/>
              <a:ext cx="14288" cy="15431"/>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800051" y="253421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800051" y="2604415"/>
              <a:ext cx="13049" cy="15431"/>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6426064" y="1607814"/>
            <a:ext cx="2035112" cy="2035112"/>
            <a:chOff x="6426064" y="1607814"/>
            <a:chExt cx="2035112" cy="2035112"/>
          </a:xfrm>
        </p:grpSpPr>
        <p:sp>
          <p:nvSpPr>
            <p:cNvPr id="61" name="AutoShape 61"/>
            <p:cNvSpPr/>
            <p:nvPr/>
          </p:nvSpPr>
          <p:spPr>
            <a:xfrm flipH="1">
              <a:off x="6426064" y="1607814"/>
              <a:ext cx="2035112" cy="2035112"/>
            </a:xfrm>
            <a:prstGeom prst="ellipse">
              <a:avLst/>
            </a:prstGeom>
            <a:ln w="9525">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2" name="Freeform 62"/>
            <p:cNvSpPr/>
            <p:nvPr/>
          </p:nvSpPr>
          <p:spPr>
            <a:xfrm>
              <a:off x="7127579" y="2209032"/>
              <a:ext cx="662750" cy="833056"/>
            </a:xfrm>
            <a:custGeom>
              <a:rect l="l" t="t" r="r" b="b"/>
              <a:pathLst>
                <a:path w="21600" h="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3" name="Group 63"/>
          <p:cNvGrpSpPr/>
          <p:nvPr/>
        </p:nvGrpSpPr>
        <p:grpSpPr>
          <a:xfrm>
            <a:off x="9050487" y="1607909"/>
            <a:ext cx="2035112" cy="2035112"/>
            <a:chOff x="9050487" y="1607909"/>
            <a:chExt cx="2035112" cy="2035112"/>
          </a:xfrm>
        </p:grpSpPr>
        <p:sp>
          <p:nvSpPr>
            <p:cNvPr id="64" name="AutoShape 64"/>
            <p:cNvSpPr/>
            <p:nvPr/>
          </p:nvSpPr>
          <p:spPr>
            <a:xfrm flipH="1">
              <a:off x="9050487" y="1607909"/>
              <a:ext cx="2035112" cy="2035112"/>
            </a:xfrm>
            <a:prstGeom prst="ellipse">
              <a:avLst/>
            </a:prstGeom>
            <a:ln w="9525">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65" name="Freeform 65"/>
            <p:cNvSpPr/>
            <p:nvPr/>
          </p:nvSpPr>
          <p:spPr>
            <a:xfrm>
              <a:off x="9497590" y="2450776"/>
              <a:ext cx="1279493" cy="450056"/>
            </a:xfrm>
            <a:custGeom>
              <a:rect l="l" t="t"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1007862" y="2998750"/>
            <a:ext cx="653320" cy="651796"/>
            <a:chOff x="1007862" y="2998750"/>
            <a:chExt cx="653320" cy="651796"/>
          </a:xfrm>
        </p:grpSpPr>
        <p:sp>
          <p:nvSpPr>
            <p:cNvPr id="67" name="AutoShape 67"/>
            <p:cNvSpPr/>
            <p:nvPr/>
          </p:nvSpPr>
          <p:spPr>
            <a:xfrm flipH="1">
              <a:off x="1007862" y="2998750"/>
              <a:ext cx="653320" cy="651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3642096" y="2998750"/>
            <a:ext cx="653320" cy="651796"/>
            <a:chOff x="3642096" y="2998750"/>
            <a:chExt cx="653320" cy="651796"/>
          </a:xfrm>
        </p:grpSpPr>
        <p:sp>
          <p:nvSpPr>
            <p:cNvPr id="69" name="AutoShape 69"/>
            <p:cNvSpPr/>
            <p:nvPr/>
          </p:nvSpPr>
          <p:spPr>
            <a:xfrm flipH="1">
              <a:off x="3642096" y="2998750"/>
              <a:ext cx="653320" cy="65179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283760" y="2998750"/>
            <a:ext cx="653320" cy="651796"/>
            <a:chOff x="6283760" y="2998750"/>
            <a:chExt cx="653320" cy="651796"/>
          </a:xfrm>
        </p:grpSpPr>
        <p:sp>
          <p:nvSpPr>
            <p:cNvPr id="71" name="AutoShape 71"/>
            <p:cNvSpPr/>
            <p:nvPr/>
          </p:nvSpPr>
          <p:spPr>
            <a:xfrm flipH="1">
              <a:off x="6283760" y="2998750"/>
              <a:ext cx="653320" cy="65179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8908945" y="2998750"/>
            <a:ext cx="651796" cy="651796"/>
            <a:chOff x="8908945" y="2998750"/>
            <a:chExt cx="651796" cy="651796"/>
          </a:xfrm>
        </p:grpSpPr>
        <p:sp>
          <p:nvSpPr>
            <p:cNvPr id="73" name="AutoShape 73"/>
            <p:cNvSpPr/>
            <p:nvPr/>
          </p:nvSpPr>
          <p:spPr>
            <a:xfrm flipH="1">
              <a:off x="8908945" y="2998750"/>
              <a:ext cx="651796" cy="651796"/>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4" name="TextBox 74"/>
          <p:cNvSpPr txBox="1"/>
          <p:nvPr/>
        </p:nvSpPr>
        <p:spPr>
          <a:xfrm>
            <a:off x="904945" y="3047613"/>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rgbClr val="FFFFFF">
                    <a:alpha val="100000"/>
                  </a:srgbClr>
                </a:solidFill>
                <a:latin typeface="Microsoft Yahei"/>
                <a:ea typeface="Microsoft Yahei"/>
                <a:cs typeface="Microsoft Yahei"/>
              </a:rPr>
              <a:t>01</a:t>
            </a:r>
          </a:p>
        </p:txBody>
      </p:sp>
      <p:sp>
        <p:nvSpPr>
          <p:cNvPr id="75" name="TextBox 75"/>
          <p:cNvSpPr txBox="1"/>
          <p:nvPr/>
        </p:nvSpPr>
        <p:spPr>
          <a:xfrm>
            <a:off x="3539179" y="3047613"/>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rgbClr val="FFFFFF">
                    <a:alpha val="100000"/>
                  </a:srgbClr>
                </a:solidFill>
                <a:latin typeface="Microsoft Yahei"/>
                <a:ea typeface="Microsoft Yahei"/>
                <a:cs typeface="Microsoft Yahei"/>
              </a:rPr>
              <a:t>02</a:t>
            </a:r>
          </a:p>
        </p:txBody>
      </p:sp>
      <p:sp>
        <p:nvSpPr>
          <p:cNvPr id="76" name="TextBox 76"/>
          <p:cNvSpPr txBox="1"/>
          <p:nvPr/>
        </p:nvSpPr>
        <p:spPr>
          <a:xfrm>
            <a:off x="6180842" y="3047613"/>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rgbClr val="FFFFFF">
                    <a:alpha val="100000"/>
                  </a:srgbClr>
                </a:solidFill>
                <a:latin typeface="Microsoft Yahei"/>
                <a:ea typeface="Microsoft Yahei"/>
                <a:cs typeface="Microsoft Yahei"/>
              </a:rPr>
              <a:t>03</a:t>
            </a:r>
          </a:p>
        </p:txBody>
      </p:sp>
      <p:sp>
        <p:nvSpPr>
          <p:cNvPr id="77" name="TextBox 77"/>
          <p:cNvSpPr txBox="1"/>
          <p:nvPr/>
        </p:nvSpPr>
        <p:spPr>
          <a:xfrm>
            <a:off x="8805265" y="3047613"/>
            <a:ext cx="859155" cy="548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700">
                <a:solidFill>
                  <a:srgbClr val="FFFFFF">
                    <a:alpha val="100000"/>
                  </a:srgbClr>
                </a:solidFill>
                <a:latin typeface="Microsoft Yahei"/>
                <a:ea typeface="Microsoft Yahei"/>
                <a:cs typeface="Microsoft Yahei"/>
              </a:rPr>
              <a:t>04</a:t>
            </a:r>
          </a:p>
        </p:txBody>
      </p:sp>
      <p:sp>
        <p:nvSpPr>
          <p:cNvPr id="78" name="TextBox 78"/>
          <p:cNvSpPr txBox="1"/>
          <p:nvPr/>
        </p:nvSpPr>
        <p:spPr>
          <a:xfrm>
            <a:off x="6257058" y="40063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标题应简洁明了，概括文章主旨。</a:t>
            </a:r>
          </a:p>
        </p:txBody>
      </p:sp>
      <p:grpSp>
        <p:nvGrpSpPr>
          <p:cNvPr id="79" name="Group 79"/>
          <p:cNvGrpSpPr/>
          <p:nvPr/>
        </p:nvGrpSpPr>
        <p:grpSpPr>
          <a:xfrm>
            <a:off x="454963" y="93878"/>
            <a:ext cx="10641129" cy="914400"/>
            <a:chOff x="454963" y="93878"/>
            <a:chExt cx="10641129" cy="914400"/>
          </a:xfrm>
        </p:grpSpPr>
        <p:sp>
          <p:nvSpPr>
            <p:cNvPr id="80" name="AutoShape 8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AutoShape 8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TextBox 10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标题制作标准</a:t>
              </a:r>
            </a:p>
          </p:txBody>
        </p:sp>
      </p:grpSp>
      <p:sp>
        <p:nvSpPr>
          <p:cNvPr id="101" name="TextBox 101"/>
          <p:cNvSpPr txBox="1"/>
          <p:nvPr/>
        </p:nvSpPr>
        <p:spPr>
          <a:xfrm>
            <a:off x="3600742" y="40063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标题应简洁明了，概括文章主旨。</a:t>
            </a:r>
          </a:p>
        </p:txBody>
      </p:sp>
      <p:sp>
        <p:nvSpPr>
          <p:cNvPr id="102" name="TextBox 102"/>
          <p:cNvSpPr txBox="1"/>
          <p:nvPr/>
        </p:nvSpPr>
        <p:spPr>
          <a:xfrm>
            <a:off x="944426" y="40063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标题应简洁明了，概括文章主旨。</a:t>
            </a:r>
          </a:p>
        </p:txBody>
      </p:sp>
      <p:sp>
        <p:nvSpPr>
          <p:cNvPr id="103" name="TextBox 103"/>
          <p:cNvSpPr txBox="1"/>
          <p:nvPr/>
        </p:nvSpPr>
        <p:spPr>
          <a:xfrm>
            <a:off x="8913375" y="4006310"/>
            <a:ext cx="2447925" cy="1990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标题应简洁明了，概括文章主旨。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6200000">
            <a:off x="5395076" y="-1857264"/>
            <a:ext cx="1691080" cy="11233248"/>
          </a:xfrm>
          <a:prstGeom prst="downArrow">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3878294" y="2871692"/>
            <a:ext cx="1860709" cy="1861375"/>
            <a:chOff x="3878294" y="2871692"/>
            <a:chExt cx="1860709" cy="1861375"/>
          </a:xfrm>
        </p:grpSpPr>
        <p:sp>
          <p:nvSpPr>
            <p:cNvPr id="4" name="AutoShape 4"/>
            <p:cNvSpPr/>
            <p:nvPr/>
          </p:nvSpPr>
          <p:spPr>
            <a:xfrm>
              <a:off x="3878294"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004310" y="2997803"/>
              <a:ext cx="1607629" cy="160810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6270117" y="2871692"/>
            <a:ext cx="1860709" cy="1861375"/>
            <a:chOff x="6270117" y="2871692"/>
            <a:chExt cx="1860709" cy="1861375"/>
          </a:xfrm>
        </p:grpSpPr>
        <p:sp>
          <p:nvSpPr>
            <p:cNvPr id="7" name="AutoShape 7"/>
            <p:cNvSpPr/>
            <p:nvPr/>
          </p:nvSpPr>
          <p:spPr>
            <a:xfrm>
              <a:off x="6270117"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396228" y="2997803"/>
              <a:ext cx="1607629" cy="160810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8658606" y="2871692"/>
            <a:ext cx="1860709" cy="1861375"/>
            <a:chOff x="8658606" y="2871692"/>
            <a:chExt cx="1860709" cy="1861375"/>
          </a:xfrm>
        </p:grpSpPr>
        <p:sp>
          <p:nvSpPr>
            <p:cNvPr id="10" name="AutoShape 10"/>
            <p:cNvSpPr/>
            <p:nvPr/>
          </p:nvSpPr>
          <p:spPr>
            <a:xfrm>
              <a:off x="8658606"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784622" y="2997803"/>
              <a:ext cx="1607629" cy="1608106"/>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1477994" y="2871692"/>
            <a:ext cx="1860709" cy="1861375"/>
            <a:chOff x="1477994" y="2871692"/>
            <a:chExt cx="1860709" cy="1861375"/>
          </a:xfrm>
        </p:grpSpPr>
        <p:sp>
          <p:nvSpPr>
            <p:cNvPr id="13" name="AutoShape 13"/>
            <p:cNvSpPr/>
            <p:nvPr/>
          </p:nvSpPr>
          <p:spPr>
            <a:xfrm>
              <a:off x="1477994" y="2871692"/>
              <a:ext cx="1860709" cy="1861375"/>
            </a:xfrm>
            <a:prstGeom prst="ellipse">
              <a:avLst/>
            </a:prstGeom>
            <a:solidFill>
              <a:srgbClr val="D8D8D8">
                <a:alpha val="2304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605058" y="2997803"/>
              <a:ext cx="1607629" cy="160810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AutoShape 15"/>
          <p:cNvSpPr/>
          <p:nvPr/>
        </p:nvSpPr>
        <p:spPr>
          <a:xfrm>
            <a:off x="4192750" y="5069272"/>
            <a:ext cx="1784144" cy="55271"/>
          </a:xfrm>
          <a:prstGeom prst="wedgeRectCallou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759496" y="2452677"/>
            <a:ext cx="1913299" cy="77540"/>
          </a:xfrm>
          <a:prstGeom prst="wedgeRectCallou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68186" y="5115336"/>
            <a:ext cx="1971675" cy="1010465"/>
          </a:xfrm>
          <a:prstGeom prst="rect">
            <a:avLst/>
          </a:prstGeom>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图片应清晰、美观，无水印和广告。</a:t>
            </a:r>
            <a:endParaRPr lang="en-US" sz="1100"/>
          </a:p>
        </p:txBody>
      </p:sp>
      <p:sp>
        <p:nvSpPr>
          <p:cNvPr id="18" name="AutoShape 18"/>
          <p:cNvSpPr/>
          <p:nvPr/>
        </p:nvSpPr>
        <p:spPr>
          <a:xfrm>
            <a:off x="1695605" y="1453470"/>
            <a:ext cx="1977190" cy="994859"/>
          </a:xfrm>
          <a:prstGeom prst="rect">
            <a:avLst/>
          </a:prstGeom>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图片应与文章内容相关，有助于读者理解文章。</a:t>
            </a:r>
            <a:endParaRPr lang="en-US" sz="1100"/>
          </a:p>
        </p:txBody>
      </p:sp>
      <p:sp>
        <p:nvSpPr>
          <p:cNvPr id="19" name="AutoShape 19"/>
          <p:cNvSpPr/>
          <p:nvPr/>
        </p:nvSpPr>
        <p:spPr>
          <a:xfrm>
            <a:off x="6487558" y="2452677"/>
            <a:ext cx="1913299" cy="77540"/>
          </a:xfrm>
          <a:prstGeom prst="wedgeRectCallou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568534" y="1453470"/>
            <a:ext cx="1971675" cy="994859"/>
          </a:xfrm>
          <a:prstGeom prst="rect">
            <a:avLst/>
          </a:prstGeom>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排版应整齐、美观，易于阅读。</a:t>
            </a:r>
            <a:endParaRPr lang="en-US" sz="1100"/>
          </a:p>
        </p:txBody>
      </p:sp>
      <p:sp>
        <p:nvSpPr>
          <p:cNvPr id="21" name="AutoShape 21"/>
          <p:cNvSpPr/>
          <p:nvPr/>
        </p:nvSpPr>
        <p:spPr>
          <a:xfrm>
            <a:off x="9016979" y="5069272"/>
            <a:ext cx="1784144" cy="55271"/>
          </a:xfrm>
          <a:prstGeom prst="wedgeRectCallou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992418" y="5115336"/>
            <a:ext cx="1971675" cy="1010465"/>
          </a:xfrm>
          <a:prstGeom prst="rect">
            <a:avLst/>
          </a:prstGeom>
        </p:spPr>
        <p:txBody>
          <a:bodyPr vert="horz" wrap="square" lIns="110395" tIns="55245" rIns="110395" bIns="5524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可适当运用图表、数据等辅助形式，增强文章说服力。</a:t>
            </a:r>
            <a:endParaRPr lang="en-US" sz="1100"/>
          </a:p>
        </p:txBody>
      </p:sp>
      <p:sp>
        <p:nvSpPr>
          <p:cNvPr id="23" name="TextBox 23"/>
          <p:cNvSpPr txBox="1"/>
          <p:nvPr/>
        </p:nvSpPr>
        <p:spPr>
          <a:xfrm>
            <a:off x="1776088" y="346122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01</a:t>
            </a:r>
          </a:p>
        </p:txBody>
      </p:sp>
      <p:sp>
        <p:nvSpPr>
          <p:cNvPr id="24" name="TextBox 24"/>
          <p:cNvSpPr txBox="1"/>
          <p:nvPr/>
        </p:nvSpPr>
        <p:spPr>
          <a:xfrm>
            <a:off x="4174284"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02</a:t>
            </a:r>
          </a:p>
        </p:txBody>
      </p:sp>
      <p:sp>
        <p:nvSpPr>
          <p:cNvPr id="25" name="TextBox 25"/>
          <p:cNvSpPr txBox="1"/>
          <p:nvPr/>
        </p:nvSpPr>
        <p:spPr>
          <a:xfrm>
            <a:off x="6506608"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03</a:t>
            </a:r>
          </a:p>
        </p:txBody>
      </p:sp>
      <p:sp>
        <p:nvSpPr>
          <p:cNvPr id="26" name="TextBox 26"/>
          <p:cNvSpPr txBox="1"/>
          <p:nvPr/>
        </p:nvSpPr>
        <p:spPr>
          <a:xfrm>
            <a:off x="8954595" y="3504247"/>
            <a:ext cx="126873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b="1">
                <a:solidFill>
                  <a:srgbClr val="FFFFFF">
                    <a:alpha val="100000"/>
                  </a:srgbClr>
                </a:solidFill>
                <a:latin typeface="Microsoft Yahei"/>
                <a:ea typeface="Microsoft Yahei"/>
                <a:cs typeface="Microsoft Yahei"/>
              </a:rPr>
              <a:t>04</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图片与排版标准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自媒体内容审核流程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207034" y="3354191"/>
            <a:ext cx="2139982" cy="2139982"/>
            <a:chOff x="1207034" y="3354191"/>
            <a:chExt cx="2139982" cy="2139982"/>
          </a:xfrm>
        </p:grpSpPr>
        <p:sp>
          <p:nvSpPr>
            <p:cNvPr id="3" name="Freeform 3"/>
            <p:cNvSpPr/>
            <p:nvPr/>
          </p:nvSpPr>
          <p:spPr>
            <a:xfrm rot="13500000">
              <a:off x="1207034" y="3354191"/>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894644" y="4302119"/>
              <a:ext cx="744855" cy="23583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474591" y="3541262"/>
            <a:ext cx="492347" cy="492347"/>
            <a:chOff x="1474591" y="3541262"/>
            <a:chExt cx="492347" cy="492347"/>
          </a:xfrm>
        </p:grpSpPr>
        <p:sp>
          <p:nvSpPr>
            <p:cNvPr id="6" name="AutoShape 6"/>
            <p:cNvSpPr/>
            <p:nvPr/>
          </p:nvSpPr>
          <p:spPr>
            <a:xfrm rot="2700000">
              <a:off x="1474591" y="3541262"/>
              <a:ext cx="492347" cy="492347"/>
            </a:xfrm>
            <a:prstGeom prst="ellipse">
              <a:avLst/>
            </a:prstGeom>
            <a:solidFill>
              <a:schemeClr val="lt1">
                <a:alpha val="100000"/>
              </a:schemeClr>
            </a:solidFill>
            <a:ln w="100012">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7" name="Group 7"/>
          <p:cNvGrpSpPr/>
          <p:nvPr/>
        </p:nvGrpSpPr>
        <p:grpSpPr>
          <a:xfrm>
            <a:off x="2372036" y="2215096"/>
            <a:ext cx="2139982" cy="2139982"/>
            <a:chOff x="2372036" y="2215096"/>
            <a:chExt cx="2139982" cy="2139982"/>
          </a:xfrm>
        </p:grpSpPr>
        <p:sp>
          <p:nvSpPr>
            <p:cNvPr id="8" name="Freeform 8"/>
            <p:cNvSpPr/>
            <p:nvPr/>
          </p:nvSpPr>
          <p:spPr>
            <a:xfrm rot="2700000">
              <a:off x="2372036" y="2215096"/>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74244" y="3063107"/>
            <a:ext cx="330613" cy="588550"/>
            <a:chOff x="3274244" y="3063107"/>
            <a:chExt cx="330613" cy="588550"/>
          </a:xfrm>
        </p:grpSpPr>
        <p:sp>
          <p:nvSpPr>
            <p:cNvPr id="10" name="Freeform 10"/>
            <p:cNvSpPr/>
            <p:nvPr/>
          </p:nvSpPr>
          <p:spPr>
            <a:xfrm>
              <a:off x="3274244" y="3063107"/>
              <a:ext cx="330613" cy="588550"/>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3370066" y="2961094"/>
            <a:ext cx="145256" cy="300799"/>
            <a:chOff x="3370066" y="2961094"/>
            <a:chExt cx="145256" cy="300799"/>
          </a:xfrm>
        </p:grpSpPr>
        <p:sp>
          <p:nvSpPr>
            <p:cNvPr id="12" name="Freeform 12"/>
            <p:cNvSpPr/>
            <p:nvPr/>
          </p:nvSpPr>
          <p:spPr>
            <a:xfrm>
              <a:off x="3446361" y="3151689"/>
              <a:ext cx="44577" cy="25146"/>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487319" y="3071679"/>
              <a:ext cx="15526" cy="33718"/>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446361" y="3113970"/>
              <a:ext cx="41624" cy="29051"/>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492557" y="3113970"/>
              <a:ext cx="16478" cy="29051"/>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474365" y="3000433"/>
              <a:ext cx="11239" cy="27432"/>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481699" y="3037009"/>
              <a:ext cx="12573" cy="26099"/>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3372352" y="3151689"/>
              <a:ext cx="18860" cy="25146"/>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390545" y="3037009"/>
              <a:ext cx="14859" cy="26099"/>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76352" y="3113970"/>
              <a:ext cx="18193" cy="29051"/>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421882" y="2961094"/>
              <a:ext cx="17145" cy="30671"/>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446361" y="2961094"/>
              <a:ext cx="18860" cy="30671"/>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413309" y="2987193"/>
              <a:ext cx="2286" cy="4667"/>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399784" y="3000433"/>
              <a:ext cx="12859" cy="27432"/>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382639" y="3071679"/>
              <a:ext cx="17145" cy="33718"/>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446361" y="3185313"/>
              <a:ext cx="46196" cy="29051"/>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403023" y="3071679"/>
              <a:ext cx="36004" cy="33718"/>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414929" y="3000433"/>
              <a:ext cx="24098" cy="27432"/>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399117" y="3113970"/>
              <a:ext cx="40005" cy="29051"/>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446361" y="3071679"/>
              <a:ext cx="37624" cy="33718"/>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446361" y="3000433"/>
              <a:ext cx="25718" cy="27432"/>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3446361" y="3037009"/>
              <a:ext cx="32004" cy="26099"/>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3409309" y="3037009"/>
              <a:ext cx="29718" cy="26099"/>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394450" y="3222936"/>
              <a:ext cx="44577" cy="30385"/>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396831" y="3151689"/>
              <a:ext cx="42291" cy="25146"/>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3395117" y="3185313"/>
              <a:ext cx="43910" cy="29051"/>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3370066" y="3185313"/>
              <a:ext cx="18860" cy="29051"/>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3498844" y="3185313"/>
              <a:ext cx="16478" cy="29051"/>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3496558" y="3151689"/>
              <a:ext cx="15811" cy="25146"/>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3412643" y="2991765"/>
              <a:ext cx="9906" cy="8572"/>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3465125" y="2991765"/>
              <a:ext cx="9239" cy="8572"/>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3439027" y="2991765"/>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405404" y="3027769"/>
              <a:ext cx="9620" cy="9239"/>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472079" y="3027769"/>
              <a:ext cx="9620" cy="9239"/>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439027" y="3027769"/>
              <a:ext cx="7239" cy="923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3399784" y="3063107"/>
              <a:ext cx="9620" cy="8572"/>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3478365" y="3063107"/>
              <a:ext cx="8953" cy="8572"/>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3439027" y="3063107"/>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3394450" y="3105398"/>
              <a:ext cx="8572" cy="8572"/>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483985" y="3105398"/>
              <a:ext cx="8572" cy="8572"/>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3439027" y="3105398"/>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3390545" y="3143022"/>
              <a:ext cx="8572" cy="8572"/>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3487985" y="3143022"/>
              <a:ext cx="8572" cy="8572"/>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3439027" y="3143022"/>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3388830" y="3176740"/>
              <a:ext cx="7906" cy="8572"/>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3490938" y="3176740"/>
              <a:ext cx="7906" cy="8572"/>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3439027" y="3176740"/>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3387211" y="3214364"/>
              <a:ext cx="7239" cy="8572"/>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3492557" y="3214364"/>
              <a:ext cx="7906" cy="8572"/>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3439027" y="3214364"/>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3439027" y="3253321"/>
              <a:ext cx="7239" cy="857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3195854" y="2032121"/>
            <a:ext cx="492347" cy="492347"/>
            <a:chOff x="3195854" y="2032121"/>
            <a:chExt cx="492347" cy="492347"/>
          </a:xfrm>
        </p:grpSpPr>
        <p:sp>
          <p:nvSpPr>
            <p:cNvPr id="63" name="AutoShape 63"/>
            <p:cNvSpPr/>
            <p:nvPr/>
          </p:nvSpPr>
          <p:spPr>
            <a:xfrm rot="2700000">
              <a:off x="3195854" y="2032121"/>
              <a:ext cx="492347" cy="492347"/>
            </a:xfrm>
            <a:prstGeom prst="ellipse">
              <a:avLst/>
            </a:prstGeom>
            <a:solidFill>
              <a:schemeClr val="lt1">
                <a:alpha val="100000"/>
              </a:schemeClr>
            </a:solidFill>
            <a:ln w="100012">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grpSp>
        <p:nvGrpSpPr>
          <p:cNvPr id="64" name="Group 64"/>
          <p:cNvGrpSpPr/>
          <p:nvPr/>
        </p:nvGrpSpPr>
        <p:grpSpPr>
          <a:xfrm>
            <a:off x="3543612" y="3354191"/>
            <a:ext cx="2139982" cy="2139982"/>
            <a:chOff x="3543612" y="3354191"/>
            <a:chExt cx="2139982" cy="2139982"/>
          </a:xfrm>
        </p:grpSpPr>
        <p:sp>
          <p:nvSpPr>
            <p:cNvPr id="65" name="Freeform 65"/>
            <p:cNvSpPr/>
            <p:nvPr/>
          </p:nvSpPr>
          <p:spPr>
            <a:xfrm rot="13500000">
              <a:off x="3543612" y="3354191"/>
              <a:ext cx="2139982" cy="2139982"/>
            </a:xfrm>
            <a:custGeom>
              <a:rect l="l" t="t"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4422579" y="4272210"/>
              <a:ext cx="414052" cy="29575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7" name="Group 67"/>
          <p:cNvGrpSpPr/>
          <p:nvPr/>
        </p:nvGrpSpPr>
        <p:grpSpPr>
          <a:xfrm>
            <a:off x="4948930" y="3551835"/>
            <a:ext cx="492347" cy="492347"/>
            <a:chOff x="4948930" y="3551835"/>
            <a:chExt cx="492347" cy="492347"/>
          </a:xfrm>
        </p:grpSpPr>
        <p:sp>
          <p:nvSpPr>
            <p:cNvPr id="68" name="AutoShape 68"/>
            <p:cNvSpPr/>
            <p:nvPr/>
          </p:nvSpPr>
          <p:spPr>
            <a:xfrm rot="2700000">
              <a:off x="4948930" y="3551835"/>
              <a:ext cx="492347" cy="492347"/>
            </a:xfrm>
            <a:prstGeom prst="ellipse">
              <a:avLst/>
            </a:prstGeom>
            <a:solidFill>
              <a:schemeClr val="lt1">
                <a:alpha val="100000"/>
              </a:schemeClr>
            </a:solidFill>
            <a:ln w="100012">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grpSp>
      <p:sp>
        <p:nvSpPr>
          <p:cNvPr id="69" name="AutoShape 69"/>
          <p:cNvSpPr/>
          <p:nvPr/>
        </p:nvSpPr>
        <p:spPr>
          <a:xfrm>
            <a:off x="1428725" y="3612919"/>
            <a:ext cx="599097" cy="3307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01</a:t>
            </a:r>
            <a:endParaRPr lang="en-US" sz="1100"/>
          </a:p>
        </p:txBody>
      </p:sp>
      <p:sp>
        <p:nvSpPr>
          <p:cNvPr id="70" name="AutoShape 70"/>
          <p:cNvSpPr/>
          <p:nvPr/>
        </p:nvSpPr>
        <p:spPr>
          <a:xfrm>
            <a:off x="3138709" y="2095609"/>
            <a:ext cx="599097" cy="2779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02</a:t>
            </a:r>
            <a:endParaRPr lang="en-US" sz="1100"/>
          </a:p>
        </p:txBody>
      </p:sp>
      <p:sp>
        <p:nvSpPr>
          <p:cNvPr id="71" name="AutoShape 71"/>
          <p:cNvSpPr/>
          <p:nvPr/>
        </p:nvSpPr>
        <p:spPr>
          <a:xfrm>
            <a:off x="4890841" y="3621951"/>
            <a:ext cx="599097" cy="24839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875" b="1">
                <a:solidFill>
                  <a:schemeClr val="dk1">
                    <a:alpha val="100000"/>
                  </a:schemeClr>
                </a:solidFill>
                <a:latin typeface="Microsoft Yahei"/>
                <a:ea typeface="Microsoft Yahei"/>
                <a:cs typeface="Microsoft Yahei"/>
              </a:rPr>
              <a:t>03</a:t>
            </a:r>
            <a:endParaRPr lang="en-US" sz="1100"/>
          </a:p>
        </p:txBody>
      </p:sp>
      <p:sp>
        <p:nvSpPr>
          <p:cNvPr id="72" name="TextBox 72"/>
          <p:cNvSpPr txBox="1"/>
          <p:nvPr/>
        </p:nvSpPr>
        <p:spPr>
          <a:xfrm>
            <a:off x="7288006" y="1324216"/>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政治正确性</a:t>
            </a:r>
          </a:p>
        </p:txBody>
      </p:sp>
      <p:sp>
        <p:nvSpPr>
          <p:cNvPr id="73" name="TextBox 73"/>
          <p:cNvSpPr txBox="1"/>
          <p:nvPr/>
        </p:nvSpPr>
        <p:spPr>
          <a:xfrm>
            <a:off x="7288006" y="2991619"/>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法律法规遵循</a:t>
            </a:r>
          </a:p>
        </p:txBody>
      </p:sp>
      <p:sp>
        <p:nvSpPr>
          <p:cNvPr id="74" name="TextBox 74"/>
          <p:cNvSpPr txBox="1"/>
          <p:nvPr/>
        </p:nvSpPr>
        <p:spPr>
          <a:xfrm>
            <a:off x="7288006" y="4643560"/>
            <a:ext cx="4229100"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道德标准</a:t>
            </a:r>
          </a:p>
        </p:txBody>
      </p:sp>
      <p:grpSp>
        <p:nvGrpSpPr>
          <p:cNvPr id="75" name="Group 75"/>
          <p:cNvGrpSpPr/>
          <p:nvPr/>
        </p:nvGrpSpPr>
        <p:grpSpPr>
          <a:xfrm>
            <a:off x="454963" y="93878"/>
            <a:ext cx="10641129" cy="914400"/>
            <a:chOff x="454963" y="93878"/>
            <a:chExt cx="10641129" cy="914400"/>
          </a:xfrm>
        </p:grpSpPr>
        <p:sp>
          <p:nvSpPr>
            <p:cNvPr id="76" name="AutoShape 7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AutoShape 8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AutoShape 8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AutoShape 8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AutoShape 9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AutoShape 9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AutoShape 9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AutoShape 9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TextBox 9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初审：内容合规性检查</a:t>
              </a:r>
            </a:p>
          </p:txBody>
        </p:sp>
      </p:grpSp>
      <p:grpSp>
        <p:nvGrpSpPr>
          <p:cNvPr id="97" name="Group 97"/>
          <p:cNvGrpSpPr/>
          <p:nvPr/>
        </p:nvGrpSpPr>
        <p:grpSpPr>
          <a:xfrm>
            <a:off x="6649402" y="1647934"/>
            <a:ext cx="587026" cy="585597"/>
            <a:chOff x="6649402" y="1647934"/>
            <a:chExt cx="587026" cy="585597"/>
          </a:xfrm>
        </p:grpSpPr>
        <p:sp>
          <p:nvSpPr>
            <p:cNvPr id="98" name="AutoShape 98"/>
            <p:cNvSpPr/>
            <p:nvPr/>
          </p:nvSpPr>
          <p:spPr>
            <a:xfrm>
              <a:off x="6649402" y="1647934"/>
              <a:ext cx="587026" cy="58559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6731888" y="1868724"/>
              <a:ext cx="409003" cy="129159"/>
            </a:xfrm>
            <a:custGeom>
              <a:rect l="l" t="t" r="r" b="b"/>
              <a:pathLst>
                <a:path w="723" h="226">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0" name="Group 100"/>
          <p:cNvGrpSpPr/>
          <p:nvPr/>
        </p:nvGrpSpPr>
        <p:grpSpPr>
          <a:xfrm>
            <a:off x="6647497" y="3377126"/>
            <a:ext cx="587026" cy="585597"/>
            <a:chOff x="6647497" y="3377126"/>
            <a:chExt cx="587026" cy="585597"/>
          </a:xfrm>
        </p:grpSpPr>
        <p:sp>
          <p:nvSpPr>
            <p:cNvPr id="101" name="AutoShape 101"/>
            <p:cNvSpPr/>
            <p:nvPr/>
          </p:nvSpPr>
          <p:spPr>
            <a:xfrm>
              <a:off x="6647497" y="3377126"/>
              <a:ext cx="587026" cy="58559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6831329" y="3509949"/>
            <a:ext cx="224504" cy="467678"/>
            <a:chOff x="6831329" y="3509949"/>
            <a:chExt cx="224504" cy="467678"/>
          </a:xfrm>
        </p:grpSpPr>
        <p:sp>
          <p:nvSpPr>
            <p:cNvPr id="103" name="Freeform 103"/>
            <p:cNvSpPr/>
            <p:nvPr/>
          </p:nvSpPr>
          <p:spPr>
            <a:xfrm>
              <a:off x="6831329" y="3579006"/>
              <a:ext cx="224504" cy="398621"/>
            </a:xfrm>
            <a:custGeom>
              <a:rect l="l" t="t"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6948201" y="3639013"/>
              <a:ext cx="30290" cy="16954"/>
            </a:xfrm>
            <a:custGeom>
              <a:rect l="l" t="t"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6976014" y="3584911"/>
              <a:ext cx="10573" cy="22860"/>
            </a:xfrm>
            <a:custGeom>
              <a:rect l="l" t="t"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Freeform 106"/>
            <p:cNvSpPr/>
            <p:nvPr/>
          </p:nvSpPr>
          <p:spPr>
            <a:xfrm>
              <a:off x="6948201" y="3613486"/>
              <a:ext cx="28289" cy="19717"/>
            </a:xfrm>
            <a:custGeom>
              <a:rect l="l" t="t" r="r" b="b"/>
              <a:pathLst>
                <a:path w="52"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Freeform 107"/>
            <p:cNvSpPr/>
            <p:nvPr/>
          </p:nvSpPr>
          <p:spPr>
            <a:xfrm>
              <a:off x="6979633" y="3613486"/>
              <a:ext cx="11239" cy="19717"/>
            </a:xfrm>
            <a:custGeom>
              <a:rect l="l" t="t"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Freeform 108"/>
            <p:cNvSpPr/>
            <p:nvPr/>
          </p:nvSpPr>
          <p:spPr>
            <a:xfrm>
              <a:off x="6967251" y="3536524"/>
              <a:ext cx="7620" cy="18574"/>
            </a:xfrm>
            <a:custGeom>
              <a:rect l="l" t="t"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Freeform 109"/>
            <p:cNvSpPr/>
            <p:nvPr/>
          </p:nvSpPr>
          <p:spPr>
            <a:xfrm>
              <a:off x="6972203" y="3561384"/>
              <a:ext cx="8477" cy="17717"/>
            </a:xfrm>
            <a:custGeom>
              <a:rect l="l" t="t"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6898004" y="3639013"/>
              <a:ext cx="12764" cy="16954"/>
            </a:xfrm>
            <a:custGeom>
              <a:rect l="l" t="t"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Freeform 111"/>
            <p:cNvSpPr/>
            <p:nvPr/>
          </p:nvSpPr>
          <p:spPr>
            <a:xfrm>
              <a:off x="6910291" y="3561384"/>
              <a:ext cx="10096" cy="17717"/>
            </a:xfrm>
            <a:custGeom>
              <a:rect l="l" t="t"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Freeform 112"/>
            <p:cNvSpPr/>
            <p:nvPr/>
          </p:nvSpPr>
          <p:spPr>
            <a:xfrm>
              <a:off x="6900671" y="3613486"/>
              <a:ext cx="12382" cy="19717"/>
            </a:xfrm>
            <a:custGeom>
              <a:rect l="l" t="t"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6931627" y="3509949"/>
              <a:ext cx="11621" cy="20765"/>
            </a:xfrm>
            <a:custGeom>
              <a:rect l="l" t="t"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6948201" y="3509949"/>
              <a:ext cx="12764" cy="20765"/>
            </a:xfrm>
            <a:custGeom>
              <a:rect l="l" t="t"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6925817" y="3527570"/>
              <a:ext cx="1524" cy="3143"/>
            </a:xfrm>
            <a:custGeom>
              <a:rect l="l" t="t" r="r" b="b"/>
              <a:pathLst>
                <a:path w="3" h="6">
                  <a:moveTo>
                    <a:pt x="0" y="6"/>
                  </a:moveTo>
                  <a:cubicBezTo>
                    <a:pt x="2" y="6"/>
                    <a:pt x="2" y="6"/>
                    <a:pt x="2" y="6"/>
                  </a:cubicBezTo>
                  <a:cubicBezTo>
                    <a:pt x="2" y="4"/>
                    <a:pt x="3" y="2"/>
                    <a:pt x="3" y="0"/>
                  </a:cubicBezTo>
                  <a:cubicBezTo>
                    <a:pt x="2" y="2"/>
                    <a:pt x="1" y="4"/>
                    <a:pt x="0" y="6"/>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Freeform 116"/>
            <p:cNvSpPr/>
            <p:nvPr/>
          </p:nvSpPr>
          <p:spPr>
            <a:xfrm>
              <a:off x="6916578" y="3536524"/>
              <a:ext cx="8763" cy="18574"/>
            </a:xfrm>
            <a:custGeom>
              <a:rect l="l" t="t"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6904957" y="3584911"/>
              <a:ext cx="11621" cy="22860"/>
            </a:xfrm>
            <a:custGeom>
              <a:rect l="l" t="t"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Freeform 118"/>
            <p:cNvSpPr/>
            <p:nvPr/>
          </p:nvSpPr>
          <p:spPr>
            <a:xfrm>
              <a:off x="6948201" y="3661778"/>
              <a:ext cx="31432" cy="19717"/>
            </a:xfrm>
            <a:custGeom>
              <a:rect l="l" t="t"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Freeform 119"/>
            <p:cNvSpPr/>
            <p:nvPr/>
          </p:nvSpPr>
          <p:spPr>
            <a:xfrm>
              <a:off x="6918864" y="3584911"/>
              <a:ext cx="24479" cy="22860"/>
            </a:xfrm>
            <a:custGeom>
              <a:rect l="l" t="t"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Freeform 120"/>
            <p:cNvSpPr/>
            <p:nvPr/>
          </p:nvSpPr>
          <p:spPr>
            <a:xfrm>
              <a:off x="6926864" y="3536524"/>
              <a:ext cx="16383" cy="18574"/>
            </a:xfrm>
            <a:custGeom>
              <a:rect l="l" t="t"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Freeform 121"/>
            <p:cNvSpPr/>
            <p:nvPr/>
          </p:nvSpPr>
          <p:spPr>
            <a:xfrm>
              <a:off x="6916102" y="3613486"/>
              <a:ext cx="27146" cy="19717"/>
            </a:xfrm>
            <a:custGeom>
              <a:rect l="l" t="t"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6948201" y="3584911"/>
              <a:ext cx="25527" cy="22860"/>
            </a:xfrm>
            <a:custGeom>
              <a:rect l="l" t="t"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6948201" y="3536524"/>
              <a:ext cx="17526" cy="18574"/>
            </a:xfrm>
            <a:custGeom>
              <a:rect l="l" t="t"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6948201" y="3561384"/>
              <a:ext cx="21717" cy="17717"/>
            </a:xfrm>
            <a:custGeom>
              <a:rect l="l" t="t"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6923055" y="3561384"/>
              <a:ext cx="20193" cy="17717"/>
            </a:xfrm>
            <a:custGeom>
              <a:rect l="l" t="t"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6912958" y="3687305"/>
              <a:ext cx="30290" cy="20574"/>
            </a:xfrm>
            <a:custGeom>
              <a:rect l="l" t="t"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Freeform 127"/>
            <p:cNvSpPr/>
            <p:nvPr/>
          </p:nvSpPr>
          <p:spPr>
            <a:xfrm>
              <a:off x="6914577" y="3639013"/>
              <a:ext cx="28670" cy="16954"/>
            </a:xfrm>
            <a:custGeom>
              <a:rect l="l" t="t"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Freeform 128"/>
            <p:cNvSpPr/>
            <p:nvPr/>
          </p:nvSpPr>
          <p:spPr>
            <a:xfrm>
              <a:off x="6913434" y="3661778"/>
              <a:ext cx="29813" cy="19717"/>
            </a:xfrm>
            <a:custGeom>
              <a:rect l="l" t="t"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Freeform 129"/>
            <p:cNvSpPr/>
            <p:nvPr/>
          </p:nvSpPr>
          <p:spPr>
            <a:xfrm>
              <a:off x="6896385" y="3661778"/>
              <a:ext cx="12764" cy="19717"/>
            </a:xfrm>
            <a:custGeom>
              <a:rect l="l" t="t"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Freeform 130"/>
            <p:cNvSpPr/>
            <p:nvPr/>
          </p:nvSpPr>
          <p:spPr>
            <a:xfrm>
              <a:off x="6983824" y="3661778"/>
              <a:ext cx="11239" cy="19717"/>
            </a:xfrm>
            <a:custGeom>
              <a:rect l="l" t="t"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Freeform 131"/>
            <p:cNvSpPr/>
            <p:nvPr/>
          </p:nvSpPr>
          <p:spPr>
            <a:xfrm>
              <a:off x="6982300" y="3639013"/>
              <a:ext cx="10763" cy="16954"/>
            </a:xfrm>
            <a:custGeom>
              <a:rect l="l" t="t"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2" name="Freeform 132"/>
            <p:cNvSpPr/>
            <p:nvPr/>
          </p:nvSpPr>
          <p:spPr>
            <a:xfrm>
              <a:off x="6925341" y="3530714"/>
              <a:ext cx="6763" cy="5810"/>
            </a:xfrm>
            <a:custGeom>
              <a:rect l="l" t="t"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3" name="Freeform 133"/>
            <p:cNvSpPr/>
            <p:nvPr/>
          </p:nvSpPr>
          <p:spPr>
            <a:xfrm>
              <a:off x="6960964" y="3530714"/>
              <a:ext cx="6287" cy="5810"/>
            </a:xfrm>
            <a:custGeom>
              <a:rect l="l" t="t"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AutoShape 134"/>
            <p:cNvSpPr/>
            <p:nvPr/>
          </p:nvSpPr>
          <p:spPr>
            <a:xfrm>
              <a:off x="6943248" y="353071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6920387" y="3555098"/>
              <a:ext cx="6477" cy="6287"/>
            </a:xfrm>
            <a:custGeom>
              <a:rect l="l" t="t"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Freeform 136"/>
            <p:cNvSpPr/>
            <p:nvPr/>
          </p:nvSpPr>
          <p:spPr>
            <a:xfrm>
              <a:off x="6965727" y="3555098"/>
              <a:ext cx="6477" cy="6287"/>
            </a:xfrm>
            <a:custGeom>
              <a:rect l="l" t="t"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a:off x="6943248" y="3555098"/>
              <a:ext cx="4953" cy="6287"/>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Freeform 138"/>
            <p:cNvSpPr/>
            <p:nvPr/>
          </p:nvSpPr>
          <p:spPr>
            <a:xfrm>
              <a:off x="6916578" y="3579006"/>
              <a:ext cx="6477" cy="5810"/>
            </a:xfrm>
            <a:custGeom>
              <a:rect l="l" t="t"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Freeform 139"/>
            <p:cNvSpPr/>
            <p:nvPr/>
          </p:nvSpPr>
          <p:spPr>
            <a:xfrm>
              <a:off x="6970013" y="3579006"/>
              <a:ext cx="6096" cy="5810"/>
            </a:xfrm>
            <a:custGeom>
              <a:rect l="l" t="t"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a:off x="6943248" y="357900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Freeform 141"/>
            <p:cNvSpPr/>
            <p:nvPr/>
          </p:nvSpPr>
          <p:spPr>
            <a:xfrm>
              <a:off x="6912958" y="3607676"/>
              <a:ext cx="5810" cy="5810"/>
            </a:xfrm>
            <a:custGeom>
              <a:rect l="l" t="t"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Freeform 142"/>
            <p:cNvSpPr/>
            <p:nvPr/>
          </p:nvSpPr>
          <p:spPr>
            <a:xfrm>
              <a:off x="6973823" y="3607676"/>
              <a:ext cx="5810" cy="5810"/>
            </a:xfrm>
            <a:custGeom>
              <a:rect l="l" t="t"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AutoShape 143"/>
            <p:cNvSpPr/>
            <p:nvPr/>
          </p:nvSpPr>
          <p:spPr>
            <a:xfrm>
              <a:off x="6943248" y="3607676"/>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6910291" y="3633203"/>
              <a:ext cx="5810" cy="5810"/>
            </a:xfrm>
            <a:custGeom>
              <a:rect l="l" t="t"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6976490" y="3633203"/>
              <a:ext cx="5810" cy="5810"/>
            </a:xfrm>
            <a:custGeom>
              <a:rect l="l" t="t"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a:off x="6943248" y="3633203"/>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Freeform 147"/>
            <p:cNvSpPr/>
            <p:nvPr/>
          </p:nvSpPr>
          <p:spPr>
            <a:xfrm>
              <a:off x="6909148" y="3655968"/>
              <a:ext cx="5429" cy="5810"/>
            </a:xfrm>
            <a:custGeom>
              <a:rect l="l" t="t"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Freeform 148"/>
            <p:cNvSpPr/>
            <p:nvPr/>
          </p:nvSpPr>
          <p:spPr>
            <a:xfrm>
              <a:off x="6978490" y="3655968"/>
              <a:ext cx="5429" cy="5810"/>
            </a:xfrm>
            <a:custGeom>
              <a:rect l="l" t="t"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a:off x="6943248" y="3655968"/>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Freeform 150"/>
            <p:cNvSpPr/>
            <p:nvPr/>
          </p:nvSpPr>
          <p:spPr>
            <a:xfrm>
              <a:off x="6908100" y="3681494"/>
              <a:ext cx="4953" cy="5810"/>
            </a:xfrm>
            <a:custGeom>
              <a:rect l="l" t="t"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Freeform 151"/>
            <p:cNvSpPr/>
            <p:nvPr/>
          </p:nvSpPr>
          <p:spPr>
            <a:xfrm>
              <a:off x="6979633" y="3681494"/>
              <a:ext cx="5429" cy="5810"/>
            </a:xfrm>
            <a:custGeom>
              <a:rect l="l" t="t"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AutoShape 152"/>
            <p:cNvSpPr/>
            <p:nvPr/>
          </p:nvSpPr>
          <p:spPr>
            <a:xfrm>
              <a:off x="6943248" y="3681494"/>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AutoShape 153"/>
            <p:cNvSpPr/>
            <p:nvPr/>
          </p:nvSpPr>
          <p:spPr>
            <a:xfrm>
              <a:off x="6943248" y="3707879"/>
              <a:ext cx="4953" cy="581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4" name="Group 154"/>
          <p:cNvGrpSpPr/>
          <p:nvPr/>
        </p:nvGrpSpPr>
        <p:grpSpPr>
          <a:xfrm>
            <a:off x="6647497" y="5019958"/>
            <a:ext cx="587026" cy="585502"/>
            <a:chOff x="6647497" y="5019958"/>
            <a:chExt cx="587026" cy="585502"/>
          </a:xfrm>
        </p:grpSpPr>
        <p:sp>
          <p:nvSpPr>
            <p:cNvPr id="155" name="AutoShape 155"/>
            <p:cNvSpPr/>
            <p:nvPr/>
          </p:nvSpPr>
          <p:spPr>
            <a:xfrm>
              <a:off x="6647497" y="5019958"/>
              <a:ext cx="587026" cy="58550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Freeform 156"/>
            <p:cNvSpPr/>
            <p:nvPr/>
          </p:nvSpPr>
          <p:spPr>
            <a:xfrm>
              <a:off x="6791991" y="5200647"/>
              <a:ext cx="301085" cy="213741"/>
            </a:xfrm>
            <a:custGeom>
              <a:rect l="l" t="t" r="r" b="b"/>
              <a:pathLst>
                <a:path w="21600" h="2160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7" name="TextBox 157"/>
          <p:cNvSpPr txBox="1"/>
          <p:nvPr/>
        </p:nvSpPr>
        <p:spPr>
          <a:xfrm>
            <a:off x="7288006" y="1649220"/>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确保内容不涉及政治敏感话题，不传播错误政治观念。</a:t>
            </a:r>
          </a:p>
        </p:txBody>
      </p:sp>
      <p:sp>
        <p:nvSpPr>
          <p:cNvPr id="158" name="TextBox 158"/>
          <p:cNvSpPr txBox="1"/>
          <p:nvPr/>
        </p:nvSpPr>
        <p:spPr>
          <a:xfrm>
            <a:off x="7286101" y="3362169"/>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符合国家法律法规，不涉及违法违规内容。</a:t>
            </a:r>
          </a:p>
        </p:txBody>
      </p:sp>
      <p:sp>
        <p:nvSpPr>
          <p:cNvPr id="159" name="TextBox 159"/>
          <p:cNvSpPr txBox="1"/>
          <p:nvPr/>
        </p:nvSpPr>
        <p:spPr>
          <a:xfrm>
            <a:off x="7286101" y="5012385"/>
            <a:ext cx="4231005"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符合社会公德和职业道德，不传播不良信息。</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https://d.book118.com/307143004024006054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2024-09-28T08:21:04.013</cp:lastPrinted>
  <dcterms:created xsi:type="dcterms:W3CDTF">2024-09-28T00:21:04Z</dcterms:created>
  <dcterms:modified xsi:type="dcterms:W3CDTF">2024-09-28T00:21:05Z</dcterms:modified>
</cp:coreProperties>
</file>