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C9FE8D8-0880-4DDB-A394-036ABF8921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C9321F-14F6-4D82-B353-EC7B542A7F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B409C5A-C170-4F61-BA0B-5657B47CB4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0B58E4C-BF3E-435C-B3C2-CFA5CEAB22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2212CFD-1F29-4241-8923-70D91D09980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23DE20B-8183-4028-92F2-5C9E9854A2A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2988D5C-07ED-4B17-BC44-401B18A40E3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DEB65C8-5C4C-4AB1-97CD-6C599BAC5C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BFC87F3-001F-4F2B-9D91-2A8FCB4C14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B82359-78C1-4D2B-9D8B-470C80F02C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9EC2DF-00BF-4F42-A6E4-3E4D7308CF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07152145126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52725" y="1782322"/>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C9B67E">
                    <a:alpha val="100000"/>
                  </a:srgbClr>
                </a:solidFill>
                <a:latin typeface="Microsoft Yahei"/>
                <a:ea typeface="Microsoft Yahei"/>
                <a:cs typeface="Microsoft Yahei"/>
              </a:rPr>
              <a:t>合同法基本知识培训合同订立与变更程序</a:t>
            </a:r>
          </a:p>
        </p:txBody>
      </p:sp>
      <p:sp>
        <p:nvSpPr>
          <p:cNvPr id="3" name="TextBox 3"/>
          <p:cNvSpPr txBox="1"/>
          <p:nvPr/>
        </p:nvSpPr>
        <p:spPr>
          <a:xfrm>
            <a:off x="2817287" y="4489571"/>
            <a:ext cx="3870073"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C9B67E">
                    <a:alpha val="100000"/>
                  </a:srgbClr>
                </a:solidFill>
                <a:latin typeface="Microsoft Yahei"/>
                <a:ea typeface="Microsoft Yahei"/>
                <a:cs typeface="Microsoft Yahei"/>
              </a:rPr>
              <a:t>汇报人：XX</a:t>
            </a:r>
          </a:p>
        </p:txBody>
      </p:sp>
      <p:sp>
        <p:nvSpPr>
          <p:cNvPr id="4" name="TextBox 4"/>
          <p:cNvSpPr txBox="1"/>
          <p:nvPr/>
        </p:nvSpPr>
        <p:spPr>
          <a:xfrm>
            <a:off x="5216176" y="4496753"/>
            <a:ext cx="4273248"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C9B67E">
                    <a:alpha val="100000"/>
                  </a:srgbClr>
                </a:solidFill>
                <a:latin typeface="Microsoft Yahei"/>
                <a:ea typeface="Microsoft Yahei"/>
                <a:cs typeface="Microsoft Yahei"/>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260848" y="286204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目录</a:t>
            </a:r>
            <a:endParaRPr lang="en-US" sz="1100"/>
          </a:p>
        </p:txBody>
      </p:sp>
      <p:sp>
        <p:nvSpPr>
          <p:cNvPr id="4" name="TextBox 4"/>
          <p:cNvSpPr txBox="1"/>
          <p:nvPr/>
        </p:nvSpPr>
        <p:spPr>
          <a:xfrm>
            <a:off x="6096000" y="1379475"/>
            <a:ext cx="5439702"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合同订立基本概念与原则</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合同订立过程与要素</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合同变更程序及注意事项</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违约责任与救济措施</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典型案例分析与实践应用</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总结回顾与展望未来发展趋势</a:t>
            </a:r>
          </a:p>
        </p:txBody>
      </p:sp>
      <p:sp>
        <p:nvSpPr>
          <p:cNvPr id="5" name="AutoShape 5"/>
          <p:cNvSpPr/>
          <p:nvPr/>
        </p:nvSpPr>
        <p:spPr>
          <a:xfrm>
            <a:off x="1260848" y="1716203"/>
            <a:ext cx="4835152"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CONTENTS</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01</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合同订立基本概念与原则</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914" r="3191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605" r="3060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合同订立是指双方或多方当事人为设立、变更、终止民事权利义务关系而进行的协商和达成协议的过程。</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合同订立定义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合同订立是市场经济活动中最基本的法律行为之一，对于明确各方权利义务、维护交易安全、促进经济发展具有重要意义。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合同订立意义</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合同订立定义及意义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合同订立过程中，各方当事人应当自愿参与，不受任何非法干预或强制。</a:t>
            </a:r>
          </a:p>
        </p:txBody>
      </p:sp>
      <p:pic>
        <p:nvPicPr>
          <p:cNvPr id="6" name="Picture 6"/>
          <p:cNvPicPr>
            <a:picLocks noChangeAspect="1"/>
          </p:cNvPicPr>
          <p:nvPr/>
        </p:nvPicPr>
        <p:blipFill>
          <a:blip r:embed="rId2"/>
          <a:srcRect l="12500" r="12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自愿原则</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合同当事人在法律地位上平等，享有平等的权利和义务，任何一方不得将自己的意志强加给另一方。</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平等原则</a:t>
            </a:r>
          </a:p>
        </p:txBody>
      </p:sp>
      <p:pic>
        <p:nvPicPr>
          <p:cNvPr id="10" name="Picture 10"/>
          <p:cNvPicPr>
            <a:picLocks noChangeAspect="1"/>
          </p:cNvPicPr>
          <p:nvPr/>
        </p:nvPicPr>
        <p:blipFill>
          <a:blip r:embed="rId3"/>
          <a:srcRect l="16875" r="16875"/>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t="8000" b="80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合同订立应当遵循公平原则，合理确定各方的权利和义务，维护社会公共利益和当事人合法权益。</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公平原则</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自愿、平等、公平原则</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诚实信用原则要求</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当事人在合同订立过程中应当诚实守信，如实告知对方与合同有关的重要事实，不得有欺诈、胁迫等行为。</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违反诚实信用原则的后果</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如果一方违反诚实信用原则，导致合同无法履行或给对方造成损失的，应当承担相应的法律责任。</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诚实信用原则</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合同订立必须遵守国家法律、行政法规的强制性规定，不得损害社会公共利益和他人合法权益。</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如果合同内容违反法律、行政法规的强制性规定或损害社会公共利益，该合同将被认定为无效合同。</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合法性原则</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违反合法性原则的后果</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合法性原则要求</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02</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合同订立过程与要素</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又称“要约引诱”，是指一方邀请对方向自己发出要约。要约邀请只是引诱他人发出要约，不能因相对人的承诺而成立合同。例如，寄送的价目表、拍卖公告、招标公告、招股说明书、商业广告等为要约邀请。但商品广告的内容符合要约规定的，则视为要约。</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要约邀请</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是一方当事人以缔结合同为目的，向对方当事人提出合同条件，希望对方当事人接受的意思表示。发出要约的一方称要约人，接受要约的一方称受要约人。</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要约</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要约邀请与要约</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875" r="168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是受要约人同意要约的意思表示。承诺应当由受要约人向要约人作出。</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承诺</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承诺必须由受要约人作出；承诺必须向要约人作出；承诺的内容必须与要约的内容一致；承诺必须在有效期内作出。</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承诺生效要件</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承诺及生效要件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4031" r="24031"/>
          <a:stretch>
            <a:fillRect/>
          </a:stretch>
        </p:blipFill>
        <p:spPr>
          <a:xfrm>
            <a:off x="740688" y="1168478"/>
            <a:ext cx="3679823"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合同成立时间</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承诺生效时合同成立。</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合同成立地点</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承诺生效的地点为合同成立的地点。采用数据电文形式订立合同的，收件人的主营业地为合同成立的地点；没有主营业地的，其经常居住地为合同成立的地点。当事人另有约定的，按照其约定。</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合同成立时间与地点</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格式条款与特别约定</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格式条款</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是当事人为了重复使用而预先拟定，并在订立合同时未与对方协商的条款。</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特别约定</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又称“特约”，是指当事人对合同条款的特别约定，具有优先于格式条款的效力。</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03</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合同变更程序及注意事项</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341" b="234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19" b="2631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合同变更条件及程序</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合同变更条件</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合同双方当事人在合同有效期内，经过协商一致，可以对合同内容进行变更。</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变更程序</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合同变更需要经过要约和承诺两个阶段，即一方当事人向另一方当事人提出变更合同的要约，另一方当事人对要约进行承诺。</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书面形式</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合同变更应当采用书面形式，以便明确双方的权利义务关系，避免发生纠纷。</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在合同变更中，双方当事人应当遵循协商一致原则，即双方就变更内容达成一致意见。</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协商一致原则</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变更内容的明确性</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变更内容的合法性</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协商一致原则要求双方对变更的内容应当具有明确性，不能存在模糊不清或歧义的情况。</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双方当事人协商一致的变更内容应当符合法律规定，不得违反法律、行政法规的强制性规定。</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协商一致原则在变更中应用</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重大误解</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如果一方当事人对合同内容存在重大误解，且该误解影响到合同的实际履行，可以向法院或仲裁机构请求变更或撤销合同。</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显失公平</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如果合同内容显失公平，即一方当事人利用优势地位或对方缺乏经验等情形，导致双方权利义务严重失衡，受损害方可以向法院或仲裁机构请求变更或撤销合同。</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举证责任</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在重大误解或显失公平情况下请求变更合同的当事人应当承担举证责任，证明存在重大误解或显失公平的情形。</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重大误解或显失公平情况下变更</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https://d.book118.com/307152145126006042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C9B44B"/>
      </a:dk1>
      <a:lt1>
        <a:srgbClr val="1E0E01"/>
      </a:lt1>
      <a:dk2>
        <a:srgbClr val="FFFFFF"/>
      </a:dk2>
      <a:lt2>
        <a:srgbClr val="000000"/>
      </a:lt2>
      <a:accent1>
        <a:srgbClr val="C9B67E"/>
      </a:accent1>
      <a:accent2>
        <a:srgbClr val="C29844"/>
      </a:accent2>
      <a:accent3>
        <a:srgbClr val="B37B04"/>
      </a:accent3>
      <a:accent4>
        <a:srgbClr val="D18343"/>
      </a:accent4>
      <a:accent5>
        <a:srgbClr val="D49433"/>
      </a:accent5>
      <a:accent6>
        <a:srgbClr val="DFCE9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2024-09-16T02:18:32.526</cp:lastPrinted>
  <dcterms:created xsi:type="dcterms:W3CDTF">2024-09-15T18:18:32Z</dcterms:created>
  <dcterms:modified xsi:type="dcterms:W3CDTF">2024-09-15T18:18:34Z</dcterms:modified>
</cp:coreProperties>
</file>