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5FB67-1ADD-45C0-A1B2-B4C990A8F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8CB02-1F5A-49BB-9E7E-96BAF8284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3595A-2204-4067-8457-82412EC3C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3FC12D-AADB-4325-B078-AD8FC8CCB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99D91F-E51A-49A3-9671-049D3AB44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354967-344E-4CDF-A27F-7EC93689A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7471A3-28A0-4CD5-9D7D-6273D6C06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B3B641-B425-4ADE-8762-2C3BF8E54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F8BF11-1EAE-4EFC-B764-8A2066D79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6B1AD-FCE3-4808-94E6-A5704DB89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AB5CD-C8A4-4B1D-BC30-8163F8F05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5610215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mistine营销环境分析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政治法律环境分析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技术自然环境分析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mistine营销策略制定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分析Mistine品牌当前所处的营销环境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通过对Mistine品牌的营销环境进行深入分析，了解其市场地位、竞争对手、消费者需求等方面的情况。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评估Mistine品牌的营销策略及效果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通过对Mistine品牌营销策略的梳理和评估，发现其营销策略的优缺点及存在的问题，为后续的营销策略制定提供参考。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探讨Mistine品牌未来营销方向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基于对当前营销环境的分析和对营销策略的评估，探讨Mistine品牌未来可能的营销方向和发展趋势。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00" r="2180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包括市场规模、市场增长率、市场结构、市场趋势等方面的分析。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市场环境分析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包括主要竞争对手的市场表现、营销策略、产品特点等方面的分析。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包括消费者群体特征、消费者购买行为、消费者需求特点等方面的分析。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消费者需求分析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包括品牌定位、产品策略、价格策略、渠道策略、推广策略等方面的评估。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Mistine品牌营销策略评估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政治法律环境分析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政治稳定性及政策影响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政治稳定性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所在国家政治稳定，政府更迭对企业经营影响较小，为Mistine提供了稳定的政治环境。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政策影响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政府鼓励外资进入，支持本土企业发展，为Mistine提供了良好的政策环境。同时，政府对于化妆品行业的监管政策也在逐步完善，有利于行业的健康发展。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所在国家法律法规对化妆品行业有一定的限制，如禁止某些成分的使用、对广告宣传的限制等。Mistine需要遵守相关法律法规，确保产品的合规性。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法律法规限制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化妆品行业有一些国际通用的规范和标准，如ISO 22716等。Mistine需要遵循这些规范和标准，提升产品的品质和安全性。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行业规范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法律法规限制与规范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国际贸易关系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所在国家与多个国家签订了自由贸易协定，为Mistine的出口提供了便利。同时，该国也积极参与国际贸易组织，为企业拓展国际市场提供了支持。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关税政策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该国对于进口化妆品征收一定的关税，但对于出口化妆品给予一定的税收优惠。这有利于Mistine降低出口成本，提高产品的国际竞争力。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国际贸易关系及关税政策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305" b="1030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近年来，中国GDP保持稳定增长，为化妆品市场提供了良好的宏观经济环境。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随着居民收入水平的提高，消费者对高品质生活的追求也在提升，对化妆品的需求逐渐从基础护肤向高端护肤、彩妆等多元化方向发展。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宏观经济状况及趋势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消费升级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GDP增长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中国消费者的购买力不断提升，特别是在一二线城市，高收入群体对高端化妆品的需求旺盛。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消费习惯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现代消费者越来越注重个性化和体验感，对化妆品的选择也更加多元化和精细化。同时，随着互联网的普及，消费者的购买决策也更多受到网络口碑和社交媒体的影响。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消费者购买力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消费者购买力与消费习惯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377205" y="4838783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0800000">
            <a:off x="1103852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0800000">
            <a:off x="9159730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05083" y="3081147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031730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0800000">
            <a:off x="9087608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377205" y="1348302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0800000">
            <a:off x="1103852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10800000">
            <a:off x="9159730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034290" y="3847243"/>
            <a:ext cx="87725" cy="163068"/>
          </a:xfrm>
          <a:custGeom>
            <a:rect l="l" t="t" r="r" b="b"/>
            <a:pathLst>
              <a:path w="118" h="218">
                <a:moveTo>
                  <a:pt x="0" y="183"/>
                </a:moveTo>
                <a:cubicBezTo>
                  <a:pt x="0" y="200"/>
                  <a:pt x="8" y="217"/>
                  <a:pt x="25" y="217"/>
                </a:cubicBezTo>
                <a:cubicBezTo>
                  <a:pt x="84" y="217"/>
                  <a:pt x="84" y="217"/>
                  <a:pt x="84" y="217"/>
                </a:cubicBezTo>
                <a:cubicBezTo>
                  <a:pt x="100" y="217"/>
                  <a:pt x="117" y="200"/>
                  <a:pt x="117" y="183"/>
                </a:cubicBezTo>
                <a:cubicBezTo>
                  <a:pt x="117" y="0"/>
                  <a:pt x="117" y="0"/>
                  <a:pt x="117" y="0"/>
                </a:cubicBezTo>
                <a:cubicBezTo>
                  <a:pt x="17" y="91"/>
                  <a:pt x="17" y="91"/>
                  <a:pt x="17" y="91"/>
                </a:cubicBezTo>
                <a:cubicBezTo>
                  <a:pt x="0" y="75"/>
                  <a:pt x="0" y="75"/>
                  <a:pt x="0" y="75"/>
                </a:cubicBezTo>
                <a:lnTo>
                  <a:pt x="0" y="183"/>
                </a:lnTo>
                <a:close/>
                <a:moveTo>
                  <a:pt x="0" y="183"/>
                </a:moveTo>
                <a:lnTo>
                  <a:pt x="0" y="1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0177260" y="3757422"/>
            <a:ext cx="87725" cy="252984"/>
          </a:xfrm>
          <a:custGeom>
            <a:rect l="l" t="t" r="r" b="b"/>
            <a:pathLst>
              <a:path w="118" h="336">
                <a:moveTo>
                  <a:pt x="0" y="301"/>
                </a:moveTo>
                <a:cubicBezTo>
                  <a:pt x="0" y="318"/>
                  <a:pt x="17" y="335"/>
                  <a:pt x="34" y="335"/>
                </a:cubicBezTo>
                <a:cubicBezTo>
                  <a:pt x="84" y="335"/>
                  <a:pt x="84" y="335"/>
                  <a:pt x="84" y="335"/>
                </a:cubicBezTo>
                <a:cubicBezTo>
                  <a:pt x="101" y="335"/>
                  <a:pt x="117" y="318"/>
                  <a:pt x="117" y="301"/>
                </a:cubicBezTo>
                <a:cubicBezTo>
                  <a:pt x="117" y="76"/>
                  <a:pt x="117" y="76"/>
                  <a:pt x="117" y="76"/>
                </a:cubicBezTo>
                <a:cubicBezTo>
                  <a:pt x="42" y="0"/>
                  <a:pt x="42" y="0"/>
                  <a:pt x="42" y="0"/>
                </a:cubicBezTo>
                <a:cubicBezTo>
                  <a:pt x="0" y="42"/>
                  <a:pt x="0" y="42"/>
                  <a:pt x="0" y="42"/>
                </a:cubicBezTo>
                <a:lnTo>
                  <a:pt x="0" y="301"/>
                </a:lnTo>
                <a:close/>
                <a:moveTo>
                  <a:pt x="0" y="301"/>
                </a:moveTo>
                <a:lnTo>
                  <a:pt x="0" y="30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0320231" y="3757422"/>
            <a:ext cx="87725" cy="252984"/>
          </a:xfrm>
          <a:custGeom>
            <a:rect l="l" t="t" r="r" b="b"/>
            <a:pathLst>
              <a:path w="118" h="336">
                <a:moveTo>
                  <a:pt x="92" y="335"/>
                </a:moveTo>
                <a:cubicBezTo>
                  <a:pt x="108" y="335"/>
                  <a:pt x="117" y="318"/>
                  <a:pt x="117" y="301"/>
                </a:cubicBezTo>
                <a:cubicBezTo>
                  <a:pt x="117" y="0"/>
                  <a:pt x="117" y="0"/>
                  <a:pt x="117" y="0"/>
                </a:cubicBezTo>
                <a:cubicBezTo>
                  <a:pt x="0" y="118"/>
                  <a:pt x="0" y="118"/>
                  <a:pt x="0" y="118"/>
                </a:cubicBezTo>
                <a:cubicBezTo>
                  <a:pt x="0" y="301"/>
                  <a:pt x="0" y="301"/>
                  <a:pt x="0" y="301"/>
                </a:cubicBezTo>
                <a:cubicBezTo>
                  <a:pt x="0" y="318"/>
                  <a:pt x="16" y="335"/>
                  <a:pt x="33" y="335"/>
                </a:cubicBezTo>
                <a:lnTo>
                  <a:pt x="92" y="335"/>
                </a:lnTo>
                <a:close/>
                <a:moveTo>
                  <a:pt x="92" y="335"/>
                </a:moveTo>
                <a:lnTo>
                  <a:pt x="92" y="3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459962" y="3670840"/>
            <a:ext cx="94202" cy="342805"/>
          </a:xfrm>
          <a:custGeom>
            <a:rect l="l" t="t" r="r" b="b"/>
            <a:pathLst>
              <a:path w="125" h="452">
                <a:moveTo>
                  <a:pt x="0" y="41"/>
                </a:moveTo>
                <a:cubicBezTo>
                  <a:pt x="0" y="417"/>
                  <a:pt x="0" y="417"/>
                  <a:pt x="0" y="417"/>
                </a:cubicBezTo>
                <a:cubicBezTo>
                  <a:pt x="0" y="434"/>
                  <a:pt x="17" y="451"/>
                  <a:pt x="33" y="451"/>
                </a:cubicBezTo>
                <a:cubicBezTo>
                  <a:pt x="92" y="451"/>
                  <a:pt x="92" y="451"/>
                  <a:pt x="92" y="451"/>
                </a:cubicBezTo>
                <a:cubicBezTo>
                  <a:pt x="109" y="451"/>
                  <a:pt x="125" y="434"/>
                  <a:pt x="125" y="417"/>
                </a:cubicBezTo>
                <a:cubicBezTo>
                  <a:pt x="125" y="66"/>
                  <a:pt x="125" y="66"/>
                  <a:pt x="125" y="66"/>
                </a:cubicBezTo>
                <a:cubicBezTo>
                  <a:pt x="50" y="0"/>
                  <a:pt x="50" y="0"/>
                  <a:pt x="50" y="0"/>
                </a:cubicBezTo>
                <a:lnTo>
                  <a:pt x="0" y="41"/>
                </a:lnTo>
                <a:close/>
                <a:moveTo>
                  <a:pt x="0" y="41"/>
                </a:moveTo>
                <a:lnTo>
                  <a:pt x="0" y="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011525" y="3517678"/>
            <a:ext cx="536162" cy="342805"/>
          </a:xfrm>
          <a:custGeom>
            <a:rect l="l" t="t" r="r" b="b"/>
            <a:pathLst>
              <a:path w="728" h="452">
                <a:moveTo>
                  <a:pt x="234" y="284"/>
                </a:moveTo>
                <a:cubicBezTo>
                  <a:pt x="250" y="267"/>
                  <a:pt x="276" y="267"/>
                  <a:pt x="292" y="284"/>
                </a:cubicBezTo>
                <a:cubicBezTo>
                  <a:pt x="359" y="351"/>
                  <a:pt x="359" y="351"/>
                  <a:pt x="359" y="351"/>
                </a:cubicBezTo>
                <a:cubicBezTo>
                  <a:pt x="376" y="368"/>
                  <a:pt x="384" y="368"/>
                  <a:pt x="401" y="368"/>
                </a:cubicBezTo>
                <a:cubicBezTo>
                  <a:pt x="418" y="368"/>
                  <a:pt x="426" y="368"/>
                  <a:pt x="434" y="351"/>
                </a:cubicBezTo>
                <a:cubicBezTo>
                  <a:pt x="660" y="134"/>
                  <a:pt x="660" y="134"/>
                  <a:pt x="660" y="134"/>
                </a:cubicBezTo>
                <a:cubicBezTo>
                  <a:pt x="694" y="167"/>
                  <a:pt x="694" y="167"/>
                  <a:pt x="694" y="167"/>
                </a:cubicBezTo>
                <a:cubicBezTo>
                  <a:pt x="702" y="175"/>
                  <a:pt x="710" y="175"/>
                  <a:pt x="710" y="175"/>
                </a:cubicBezTo>
                <a:cubicBezTo>
                  <a:pt x="719" y="175"/>
                  <a:pt x="727" y="167"/>
                  <a:pt x="727" y="159"/>
                </a:cubicBezTo>
                <a:cubicBezTo>
                  <a:pt x="727" y="33"/>
                  <a:pt x="727" y="33"/>
                  <a:pt x="727" y="33"/>
                </a:cubicBezTo>
                <a:cubicBezTo>
                  <a:pt x="727" y="25"/>
                  <a:pt x="727" y="16"/>
                  <a:pt x="719" y="8"/>
                </a:cubicBezTo>
                <a:cubicBezTo>
                  <a:pt x="710" y="0"/>
                  <a:pt x="702" y="0"/>
                  <a:pt x="694" y="0"/>
                </a:cubicBezTo>
                <a:cubicBezTo>
                  <a:pt x="568" y="0"/>
                  <a:pt x="568" y="0"/>
                  <a:pt x="568" y="0"/>
                </a:cubicBezTo>
                <a:cubicBezTo>
                  <a:pt x="560" y="0"/>
                  <a:pt x="551" y="0"/>
                  <a:pt x="551" y="8"/>
                </a:cubicBezTo>
                <a:cubicBezTo>
                  <a:pt x="543" y="16"/>
                  <a:pt x="551" y="25"/>
                  <a:pt x="551" y="33"/>
                </a:cubicBezTo>
                <a:cubicBezTo>
                  <a:pt x="585" y="58"/>
                  <a:pt x="585" y="58"/>
                  <a:pt x="585" y="58"/>
                </a:cubicBezTo>
                <a:cubicBezTo>
                  <a:pt x="426" y="217"/>
                  <a:pt x="426" y="217"/>
                  <a:pt x="426" y="217"/>
                </a:cubicBezTo>
                <a:cubicBezTo>
                  <a:pt x="426" y="225"/>
                  <a:pt x="409" y="225"/>
                  <a:pt x="401" y="225"/>
                </a:cubicBezTo>
                <a:cubicBezTo>
                  <a:pt x="393" y="225"/>
                  <a:pt x="376" y="225"/>
                  <a:pt x="368" y="217"/>
                </a:cubicBezTo>
                <a:cubicBezTo>
                  <a:pt x="292" y="142"/>
                  <a:pt x="292" y="142"/>
                  <a:pt x="292" y="142"/>
                </a:cubicBezTo>
                <a:cubicBezTo>
                  <a:pt x="276" y="125"/>
                  <a:pt x="250" y="125"/>
                  <a:pt x="234" y="142"/>
                </a:cubicBezTo>
                <a:cubicBezTo>
                  <a:pt x="8" y="359"/>
                  <a:pt x="8" y="359"/>
                  <a:pt x="8" y="359"/>
                </a:cubicBezTo>
                <a:cubicBezTo>
                  <a:pt x="0" y="368"/>
                  <a:pt x="0" y="384"/>
                  <a:pt x="0" y="393"/>
                </a:cubicBezTo>
                <a:cubicBezTo>
                  <a:pt x="0" y="410"/>
                  <a:pt x="0" y="418"/>
                  <a:pt x="8" y="426"/>
                </a:cubicBezTo>
                <a:cubicBezTo>
                  <a:pt x="25" y="435"/>
                  <a:pt x="25" y="435"/>
                  <a:pt x="25" y="435"/>
                </a:cubicBezTo>
                <a:cubicBezTo>
                  <a:pt x="41" y="451"/>
                  <a:pt x="67" y="451"/>
                  <a:pt x="83" y="435"/>
                </a:cubicBezTo>
                <a:lnTo>
                  <a:pt x="234" y="284"/>
                </a:lnTo>
                <a:close/>
                <a:moveTo>
                  <a:pt x="234" y="284"/>
                </a:moveTo>
                <a:lnTo>
                  <a:pt x="234" y="28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997333" y="3400044"/>
            <a:ext cx="685705" cy="695706"/>
          </a:xfrm>
          <a:custGeom>
            <a:rect l="l" t="t" r="r" b="b"/>
            <a:pathLst>
              <a:path w="929" h="921">
                <a:moveTo>
                  <a:pt x="887" y="0"/>
                </a:moveTo>
                <a:cubicBezTo>
                  <a:pt x="862" y="0"/>
                  <a:pt x="836" y="26"/>
                  <a:pt x="836" y="50"/>
                </a:cubicBezTo>
                <a:cubicBezTo>
                  <a:pt x="836" y="837"/>
                  <a:pt x="836" y="837"/>
                  <a:pt x="836" y="837"/>
                </a:cubicBezTo>
                <a:cubicBezTo>
                  <a:pt x="51" y="837"/>
                  <a:pt x="51" y="837"/>
                  <a:pt x="51" y="837"/>
                </a:cubicBezTo>
                <a:cubicBezTo>
                  <a:pt x="26" y="837"/>
                  <a:pt x="0" y="853"/>
                  <a:pt x="0" y="878"/>
                </a:cubicBezTo>
                <a:cubicBezTo>
                  <a:pt x="0" y="903"/>
                  <a:pt x="26" y="920"/>
                  <a:pt x="51" y="920"/>
                </a:cubicBezTo>
                <a:cubicBezTo>
                  <a:pt x="887" y="920"/>
                  <a:pt x="887" y="920"/>
                  <a:pt x="887" y="920"/>
                </a:cubicBezTo>
                <a:cubicBezTo>
                  <a:pt x="912" y="920"/>
                  <a:pt x="928" y="903"/>
                  <a:pt x="928" y="878"/>
                </a:cubicBezTo>
                <a:cubicBezTo>
                  <a:pt x="928" y="50"/>
                  <a:pt x="928" y="50"/>
                  <a:pt x="928" y="50"/>
                </a:cubicBezTo>
                <a:cubicBezTo>
                  <a:pt x="928" y="26"/>
                  <a:pt x="903" y="0"/>
                  <a:pt x="887" y="0"/>
                </a:cubicBezTo>
                <a:close/>
                <a:moveTo>
                  <a:pt x="887" y="0"/>
                </a:moveTo>
                <a:lnTo>
                  <a:pt x="887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行业竞争格局与市场集中度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中国化妆品市场的集中度逐渐提高，一些知名品牌在市场上占据主导地位。但随着新兴品牌的不断涌现和消费者需求的多样化，市场格局也在不断变化。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市场集中度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中国化妆品市场吸引了众多国际知名品牌，这些品牌在市场上具有较高的知名度和市场份额，对本土品牌形成了一定的竞争压力。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国际品牌竞争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近年来，中国本土化妆品品牌逐渐崛起，凭借对本土市场的深入了解和创新能力，不断抢占市场份额。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本土品牌崛起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https://d.book118.com/307156102151006051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2024-09-25T02:45:15.627</cp:lastPrinted>
  <dcterms:created xsi:type="dcterms:W3CDTF">2024-09-24T18:45:15Z</dcterms:created>
  <dcterms:modified xsi:type="dcterms:W3CDTF">2024-09-24T18:45:17Z</dcterms:modified>
</cp:coreProperties>
</file>