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ED1379-7CA4-4466-A184-00573337CF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3D0AB4-978F-4076-B4DB-E6B57EA3F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E18DA1-4339-4F0D-AEC3-FEE83B0907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538409-16B7-4769-802F-6A757FD4B0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997B41-4BF2-4B7B-A9A8-AF88BEFA38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F1663A-FDB2-4B2F-A0FF-291DDAACE7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5D4C45-4F53-4997-B8C2-D1AC681D5C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3CD153-FFF6-4BEE-8079-93EA842DEE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CE6227-F2AA-4CF7-8906-02D60A2247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E2EFE6-2DE4-4D64-83FB-9A1EAC1559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6567A9-1177-4186-B10A-6F1CD2875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2800" b="1" i="0">
                <a:solidFill>
                  <a:srgbClr val="CC00CC"/>
                </a:solidFill>
                <a:latin typeface="Microsoft JhengHei"/>
                <a:cs typeface="Microsoft JhengHei"/>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4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rgbClr val="800000"/>
                </a:solidFill>
                <a:latin typeface="Times New Roman"/>
                <a:cs typeface="Times New Roman"/>
              </a:defRPr>
            </a:lvl1pPr>
          </a:lstStyle>
          <a:p>
            <a:pPr marL="127000">
              <a:lnSpc>
                <a:spcPts val="1630"/>
              </a:lnSpc>
            </a:pPr>
            <a:fld id="{81D60167-4931-47E6-BA6A-407CBD079E47}" type="slidenum">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rgbClr val="CC00CC"/>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2400" b="0" i="0">
                <a:solidFill>
                  <a:schemeClr val="bg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rgbClr val="800000"/>
                </a:solidFill>
                <a:latin typeface="Times New Roman"/>
                <a:cs typeface="Times New Roman"/>
              </a:defRPr>
            </a:lvl1pPr>
          </a:lstStyle>
          <a:p>
            <a:pPr marL="127000">
              <a:lnSpc>
                <a:spcPts val="1630"/>
              </a:lnSpc>
            </a:pPr>
            <a:fld id="{81D60167-4931-47E6-BA6A-407CBD079E47}" type="slidenum">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rgbClr val="CC00CC"/>
                </a:solidFill>
                <a:latin typeface="Microsoft JhengHei"/>
                <a:cs typeface="Microsoft JhengHei"/>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0" i="0">
                <a:solidFill>
                  <a:srgbClr val="800000"/>
                </a:solidFill>
                <a:latin typeface="Times New Roman"/>
                <a:cs typeface="Times New Roman"/>
              </a:defRPr>
            </a:lvl1pPr>
          </a:lstStyle>
          <a:p>
            <a:pPr marL="127000">
              <a:lnSpc>
                <a:spcPts val="1630"/>
              </a:lnSpc>
            </a:pPr>
            <a:fld id="{81D60167-4931-47E6-BA6A-407CBD079E47}" type="slidenum">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800" b="1" i="0">
                <a:solidFill>
                  <a:srgbClr val="CC00CC"/>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0" i="0">
                <a:solidFill>
                  <a:srgbClr val="800000"/>
                </a:solidFill>
                <a:latin typeface="Times New Roman"/>
                <a:cs typeface="Times New Roman"/>
              </a:defRPr>
            </a:lvl1pPr>
          </a:lstStyle>
          <a:p>
            <a:pPr marL="127000">
              <a:lnSpc>
                <a:spcPts val="1630"/>
              </a:lnSpc>
            </a:pPr>
            <a:fld id="{81D60167-4931-47E6-BA6A-407CBD079E47}" type="slidenum">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0" i="0">
                <a:solidFill>
                  <a:srgbClr val="800000"/>
                </a:solidFill>
                <a:latin typeface="Times New Roman"/>
                <a:cs typeface="Times New Roman"/>
              </a:defRPr>
            </a:lvl1pPr>
          </a:lstStyle>
          <a:p>
            <a:pPr marL="127000">
              <a:lnSpc>
                <a:spcPts val="1630"/>
              </a:lnSpc>
            </a:pPr>
            <a:fld id="{81D60167-4931-47E6-BA6A-407CBD079E47}" type="slidenum">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3366"/>
          </a:solidFill>
        </p:spPr>
        <p:txBody>
          <a:bodyPr wrap="square" lIns="0" tIns="0" rIns="0" bIns="0" rtlCol="0"/>
          <a:lstStyle/>
          <a:p/>
        </p:txBody>
      </p:sp>
      <p:sp>
        <p:nvSpPr>
          <p:cNvPr id="17" name="bg object 17"/>
          <p:cNvSpPr/>
          <p:nvPr/>
        </p:nvSpPr>
        <p:spPr>
          <a:xfrm>
            <a:off x="0" y="6604000"/>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18" name="bg object 18"/>
          <p:cNvSpPr/>
          <p:nvPr/>
        </p:nvSpPr>
        <p:spPr>
          <a:xfrm>
            <a:off x="0" y="6661150"/>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19" name="bg object 19"/>
          <p:cNvSpPr/>
          <p:nvPr/>
        </p:nvSpPr>
        <p:spPr>
          <a:xfrm>
            <a:off x="0" y="6713537"/>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20" name="bg object 20"/>
          <p:cNvSpPr/>
          <p:nvPr/>
        </p:nvSpPr>
        <p:spPr>
          <a:xfrm>
            <a:off x="0" y="6461125"/>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21" name="bg object 21"/>
          <p:cNvSpPr/>
          <p:nvPr/>
        </p:nvSpPr>
        <p:spPr>
          <a:xfrm>
            <a:off x="0" y="6384925"/>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22" name="bg object 22"/>
          <p:cNvSpPr/>
          <p:nvPr/>
        </p:nvSpPr>
        <p:spPr>
          <a:xfrm>
            <a:off x="0" y="6532562"/>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23" name="bg object 23"/>
          <p:cNvSpPr/>
          <p:nvPr/>
        </p:nvSpPr>
        <p:spPr>
          <a:xfrm>
            <a:off x="0" y="5751512"/>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24" name="bg object 24"/>
          <p:cNvSpPr/>
          <p:nvPr/>
        </p:nvSpPr>
        <p:spPr>
          <a:xfrm>
            <a:off x="0" y="5708650"/>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25" name="bg object 25"/>
          <p:cNvSpPr/>
          <p:nvPr/>
        </p:nvSpPr>
        <p:spPr>
          <a:xfrm>
            <a:off x="0" y="6313487"/>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26" name="bg object 26"/>
          <p:cNvSpPr/>
          <p:nvPr/>
        </p:nvSpPr>
        <p:spPr>
          <a:xfrm>
            <a:off x="0" y="6113462"/>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27" name="bg object 27"/>
          <p:cNvSpPr/>
          <p:nvPr/>
        </p:nvSpPr>
        <p:spPr>
          <a:xfrm>
            <a:off x="0" y="5984875"/>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28" name="bg object 28"/>
          <p:cNvSpPr/>
          <p:nvPr/>
        </p:nvSpPr>
        <p:spPr>
          <a:xfrm>
            <a:off x="0" y="6280150"/>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29" name="bg object 29"/>
          <p:cNvSpPr/>
          <p:nvPr/>
        </p:nvSpPr>
        <p:spPr>
          <a:xfrm>
            <a:off x="0" y="5784850"/>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30" name="bg object 30"/>
          <p:cNvSpPr/>
          <p:nvPr/>
        </p:nvSpPr>
        <p:spPr>
          <a:xfrm>
            <a:off x="0" y="5870575"/>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31" name="bg object 31"/>
          <p:cNvSpPr/>
          <p:nvPr/>
        </p:nvSpPr>
        <p:spPr>
          <a:xfrm>
            <a:off x="0" y="6184900"/>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32" name="bg object 32"/>
          <p:cNvSpPr/>
          <p:nvPr/>
        </p:nvSpPr>
        <p:spPr>
          <a:xfrm>
            <a:off x="0" y="6151562"/>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33" name="bg object 33"/>
          <p:cNvSpPr/>
          <p:nvPr/>
        </p:nvSpPr>
        <p:spPr>
          <a:xfrm>
            <a:off x="0" y="5503862"/>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34" name="bg object 34"/>
          <p:cNvSpPr/>
          <p:nvPr/>
        </p:nvSpPr>
        <p:spPr>
          <a:xfrm>
            <a:off x="0" y="5561012"/>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35" name="bg object 35"/>
          <p:cNvSpPr/>
          <p:nvPr/>
        </p:nvSpPr>
        <p:spPr>
          <a:xfrm>
            <a:off x="0" y="5613400"/>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36" name="bg object 36"/>
          <p:cNvSpPr/>
          <p:nvPr/>
        </p:nvSpPr>
        <p:spPr>
          <a:xfrm>
            <a:off x="0" y="5360987"/>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37" name="bg object 37"/>
          <p:cNvSpPr/>
          <p:nvPr/>
        </p:nvSpPr>
        <p:spPr>
          <a:xfrm>
            <a:off x="0" y="5284787"/>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38" name="bg object 38"/>
          <p:cNvSpPr/>
          <p:nvPr/>
        </p:nvSpPr>
        <p:spPr>
          <a:xfrm>
            <a:off x="0" y="5432425"/>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39" name="bg object 39"/>
          <p:cNvSpPr/>
          <p:nvPr/>
        </p:nvSpPr>
        <p:spPr>
          <a:xfrm>
            <a:off x="0" y="4651375"/>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40" name="bg object 40"/>
          <p:cNvSpPr/>
          <p:nvPr/>
        </p:nvSpPr>
        <p:spPr>
          <a:xfrm>
            <a:off x="0" y="4608512"/>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41" name="bg object 41"/>
          <p:cNvSpPr/>
          <p:nvPr/>
        </p:nvSpPr>
        <p:spPr>
          <a:xfrm>
            <a:off x="0" y="5213350"/>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42" name="bg object 42"/>
          <p:cNvSpPr/>
          <p:nvPr/>
        </p:nvSpPr>
        <p:spPr>
          <a:xfrm>
            <a:off x="0" y="5013325"/>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43" name="bg object 43"/>
          <p:cNvSpPr/>
          <p:nvPr/>
        </p:nvSpPr>
        <p:spPr>
          <a:xfrm>
            <a:off x="0" y="4884737"/>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44" name="bg object 44"/>
          <p:cNvSpPr/>
          <p:nvPr/>
        </p:nvSpPr>
        <p:spPr>
          <a:xfrm>
            <a:off x="0" y="5180012"/>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45" name="bg object 45"/>
          <p:cNvSpPr/>
          <p:nvPr/>
        </p:nvSpPr>
        <p:spPr>
          <a:xfrm>
            <a:off x="0" y="4684712"/>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46" name="bg object 46"/>
          <p:cNvSpPr/>
          <p:nvPr/>
        </p:nvSpPr>
        <p:spPr>
          <a:xfrm>
            <a:off x="0" y="4770437"/>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47" name="bg object 47"/>
          <p:cNvSpPr/>
          <p:nvPr/>
        </p:nvSpPr>
        <p:spPr>
          <a:xfrm>
            <a:off x="0" y="5084762"/>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48" name="bg object 48"/>
          <p:cNvSpPr/>
          <p:nvPr/>
        </p:nvSpPr>
        <p:spPr>
          <a:xfrm>
            <a:off x="0" y="5051425"/>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49" name="bg object 49"/>
          <p:cNvSpPr/>
          <p:nvPr/>
        </p:nvSpPr>
        <p:spPr>
          <a:xfrm>
            <a:off x="0" y="4425950"/>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50" name="bg object 50"/>
          <p:cNvSpPr/>
          <p:nvPr/>
        </p:nvSpPr>
        <p:spPr>
          <a:xfrm>
            <a:off x="0" y="4297362"/>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51" name="bg object 51"/>
          <p:cNvSpPr/>
          <p:nvPr/>
        </p:nvSpPr>
        <p:spPr>
          <a:xfrm>
            <a:off x="0" y="4183062"/>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52" name="bg object 52"/>
          <p:cNvSpPr/>
          <p:nvPr/>
        </p:nvSpPr>
        <p:spPr>
          <a:xfrm>
            <a:off x="0" y="4497387"/>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53" name="bg object 53"/>
          <p:cNvSpPr/>
          <p:nvPr/>
        </p:nvSpPr>
        <p:spPr>
          <a:xfrm>
            <a:off x="0" y="4464050"/>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54" name="bg object 54"/>
          <p:cNvSpPr/>
          <p:nvPr/>
        </p:nvSpPr>
        <p:spPr>
          <a:xfrm>
            <a:off x="0" y="3986212"/>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55" name="bg object 55"/>
          <p:cNvSpPr/>
          <p:nvPr/>
        </p:nvSpPr>
        <p:spPr>
          <a:xfrm>
            <a:off x="0" y="4043362"/>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56" name="bg object 56"/>
          <p:cNvSpPr/>
          <p:nvPr/>
        </p:nvSpPr>
        <p:spPr>
          <a:xfrm>
            <a:off x="0" y="4095750"/>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57" name="bg object 57"/>
          <p:cNvSpPr/>
          <p:nvPr/>
        </p:nvSpPr>
        <p:spPr>
          <a:xfrm>
            <a:off x="0" y="3843337"/>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58" name="bg object 58"/>
          <p:cNvSpPr/>
          <p:nvPr/>
        </p:nvSpPr>
        <p:spPr>
          <a:xfrm>
            <a:off x="0" y="3767137"/>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59" name="bg object 59"/>
          <p:cNvSpPr/>
          <p:nvPr/>
        </p:nvSpPr>
        <p:spPr>
          <a:xfrm>
            <a:off x="0" y="3914775"/>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60" name="bg object 60"/>
          <p:cNvSpPr/>
          <p:nvPr/>
        </p:nvSpPr>
        <p:spPr>
          <a:xfrm>
            <a:off x="0" y="3695700"/>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61" name="bg object 61"/>
          <p:cNvSpPr/>
          <p:nvPr/>
        </p:nvSpPr>
        <p:spPr>
          <a:xfrm>
            <a:off x="0" y="3495675"/>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62" name="bg object 62"/>
          <p:cNvSpPr/>
          <p:nvPr/>
        </p:nvSpPr>
        <p:spPr>
          <a:xfrm>
            <a:off x="0" y="3662362"/>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63" name="bg object 63"/>
          <p:cNvSpPr/>
          <p:nvPr/>
        </p:nvSpPr>
        <p:spPr>
          <a:xfrm>
            <a:off x="0" y="3567112"/>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64" name="bg object 64"/>
          <p:cNvSpPr/>
          <p:nvPr/>
        </p:nvSpPr>
        <p:spPr>
          <a:xfrm>
            <a:off x="0" y="3533775"/>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65" name="bg object 65"/>
          <p:cNvSpPr/>
          <p:nvPr/>
        </p:nvSpPr>
        <p:spPr>
          <a:xfrm>
            <a:off x="0" y="3313112"/>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66" name="bg object 66"/>
          <p:cNvSpPr/>
          <p:nvPr/>
        </p:nvSpPr>
        <p:spPr>
          <a:xfrm>
            <a:off x="0" y="3370262"/>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67" name="bg object 67"/>
          <p:cNvSpPr/>
          <p:nvPr/>
        </p:nvSpPr>
        <p:spPr>
          <a:xfrm>
            <a:off x="0" y="3422650"/>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68" name="bg object 68"/>
          <p:cNvSpPr/>
          <p:nvPr/>
        </p:nvSpPr>
        <p:spPr>
          <a:xfrm>
            <a:off x="0" y="3170237"/>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69" name="bg object 69"/>
          <p:cNvSpPr/>
          <p:nvPr/>
        </p:nvSpPr>
        <p:spPr>
          <a:xfrm>
            <a:off x="0" y="3094037"/>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70" name="bg object 70"/>
          <p:cNvSpPr/>
          <p:nvPr/>
        </p:nvSpPr>
        <p:spPr>
          <a:xfrm>
            <a:off x="0" y="3241675"/>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71" name="bg object 71"/>
          <p:cNvSpPr/>
          <p:nvPr/>
        </p:nvSpPr>
        <p:spPr>
          <a:xfrm>
            <a:off x="0" y="2460625"/>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72" name="bg object 72"/>
          <p:cNvSpPr/>
          <p:nvPr/>
        </p:nvSpPr>
        <p:spPr>
          <a:xfrm>
            <a:off x="0" y="2417762"/>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73" name="bg object 73"/>
          <p:cNvSpPr/>
          <p:nvPr/>
        </p:nvSpPr>
        <p:spPr>
          <a:xfrm>
            <a:off x="0" y="3022600"/>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74" name="bg object 74"/>
          <p:cNvSpPr/>
          <p:nvPr/>
        </p:nvSpPr>
        <p:spPr>
          <a:xfrm>
            <a:off x="0" y="2822575"/>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75" name="bg object 75"/>
          <p:cNvSpPr/>
          <p:nvPr/>
        </p:nvSpPr>
        <p:spPr>
          <a:xfrm>
            <a:off x="0" y="2693987"/>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76" name="bg object 76"/>
          <p:cNvSpPr/>
          <p:nvPr/>
        </p:nvSpPr>
        <p:spPr>
          <a:xfrm>
            <a:off x="0" y="2989262"/>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77" name="bg object 77"/>
          <p:cNvSpPr/>
          <p:nvPr/>
        </p:nvSpPr>
        <p:spPr>
          <a:xfrm>
            <a:off x="0" y="2493962"/>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78" name="bg object 78"/>
          <p:cNvSpPr/>
          <p:nvPr/>
        </p:nvSpPr>
        <p:spPr>
          <a:xfrm>
            <a:off x="0" y="2579687"/>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79" name="bg object 79"/>
          <p:cNvSpPr/>
          <p:nvPr/>
        </p:nvSpPr>
        <p:spPr>
          <a:xfrm>
            <a:off x="0" y="2894012"/>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80" name="bg object 80"/>
          <p:cNvSpPr/>
          <p:nvPr/>
        </p:nvSpPr>
        <p:spPr>
          <a:xfrm>
            <a:off x="0" y="2860675"/>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81" name="bg object 81"/>
          <p:cNvSpPr/>
          <p:nvPr/>
        </p:nvSpPr>
        <p:spPr>
          <a:xfrm>
            <a:off x="0" y="2212975"/>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82" name="bg object 82"/>
          <p:cNvSpPr/>
          <p:nvPr/>
        </p:nvSpPr>
        <p:spPr>
          <a:xfrm>
            <a:off x="0" y="2270125"/>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83" name="bg object 83"/>
          <p:cNvSpPr/>
          <p:nvPr/>
        </p:nvSpPr>
        <p:spPr>
          <a:xfrm>
            <a:off x="0" y="2322512"/>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84" name="bg object 84"/>
          <p:cNvSpPr/>
          <p:nvPr/>
        </p:nvSpPr>
        <p:spPr>
          <a:xfrm>
            <a:off x="0" y="2070100"/>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85" name="bg object 85"/>
          <p:cNvSpPr/>
          <p:nvPr/>
        </p:nvSpPr>
        <p:spPr>
          <a:xfrm>
            <a:off x="0" y="2141537"/>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86" name="bg object 86"/>
          <p:cNvSpPr/>
          <p:nvPr/>
        </p:nvSpPr>
        <p:spPr>
          <a:xfrm>
            <a:off x="0" y="1544637"/>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87" name="bg object 87"/>
          <p:cNvSpPr/>
          <p:nvPr/>
        </p:nvSpPr>
        <p:spPr>
          <a:xfrm>
            <a:off x="0" y="1501775"/>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88" name="bg object 88"/>
          <p:cNvSpPr/>
          <p:nvPr/>
        </p:nvSpPr>
        <p:spPr>
          <a:xfrm>
            <a:off x="0" y="1906587"/>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89" name="bg object 89"/>
          <p:cNvSpPr/>
          <p:nvPr/>
        </p:nvSpPr>
        <p:spPr>
          <a:xfrm>
            <a:off x="0" y="1778000"/>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90" name="bg object 90"/>
          <p:cNvSpPr/>
          <p:nvPr/>
        </p:nvSpPr>
        <p:spPr>
          <a:xfrm>
            <a:off x="0" y="1577975"/>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91" name="bg object 91"/>
          <p:cNvSpPr/>
          <p:nvPr/>
        </p:nvSpPr>
        <p:spPr>
          <a:xfrm>
            <a:off x="0" y="1663700"/>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92" name="bg object 92"/>
          <p:cNvSpPr/>
          <p:nvPr/>
        </p:nvSpPr>
        <p:spPr>
          <a:xfrm>
            <a:off x="0" y="1978025"/>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93" name="bg object 93"/>
          <p:cNvSpPr/>
          <p:nvPr/>
        </p:nvSpPr>
        <p:spPr>
          <a:xfrm>
            <a:off x="0" y="1944687"/>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94" name="bg object 94"/>
          <p:cNvSpPr/>
          <p:nvPr/>
        </p:nvSpPr>
        <p:spPr>
          <a:xfrm>
            <a:off x="0" y="1296987"/>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95" name="bg object 95"/>
          <p:cNvSpPr/>
          <p:nvPr/>
        </p:nvSpPr>
        <p:spPr>
          <a:xfrm>
            <a:off x="0" y="1354137"/>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96" name="bg object 96"/>
          <p:cNvSpPr/>
          <p:nvPr/>
        </p:nvSpPr>
        <p:spPr>
          <a:xfrm>
            <a:off x="0" y="1406525"/>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97" name="bg object 97"/>
          <p:cNvSpPr/>
          <p:nvPr/>
        </p:nvSpPr>
        <p:spPr>
          <a:xfrm>
            <a:off x="0" y="1154112"/>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98" name="bg object 98"/>
          <p:cNvSpPr/>
          <p:nvPr/>
        </p:nvSpPr>
        <p:spPr>
          <a:xfrm>
            <a:off x="0" y="1225550"/>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99" name="bg object 99"/>
          <p:cNvSpPr/>
          <p:nvPr/>
        </p:nvSpPr>
        <p:spPr>
          <a:xfrm>
            <a:off x="0" y="1071562"/>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100" name="bg object 100"/>
          <p:cNvSpPr/>
          <p:nvPr/>
        </p:nvSpPr>
        <p:spPr>
          <a:xfrm>
            <a:off x="0" y="957262"/>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101" name="bg object 101"/>
          <p:cNvSpPr/>
          <p:nvPr/>
        </p:nvSpPr>
        <p:spPr>
          <a:xfrm>
            <a:off x="0" y="760412"/>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102" name="bg object 102"/>
          <p:cNvSpPr/>
          <p:nvPr/>
        </p:nvSpPr>
        <p:spPr>
          <a:xfrm>
            <a:off x="0" y="817562"/>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103" name="bg object 103"/>
          <p:cNvSpPr/>
          <p:nvPr/>
        </p:nvSpPr>
        <p:spPr>
          <a:xfrm>
            <a:off x="0" y="869950"/>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104" name="bg object 104"/>
          <p:cNvSpPr/>
          <p:nvPr/>
        </p:nvSpPr>
        <p:spPr>
          <a:xfrm>
            <a:off x="0" y="617537"/>
            <a:ext cx="647700" cy="0"/>
          </a:xfrm>
          <a:custGeom>
            <a:rect l="l" t="t" r="r" b="b"/>
            <a:pathLst>
              <a:path w="647700">
                <a:moveTo>
                  <a:pt x="0" y="0"/>
                </a:moveTo>
                <a:lnTo>
                  <a:pt x="647700" y="0"/>
                </a:lnTo>
              </a:path>
            </a:pathLst>
          </a:custGeom>
          <a:ln w="28575">
            <a:solidFill>
              <a:srgbClr val="E3E2C7"/>
            </a:solidFill>
          </a:ln>
        </p:spPr>
        <p:txBody>
          <a:bodyPr wrap="square" lIns="0" tIns="0" rIns="0" bIns="0" rtlCol="0"/>
          <a:lstStyle/>
          <a:p/>
        </p:txBody>
      </p:sp>
      <p:sp>
        <p:nvSpPr>
          <p:cNvPr id="105" name="bg object 105"/>
          <p:cNvSpPr/>
          <p:nvPr/>
        </p:nvSpPr>
        <p:spPr>
          <a:xfrm>
            <a:off x="0" y="541337"/>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106" name="bg object 106"/>
          <p:cNvSpPr/>
          <p:nvPr/>
        </p:nvSpPr>
        <p:spPr>
          <a:xfrm>
            <a:off x="0" y="688975"/>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107" name="bg object 107"/>
          <p:cNvSpPr/>
          <p:nvPr/>
        </p:nvSpPr>
        <p:spPr>
          <a:xfrm>
            <a:off x="0" y="469900"/>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108" name="bg object 108"/>
          <p:cNvSpPr/>
          <p:nvPr/>
        </p:nvSpPr>
        <p:spPr>
          <a:xfrm>
            <a:off x="0" y="436562"/>
            <a:ext cx="635000" cy="0"/>
          </a:xfrm>
          <a:custGeom>
            <a:rect l="l" t="t" r="r" b="b"/>
            <a:pathLst>
              <a:path w="635000">
                <a:moveTo>
                  <a:pt x="0" y="0"/>
                </a:moveTo>
                <a:lnTo>
                  <a:pt x="634999" y="0"/>
                </a:lnTo>
              </a:path>
            </a:pathLst>
          </a:custGeom>
          <a:ln w="9525">
            <a:solidFill>
              <a:srgbClr val="E3E2C7"/>
            </a:solidFill>
          </a:ln>
        </p:spPr>
        <p:txBody>
          <a:bodyPr wrap="square" lIns="0" tIns="0" rIns="0" bIns="0" rtlCol="0"/>
          <a:lstStyle/>
          <a:p/>
        </p:txBody>
      </p:sp>
      <p:sp>
        <p:nvSpPr>
          <p:cNvPr id="109" name="bg object 109"/>
          <p:cNvSpPr/>
          <p:nvPr/>
        </p:nvSpPr>
        <p:spPr>
          <a:xfrm>
            <a:off x="0" y="341312"/>
            <a:ext cx="647700" cy="0"/>
          </a:xfrm>
          <a:custGeom>
            <a:rect l="l" t="t" r="r" b="b"/>
            <a:pathLst>
              <a:path w="647700">
                <a:moveTo>
                  <a:pt x="0" y="0"/>
                </a:moveTo>
                <a:lnTo>
                  <a:pt x="647700" y="0"/>
                </a:lnTo>
              </a:path>
            </a:pathLst>
          </a:custGeom>
          <a:ln w="19050">
            <a:solidFill>
              <a:srgbClr val="E3E2C7"/>
            </a:solidFill>
          </a:ln>
        </p:spPr>
        <p:txBody>
          <a:bodyPr wrap="square" lIns="0" tIns="0" rIns="0" bIns="0" rtlCol="0"/>
          <a:lstStyle/>
          <a:p/>
        </p:txBody>
      </p:sp>
      <p:sp>
        <p:nvSpPr>
          <p:cNvPr id="110" name="bg object 110"/>
          <p:cNvSpPr/>
          <p:nvPr/>
        </p:nvSpPr>
        <p:spPr>
          <a:xfrm>
            <a:off x="0" y="42862"/>
            <a:ext cx="647700" cy="0"/>
          </a:xfrm>
          <a:custGeom>
            <a:rect l="l" t="t" r="r" b="b"/>
            <a:pathLst>
              <a:path w="647700">
                <a:moveTo>
                  <a:pt x="0" y="0"/>
                </a:moveTo>
                <a:lnTo>
                  <a:pt x="647700" y="0"/>
                </a:lnTo>
              </a:path>
            </a:pathLst>
          </a:custGeom>
          <a:ln w="9525">
            <a:solidFill>
              <a:srgbClr val="E3E2C7"/>
            </a:solidFill>
          </a:ln>
        </p:spPr>
        <p:txBody>
          <a:bodyPr wrap="square" lIns="0" tIns="0" rIns="0" bIns="0" rtlCol="0"/>
          <a:lstStyle/>
          <a:p/>
        </p:txBody>
      </p:sp>
      <p:sp>
        <p:nvSpPr>
          <p:cNvPr id="111" name="bg object 111"/>
          <p:cNvSpPr/>
          <p:nvPr/>
        </p:nvSpPr>
        <p:spPr>
          <a:xfrm>
            <a:off x="0" y="0"/>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112" name="bg object 112"/>
          <p:cNvSpPr/>
          <p:nvPr/>
        </p:nvSpPr>
        <p:spPr>
          <a:xfrm>
            <a:off x="0" y="76199"/>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113" name="bg object 113"/>
          <p:cNvSpPr/>
          <p:nvPr/>
        </p:nvSpPr>
        <p:spPr>
          <a:xfrm>
            <a:off x="0" y="161924"/>
            <a:ext cx="647700" cy="0"/>
          </a:xfrm>
          <a:custGeom>
            <a:rect l="l" t="t" r="r" b="b"/>
            <a:pathLst>
              <a:path w="647700">
                <a:moveTo>
                  <a:pt x="0" y="0"/>
                </a:moveTo>
                <a:lnTo>
                  <a:pt x="647700" y="0"/>
                </a:lnTo>
              </a:path>
            </a:pathLst>
          </a:custGeom>
          <a:ln w="12700">
            <a:solidFill>
              <a:srgbClr val="E3E2C7"/>
            </a:solidFill>
          </a:ln>
        </p:spPr>
        <p:txBody>
          <a:bodyPr wrap="square" lIns="0" tIns="0" rIns="0" bIns="0" rtlCol="0"/>
          <a:lstStyle/>
          <a:p/>
        </p:txBody>
      </p:sp>
      <p:sp>
        <p:nvSpPr>
          <p:cNvPr id="114" name="bg object 114"/>
          <p:cNvSpPr/>
          <p:nvPr/>
        </p:nvSpPr>
        <p:spPr>
          <a:xfrm>
            <a:off x="0" y="252412"/>
            <a:ext cx="647700" cy="0"/>
          </a:xfrm>
          <a:custGeom>
            <a:rect l="l" t="t" r="r" b="b"/>
            <a:pathLst>
              <a:path w="647700">
                <a:moveTo>
                  <a:pt x="0" y="0"/>
                </a:moveTo>
                <a:lnTo>
                  <a:pt x="647700" y="0"/>
                </a:lnTo>
              </a:path>
            </a:pathLst>
          </a:custGeom>
          <a:ln w="38100">
            <a:solidFill>
              <a:srgbClr val="E3E2C7"/>
            </a:solidFill>
          </a:ln>
        </p:spPr>
        <p:txBody>
          <a:bodyPr wrap="square" lIns="0" tIns="0" rIns="0" bIns="0" rtlCol="0"/>
          <a:lstStyle/>
          <a:p/>
        </p:txBody>
      </p:sp>
      <p:sp>
        <p:nvSpPr>
          <p:cNvPr id="115" name="bg object 115"/>
          <p:cNvSpPr/>
          <p:nvPr/>
        </p:nvSpPr>
        <p:spPr>
          <a:xfrm>
            <a:off x="884237" y="466724"/>
            <a:ext cx="497205" cy="1241425"/>
          </a:xfrm>
          <a:custGeom>
            <a:rect l="l" t="t" r="r" b="b"/>
            <a:pathLst>
              <a:path w="497205" h="1241425">
                <a:moveTo>
                  <a:pt x="0" y="1241425"/>
                </a:moveTo>
                <a:lnTo>
                  <a:pt x="496887" y="1241425"/>
                </a:lnTo>
                <a:lnTo>
                  <a:pt x="496887" y="0"/>
                </a:lnTo>
                <a:lnTo>
                  <a:pt x="0" y="0"/>
                </a:lnTo>
                <a:lnTo>
                  <a:pt x="0" y="1241425"/>
                </a:lnTo>
                <a:close/>
              </a:path>
            </a:pathLst>
          </a:custGeom>
          <a:solidFill>
            <a:srgbClr val="CCCC99"/>
          </a:solidFill>
        </p:spPr>
        <p:txBody>
          <a:bodyPr wrap="square" lIns="0" tIns="0" rIns="0" bIns="0" rtlCol="0"/>
          <a:lstStyle/>
          <a:p/>
        </p:txBody>
      </p:sp>
      <p:sp>
        <p:nvSpPr>
          <p:cNvPr id="116" name="bg object 116"/>
          <p:cNvSpPr/>
          <p:nvPr/>
        </p:nvSpPr>
        <p:spPr>
          <a:xfrm>
            <a:off x="884237" y="257174"/>
            <a:ext cx="497205" cy="132080"/>
          </a:xfrm>
          <a:custGeom>
            <a:rect l="l" t="t" r="r" b="b"/>
            <a:pathLst>
              <a:path w="497205" h="132079">
                <a:moveTo>
                  <a:pt x="0" y="131762"/>
                </a:moveTo>
                <a:lnTo>
                  <a:pt x="496887" y="131762"/>
                </a:lnTo>
                <a:lnTo>
                  <a:pt x="496887" y="0"/>
                </a:lnTo>
                <a:lnTo>
                  <a:pt x="0" y="0"/>
                </a:lnTo>
                <a:lnTo>
                  <a:pt x="0" y="131762"/>
                </a:lnTo>
                <a:close/>
              </a:path>
            </a:pathLst>
          </a:custGeom>
          <a:solidFill>
            <a:srgbClr val="CCCC99"/>
          </a:solidFill>
        </p:spPr>
        <p:txBody>
          <a:bodyPr wrap="square" lIns="0" tIns="0" rIns="0" bIns="0" rtlCol="0"/>
          <a:lstStyle/>
          <a:p/>
        </p:txBody>
      </p:sp>
      <p:sp>
        <p:nvSpPr>
          <p:cNvPr id="117" name="bg object 117"/>
          <p:cNvSpPr/>
          <p:nvPr/>
        </p:nvSpPr>
        <p:spPr>
          <a:xfrm>
            <a:off x="7300913" y="1931987"/>
            <a:ext cx="1475105" cy="107950"/>
          </a:xfrm>
          <a:custGeom>
            <a:rect l="l" t="t" r="r" b="b"/>
            <a:pathLst>
              <a:path w="1475104" h="107950">
                <a:moveTo>
                  <a:pt x="0" y="107949"/>
                </a:moveTo>
                <a:lnTo>
                  <a:pt x="1474787" y="107949"/>
                </a:lnTo>
                <a:lnTo>
                  <a:pt x="1474787" y="0"/>
                </a:lnTo>
                <a:lnTo>
                  <a:pt x="0" y="0"/>
                </a:lnTo>
                <a:lnTo>
                  <a:pt x="0" y="107949"/>
                </a:lnTo>
                <a:close/>
              </a:path>
            </a:pathLst>
          </a:custGeom>
          <a:solidFill>
            <a:srgbClr val="CCCC99"/>
          </a:solidFill>
        </p:spPr>
        <p:txBody>
          <a:bodyPr wrap="square" lIns="0" tIns="0" rIns="0" bIns="0" rtlCol="0"/>
          <a:lstStyle/>
          <a:p/>
        </p:txBody>
      </p:sp>
      <p:sp>
        <p:nvSpPr>
          <p:cNvPr id="118" name="bg object 118"/>
          <p:cNvSpPr/>
          <p:nvPr/>
        </p:nvSpPr>
        <p:spPr>
          <a:xfrm>
            <a:off x="7300913" y="1701800"/>
            <a:ext cx="1475105" cy="152400"/>
          </a:xfrm>
          <a:custGeom>
            <a:rect l="l" t="t" r="r" b="b"/>
            <a:pathLst>
              <a:path w="1475104" h="152400">
                <a:moveTo>
                  <a:pt x="0" y="152400"/>
                </a:moveTo>
                <a:lnTo>
                  <a:pt x="1474787" y="152400"/>
                </a:lnTo>
                <a:lnTo>
                  <a:pt x="1474787" y="0"/>
                </a:lnTo>
                <a:lnTo>
                  <a:pt x="0" y="0"/>
                </a:lnTo>
                <a:lnTo>
                  <a:pt x="0" y="152400"/>
                </a:lnTo>
                <a:close/>
              </a:path>
            </a:pathLst>
          </a:custGeom>
          <a:solidFill>
            <a:srgbClr val="CCCC99"/>
          </a:solidFill>
        </p:spPr>
        <p:txBody>
          <a:bodyPr wrap="square" lIns="0" tIns="0" rIns="0" bIns="0" rtlCol="0"/>
          <a:lstStyle/>
          <a:p/>
        </p:txBody>
      </p:sp>
      <p:sp>
        <p:nvSpPr>
          <p:cNvPr id="2" name="Holder 2"/>
          <p:cNvSpPr>
            <a:spLocks noGrp="1"/>
          </p:cNvSpPr>
          <p:nvPr>
            <p:ph type="title"/>
          </p:nvPr>
        </p:nvSpPr>
        <p:spPr>
          <a:xfrm>
            <a:off x="1526540" y="1011390"/>
            <a:ext cx="4292600" cy="452119"/>
          </a:xfrm>
          <a:prstGeom prst="rect">
            <a:avLst/>
          </a:prstGeom>
        </p:spPr>
        <p:txBody>
          <a:bodyPr wrap="square" lIns="0" tIns="0" rIns="0" bIns="0">
            <a:spAutoFit/>
          </a:bodyPr>
          <a:lstStyle>
            <a:lvl1pPr>
              <a:defRPr sz="2800" b="1" i="0">
                <a:solidFill>
                  <a:srgbClr val="CC00CC"/>
                </a:solidFill>
                <a:latin typeface="Microsoft JhengHei"/>
                <a:cs typeface="Microsoft JhengHei"/>
              </a:defRPr>
            </a:lvl1pPr>
          </a:lstStyle>
          <a:p/>
        </p:txBody>
      </p:sp>
      <p:sp>
        <p:nvSpPr>
          <p:cNvPr id="3" name="Holder 3"/>
          <p:cNvSpPr>
            <a:spLocks noGrp="1"/>
          </p:cNvSpPr>
          <p:nvPr>
            <p:ph type="body" idx="1"/>
          </p:nvPr>
        </p:nvSpPr>
        <p:spPr>
          <a:xfrm>
            <a:off x="888365" y="2631530"/>
            <a:ext cx="7797800" cy="3792854"/>
          </a:xfrm>
          <a:prstGeom prst="rect">
            <a:avLst/>
          </a:prstGeom>
        </p:spPr>
        <p:txBody>
          <a:bodyPr wrap="square" lIns="0" tIns="0" rIns="0" bIns="0">
            <a:spAutoFit/>
          </a:bodyPr>
          <a:lstStyle>
            <a:lvl1pPr>
              <a:defRPr sz="2400" b="0" i="0">
                <a:solidFill>
                  <a:schemeClr val="bg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476295" y="6575652"/>
            <a:ext cx="266700" cy="222884"/>
          </a:xfrm>
          <a:prstGeom prst="rect">
            <a:avLst/>
          </a:prstGeom>
        </p:spPr>
        <p:txBody>
          <a:bodyPr wrap="square" lIns="0" tIns="0" rIns="0" bIns="0">
            <a:spAutoFit/>
          </a:bodyPr>
          <a:lstStyle>
            <a:defPPr>
              <a:defRPr kern="0"/>
            </a:defPPr>
            <a:lvl1pPr>
              <a:defRPr sz="1400" b="0" i="0">
                <a:solidFill>
                  <a:srgbClr val="800000"/>
                </a:solidFill>
                <a:latin typeface="Times New Roman"/>
                <a:cs typeface="Times New Roman"/>
              </a:defRPr>
            </a:lvl1pPr>
          </a:lstStyle>
          <a:p>
            <a:pPr marL="127000">
              <a:lnSpc>
                <a:spcPts val="1630"/>
              </a:lnSpc>
            </a:pPr>
            <a:fld id="{81D60167-4931-47E6-BA6A-407CBD079E47}" type="slidenum">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6011610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title"/>
          </p:nvPr>
        </p:nvSpPr>
        <p:spPr>
          <a:xfrm>
            <a:off x="4101148" y="4527074"/>
            <a:ext cx="4495800" cy="1488440"/>
          </a:xfrm>
          <a:prstGeom prst="rect">
            <a:avLst/>
          </a:prstGeom>
        </p:spPr>
        <p:txBody>
          <a:bodyPr vert="horz" wrap="square" lIns="0" tIns="12700" rIns="0" bIns="0" rtlCol="0">
            <a:spAutoFit/>
          </a:bodyPr>
          <a:lstStyle/>
          <a:p>
            <a:pPr marL="12700" marR="5080" algn="r">
              <a:lnSpc>
                <a:spcPct val="100000"/>
              </a:lnSpc>
              <a:spcBef>
                <a:spcPts val="100"/>
              </a:spcBef>
            </a:pPr>
            <a:r>
              <a:rPr sz="3200" b="0" spc="-5">
                <a:solidFill>
                  <a:srgbClr val="000000"/>
                </a:solidFill>
                <a:latin typeface="黑体"/>
                <a:cs typeface="黑体"/>
              </a:rPr>
              <a:t>城市生活垃圾无害化处理现状及存在的问题与改善</a:t>
            </a:r>
            <a:endParaRPr sz="3200">
              <a:latin typeface="黑体"/>
              <a:cs typeface="黑体"/>
            </a:endParaRPr>
          </a:p>
          <a:p>
            <a:pPr marR="5080" algn="r">
              <a:lnSpc>
                <a:spcPct val="100000"/>
              </a:lnSpc>
            </a:pPr>
            <a:r>
              <a:rPr sz="3200" b="0" spc="-25">
                <a:solidFill>
                  <a:srgbClr val="000000"/>
                </a:solidFill>
                <a:latin typeface="黑体"/>
                <a:cs typeface="黑体"/>
              </a:rPr>
              <a:t>措施</a:t>
            </a:r>
            <a:endParaRPr sz="3200">
              <a:latin typeface="黑体"/>
              <a:cs typeface="黑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27000">
              <a:lnSpc>
                <a:spcPts val="1630"/>
              </a:lnSpc>
            </a:pPr>
            <a:fld id="{81D60167-4931-47E6-BA6A-407CBD079E47}" type="slidenum">
              <a:rPr/>
              <a:t>2</a:t>
            </a:fld>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27000">
              <a:lnSpc>
                <a:spcPts val="1630"/>
              </a:lnSpc>
            </a:pPr>
            <a:fld id="{81D60167-4931-47E6-BA6A-407CBD079E47}" type="slidenum">
              <a:rPr/>
              <a:t>3</a:t>
            </a:fld>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27000">
              <a:lnSpc>
                <a:spcPts val="1630"/>
              </a:lnSpc>
            </a:pPr>
            <a:fld id="{81D60167-4931-47E6-BA6A-407CBD079E47}" type="slidenum">
              <a:rPr/>
              <a:t>4</a:t>
            </a:fld>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127000">
              <a:lnSpc>
                <a:spcPts val="1630"/>
              </a:lnSpc>
            </a:pPr>
            <a:fld id="{81D60167-4931-47E6-BA6A-407CBD079E47}" type="slidenum">
              <a:rPr/>
              <a:t>5</a:t>
            </a:fld>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16940" y="2230685"/>
            <a:ext cx="7425690" cy="3683000"/>
          </a:xfrm>
          <a:prstGeom prst="rect">
            <a:avLst/>
          </a:prstGeom>
        </p:spPr>
        <p:txBody>
          <a:bodyPr vert="horz" wrap="square" lIns="0" tIns="12700" rIns="0" bIns="0" rtlCol="0">
            <a:spAutoFit/>
          </a:bodyPr>
          <a:lstStyle/>
          <a:p>
            <a:pPr marL="12700" marR="89535" indent="266700" algn="just">
              <a:lnSpc>
                <a:spcPct val="125000"/>
              </a:lnSpc>
              <a:spcBef>
                <a:spcPts val="100"/>
              </a:spcBef>
            </a:pPr>
            <a:r>
              <a:rPr sz="2400" spc="-5">
                <a:solidFill>
                  <a:srgbClr val="FFFFFF"/>
                </a:solidFill>
                <a:latin typeface="宋体"/>
                <a:cs typeface="宋体"/>
              </a:rPr>
              <a:t>前处理系统包括破碎和分选，目的是去除非堆肥物质和调整可降解有机物的粒径。去除非堆肥物质，它采用的主要是要机械筛分和人工手拣。调整可降解有机物粒径是通过破碎实现的，为此，前处理系统的工序配置应遵循简单、实用、耐用、耐腐蚀的原则。</a:t>
            </a:r>
            <a:endParaRPr sz="2400">
              <a:latin typeface="宋体"/>
              <a:cs typeface="宋体"/>
            </a:endParaRPr>
          </a:p>
          <a:p>
            <a:pPr marL="279400">
              <a:lnSpc>
                <a:spcPct val="100000"/>
              </a:lnSpc>
              <a:spcBef>
                <a:spcPts val="525"/>
              </a:spcBef>
            </a:pPr>
            <a:r>
              <a:rPr sz="2400">
                <a:solidFill>
                  <a:srgbClr val="FFFFFF"/>
                </a:solidFill>
                <a:latin typeface="宋体"/>
                <a:cs typeface="宋体"/>
              </a:rPr>
              <a:t>通常前处理工序是由供料装置</a:t>
            </a:r>
            <a:r>
              <a:rPr sz="2400">
                <a:solidFill>
                  <a:srgbClr val="FFFFFF"/>
                </a:solidFill>
                <a:latin typeface="Times New Roman"/>
                <a:cs typeface="Times New Roman"/>
              </a:rPr>
              <a:t>—</a:t>
            </a:r>
            <a:r>
              <a:rPr sz="2400">
                <a:solidFill>
                  <a:srgbClr val="FFFFFF"/>
                </a:solidFill>
                <a:latin typeface="宋体"/>
                <a:cs typeface="宋体"/>
              </a:rPr>
              <a:t>拦截装置</a:t>
            </a:r>
            <a:r>
              <a:rPr sz="2400">
                <a:solidFill>
                  <a:srgbClr val="FFFFFF"/>
                </a:solidFill>
                <a:latin typeface="Times New Roman"/>
                <a:cs typeface="Times New Roman"/>
              </a:rPr>
              <a:t>—</a:t>
            </a:r>
            <a:r>
              <a:rPr sz="2400" spc="-15">
                <a:solidFill>
                  <a:srgbClr val="FFFFFF"/>
                </a:solidFill>
                <a:latin typeface="宋体"/>
                <a:cs typeface="宋体"/>
              </a:rPr>
              <a:t>匀料装置</a:t>
            </a:r>
            <a:endParaRPr sz="2400">
              <a:latin typeface="宋体"/>
              <a:cs typeface="宋体"/>
            </a:endParaRPr>
          </a:p>
          <a:p>
            <a:pPr marL="12700" marR="5080">
              <a:lnSpc>
                <a:spcPts val="3790"/>
              </a:lnSpc>
            </a:pPr>
            <a:r>
              <a:rPr sz="2400">
                <a:solidFill>
                  <a:srgbClr val="FFFFFF"/>
                </a:solidFill>
                <a:latin typeface="Times New Roman"/>
                <a:cs typeface="Times New Roman"/>
              </a:rPr>
              <a:t>—</a:t>
            </a:r>
            <a:r>
              <a:rPr sz="2400">
                <a:solidFill>
                  <a:srgbClr val="FFFFFF"/>
                </a:solidFill>
                <a:latin typeface="宋体"/>
                <a:cs typeface="宋体"/>
              </a:rPr>
              <a:t>破袋</a:t>
            </a:r>
            <a:r>
              <a:rPr sz="2400">
                <a:solidFill>
                  <a:srgbClr val="FFFFFF"/>
                </a:solidFill>
                <a:latin typeface="Times New Roman"/>
                <a:cs typeface="Times New Roman"/>
              </a:rPr>
              <a:t>/</a:t>
            </a:r>
            <a:r>
              <a:rPr sz="2400">
                <a:solidFill>
                  <a:srgbClr val="FFFFFF"/>
                </a:solidFill>
                <a:latin typeface="宋体"/>
                <a:cs typeface="宋体"/>
              </a:rPr>
              <a:t>破碎和筛分装置</a:t>
            </a:r>
            <a:r>
              <a:rPr sz="2400">
                <a:solidFill>
                  <a:srgbClr val="FFFFFF"/>
                </a:solidFill>
                <a:latin typeface="Times New Roman"/>
                <a:cs typeface="Times New Roman"/>
              </a:rPr>
              <a:t>—</a:t>
            </a:r>
            <a:r>
              <a:rPr sz="2400">
                <a:solidFill>
                  <a:srgbClr val="FFFFFF"/>
                </a:solidFill>
                <a:latin typeface="宋体"/>
                <a:cs typeface="宋体"/>
              </a:rPr>
              <a:t>磁选装置</a:t>
            </a:r>
            <a:r>
              <a:rPr sz="2400">
                <a:solidFill>
                  <a:srgbClr val="FFFFFF"/>
                </a:solidFill>
                <a:latin typeface="Times New Roman"/>
                <a:cs typeface="Times New Roman"/>
              </a:rPr>
              <a:t>—</a:t>
            </a:r>
            <a:r>
              <a:rPr sz="2400" spc="-10">
                <a:solidFill>
                  <a:srgbClr val="FFFFFF"/>
                </a:solidFill>
                <a:latin typeface="宋体"/>
                <a:cs typeface="宋体"/>
              </a:rPr>
              <a:t>电池清除装置、人</a:t>
            </a:r>
            <a:r>
              <a:rPr sz="2400" spc="-5">
                <a:solidFill>
                  <a:srgbClr val="FFFFFF"/>
                </a:solidFill>
                <a:latin typeface="宋体"/>
                <a:cs typeface="宋体"/>
              </a:rPr>
              <a:t>工拣选以及连接上述各工序的输送装置组成。</a:t>
            </a:r>
            <a:endParaRPr sz="24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127000">
              <a:lnSpc>
                <a:spcPts val="1630"/>
              </a:lnSpc>
            </a:pPr>
            <a:fld id="{81D60167-4931-47E6-BA6A-407CBD079E47}" type="slidenum">
              <a:rPr/>
              <a:t>6</a:t>
            </a:fld>
          </a:p>
        </p:txBody>
      </p:sp>
      <p:sp>
        <p:nvSpPr>
          <p:cNvPr id="3" name="object 3"/>
          <p:cNvSpPr txBox="1">
            <a:spLocks noGrp="1"/>
          </p:cNvSpPr>
          <p:nvPr>
            <p:ph type="title"/>
          </p:nvPr>
        </p:nvSpPr>
        <p:spPr>
          <a:xfrm>
            <a:off x="1602739" y="884390"/>
            <a:ext cx="4470400" cy="452120"/>
          </a:xfrm>
          <a:prstGeom prst="rect">
            <a:avLst/>
          </a:prstGeom>
        </p:spPr>
        <p:txBody>
          <a:bodyPr vert="horz" wrap="square" lIns="0" tIns="12700" rIns="0" bIns="0" rtlCol="0">
            <a:spAutoFit/>
          </a:bodyPr>
          <a:lstStyle/>
          <a:p>
            <a:pPr marL="12700">
              <a:lnSpc>
                <a:spcPct val="100000"/>
              </a:lnSpc>
              <a:spcBef>
                <a:spcPts val="100"/>
              </a:spcBef>
            </a:pPr>
            <a:r>
              <a:rPr>
                <a:solidFill>
                  <a:srgbClr val="FF9933"/>
                </a:solidFill>
              </a:rPr>
              <a:t>（</a:t>
            </a:r>
            <a:r>
              <a:rPr>
                <a:solidFill>
                  <a:srgbClr val="FF9933"/>
                </a:solidFill>
                <a:latin typeface="Times New Roman"/>
                <a:cs typeface="Times New Roman"/>
              </a:rPr>
              <a:t>1</a:t>
            </a:r>
            <a:r>
              <a:rPr>
                <a:solidFill>
                  <a:srgbClr val="FF9933"/>
                </a:solidFill>
              </a:rPr>
              <a:t>）</a:t>
            </a:r>
            <a:r>
              <a:rPr spc="-5">
                <a:solidFill>
                  <a:srgbClr val="FF9933"/>
                </a:solidFill>
              </a:rPr>
              <a:t>前处理系统的工序配置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701040" y="5298285"/>
            <a:ext cx="213359" cy="213359"/>
          </a:xfrm>
          <a:prstGeom prst="rect">
            <a:avLst/>
          </a:prstGeom>
        </p:spPr>
      </p:pic>
      <p:sp>
        <p:nvSpPr>
          <p:cNvPr id="3" name="object 3"/>
          <p:cNvSpPr txBox="1"/>
          <p:nvPr/>
        </p:nvSpPr>
        <p:spPr>
          <a:xfrm>
            <a:off x="688340" y="1938880"/>
            <a:ext cx="8255000" cy="4451350"/>
          </a:xfrm>
          <a:prstGeom prst="rect">
            <a:avLst/>
          </a:prstGeom>
        </p:spPr>
        <p:txBody>
          <a:bodyPr vert="horz" wrap="square" lIns="0" tIns="12700" rIns="0" bIns="0" rtlCol="0">
            <a:spAutoFit/>
          </a:bodyPr>
          <a:lstStyle/>
          <a:p>
            <a:pPr marL="12700" marR="5080" indent="266700">
              <a:lnSpc>
                <a:spcPct val="110000"/>
              </a:lnSpc>
              <a:spcBef>
                <a:spcPts val="100"/>
              </a:spcBef>
            </a:pPr>
            <a:r>
              <a:rPr sz="2400" spc="-5">
                <a:solidFill>
                  <a:srgbClr val="FFFFFF"/>
                </a:solidFill>
                <a:latin typeface="宋体"/>
                <a:cs typeface="宋体"/>
              </a:rPr>
              <a:t>物料发酵后进入后处理系统，后处理系统的工序包括分选、</a:t>
            </a:r>
            <a:r>
              <a:rPr sz="2400">
                <a:solidFill>
                  <a:srgbClr val="FFFFFF"/>
                </a:solidFill>
                <a:latin typeface="宋体"/>
                <a:cs typeface="宋体"/>
              </a:rPr>
              <a:t>造粒和打包；其中分选的功能是去除杂质（</a:t>
            </a:r>
            <a:r>
              <a:rPr sz="2400" spc="-10">
                <a:solidFill>
                  <a:srgbClr val="FFFFFF"/>
                </a:solidFill>
                <a:latin typeface="宋体"/>
                <a:cs typeface="宋体"/>
              </a:rPr>
              <a:t>如玻璃、陶瓷、</a:t>
            </a:r>
            <a:r>
              <a:rPr sz="2400" spc="-50">
                <a:solidFill>
                  <a:srgbClr val="FFFFFF"/>
                </a:solidFill>
                <a:latin typeface="宋体"/>
                <a:cs typeface="宋体"/>
              </a:rPr>
              <a:t> </a:t>
            </a:r>
            <a:r>
              <a:rPr sz="2400">
                <a:solidFill>
                  <a:srgbClr val="FFFFFF"/>
                </a:solidFill>
                <a:latin typeface="宋体"/>
                <a:cs typeface="宋体"/>
              </a:rPr>
              <a:t>塑料、砂石等残片），</a:t>
            </a:r>
            <a:r>
              <a:rPr sz="2400" spc="-5">
                <a:solidFill>
                  <a:srgbClr val="FFFFFF"/>
                </a:solidFill>
                <a:latin typeface="宋体"/>
                <a:cs typeface="宋体"/>
              </a:rPr>
              <a:t>而精化堆肥产品，提高堆肥产品质量。目前省内各垃圾综合处理厂后分选技术主要是筛分，单一采</a:t>
            </a:r>
            <a:r>
              <a:rPr sz="2400" spc="-50">
                <a:solidFill>
                  <a:srgbClr val="FFFFFF"/>
                </a:solidFill>
                <a:latin typeface="宋体"/>
                <a:cs typeface="宋体"/>
              </a:rPr>
              <a:t> </a:t>
            </a:r>
            <a:r>
              <a:rPr sz="2400" spc="-5">
                <a:solidFill>
                  <a:srgbClr val="FFFFFF"/>
                </a:solidFill>
                <a:latin typeface="宋体"/>
                <a:cs typeface="宋体"/>
              </a:rPr>
              <a:t>用筛分技术无法分离附着于杂质上的降解形成的腐殖质微粒，生产出的堆肥产品有机质偏低，达不到配制有机肥的要求，</a:t>
            </a:r>
            <a:r>
              <a:rPr sz="2400" spc="-50">
                <a:solidFill>
                  <a:srgbClr val="FFFFFF"/>
                </a:solidFill>
                <a:latin typeface="宋体"/>
                <a:cs typeface="宋体"/>
              </a:rPr>
              <a:t> </a:t>
            </a:r>
            <a:r>
              <a:rPr sz="2400" spc="-5">
                <a:solidFill>
                  <a:srgbClr val="FFFFFF"/>
                </a:solidFill>
                <a:latin typeface="宋体"/>
                <a:cs typeface="宋体"/>
              </a:rPr>
              <a:t>为了去除腐熟堆肥中的杂质，提高堆肥有机质，目前后分选</a:t>
            </a:r>
            <a:r>
              <a:rPr sz="2400" spc="-50">
                <a:solidFill>
                  <a:srgbClr val="FFFFFF"/>
                </a:solidFill>
                <a:latin typeface="宋体"/>
                <a:cs typeface="宋体"/>
              </a:rPr>
              <a:t> </a:t>
            </a:r>
            <a:r>
              <a:rPr sz="2400" spc="-5">
                <a:solidFill>
                  <a:srgbClr val="FFFFFF"/>
                </a:solidFill>
                <a:latin typeface="宋体"/>
                <a:cs typeface="宋体"/>
              </a:rPr>
              <a:t>系统的工序作如下改善：</a:t>
            </a:r>
            <a:endParaRPr sz="2400">
              <a:latin typeface="宋体"/>
              <a:cs typeface="宋体"/>
            </a:endParaRPr>
          </a:p>
          <a:p>
            <a:pPr marL="12700" marR="309880" indent="266700" algn="just">
              <a:lnSpc>
                <a:spcPct val="110000"/>
              </a:lnSpc>
            </a:pPr>
            <a:r>
              <a:rPr sz="2400" spc="-5">
                <a:solidFill>
                  <a:srgbClr val="FFFFFF"/>
                </a:solidFill>
                <a:latin typeface="宋体"/>
                <a:cs typeface="宋体"/>
              </a:rPr>
              <a:t>腐熟堆肥经粗筛分，筛上物送去再堆垛发酵；筛下物在烘干后，与再堆垛发酵的产物一道经风选去除泥沙、玻璃、陶瓷碎片及小石子等杂质，然后经破碎、细筛分生产出的精堆</a:t>
            </a:r>
            <a:endParaRPr sz="2400">
              <a:latin typeface="宋体"/>
              <a:cs typeface="宋体"/>
            </a:endParaRPr>
          </a:p>
        </p:txBody>
      </p:sp>
      <p:sp>
        <p:nvSpPr>
          <p:cNvPr id="4" name="object 4"/>
          <p:cNvSpPr txBox="1"/>
          <p:nvPr/>
        </p:nvSpPr>
        <p:spPr>
          <a:xfrm>
            <a:off x="688340" y="6401153"/>
            <a:ext cx="3378200" cy="391160"/>
          </a:xfrm>
          <a:prstGeom prst="rect">
            <a:avLst/>
          </a:prstGeom>
        </p:spPr>
        <p:txBody>
          <a:bodyPr vert="horz" wrap="square" lIns="0" tIns="12700" rIns="0" bIns="0" rtlCol="0">
            <a:spAutoFit/>
          </a:bodyPr>
          <a:lstStyle/>
          <a:p>
            <a:pPr marL="12700">
              <a:lnSpc>
                <a:spcPct val="100000"/>
              </a:lnSpc>
              <a:spcBef>
                <a:spcPts val="100"/>
              </a:spcBef>
            </a:pPr>
            <a:r>
              <a:rPr sz="2400" spc="-5">
                <a:solidFill>
                  <a:srgbClr val="FFFFFF"/>
                </a:solidFill>
                <a:latin typeface="宋体"/>
                <a:cs typeface="宋体"/>
              </a:rPr>
              <a:t>肥投放市场有一定销路。</a:t>
            </a:r>
            <a:endParaRPr sz="2400">
              <a:latin typeface="宋体"/>
              <a:cs typeface="宋体"/>
            </a:endParaRPr>
          </a:p>
        </p:txBody>
      </p:sp>
      <p:sp>
        <p:nvSpPr>
          <p:cNvPr id="5" name="object 5"/>
          <p:cNvSpPr txBox="1">
            <a:spLocks noGrp="1"/>
          </p:cNvSpPr>
          <p:nvPr>
            <p:ph type="title"/>
          </p:nvPr>
        </p:nvSpPr>
        <p:spPr>
          <a:xfrm>
            <a:off x="1526539" y="1087590"/>
            <a:ext cx="4470400" cy="452120"/>
          </a:xfrm>
          <a:prstGeom prst="rect">
            <a:avLst/>
          </a:prstGeom>
        </p:spPr>
        <p:txBody>
          <a:bodyPr vert="horz" wrap="square" lIns="0" tIns="12700" rIns="0" bIns="0" rtlCol="0">
            <a:spAutoFit/>
          </a:bodyPr>
          <a:lstStyle/>
          <a:p>
            <a:pPr marL="12700">
              <a:lnSpc>
                <a:spcPct val="100000"/>
              </a:lnSpc>
              <a:spcBef>
                <a:spcPts val="100"/>
              </a:spcBef>
            </a:pPr>
            <a:r>
              <a:rPr>
                <a:solidFill>
                  <a:srgbClr val="FF9933"/>
                </a:solidFill>
              </a:rPr>
              <a:t>（</a:t>
            </a:r>
            <a:r>
              <a:rPr>
                <a:solidFill>
                  <a:srgbClr val="FF9933"/>
                </a:solidFill>
                <a:latin typeface="Times New Roman"/>
                <a:cs typeface="Times New Roman"/>
              </a:rPr>
              <a:t>2</a:t>
            </a:r>
            <a:r>
              <a:rPr>
                <a:solidFill>
                  <a:srgbClr val="FF9933"/>
                </a:solidFill>
              </a:rPr>
              <a:t>）</a:t>
            </a:r>
            <a:r>
              <a:rPr spc="-5">
                <a:solidFill>
                  <a:srgbClr val="FF9933"/>
                </a:solidFill>
              </a:rPr>
              <a:t>后处理系统的工序配置</a:t>
            </a:r>
          </a:p>
        </p:txBody>
      </p:sp>
      <p:sp>
        <p:nvSpPr>
          <p:cNvPr id="6" name="object 6"/>
          <p:cNvSpPr txBox="1"/>
          <p:nvPr/>
        </p:nvSpPr>
        <p:spPr>
          <a:xfrm>
            <a:off x="8590595" y="6556292"/>
            <a:ext cx="114300" cy="238760"/>
          </a:xfrm>
          <a:prstGeom prst="rect">
            <a:avLst/>
          </a:prstGeom>
        </p:spPr>
        <p:txBody>
          <a:bodyPr vert="horz" wrap="square" lIns="0" tIns="12700" rIns="0" bIns="0" rtlCol="0">
            <a:spAutoFit/>
          </a:bodyPr>
          <a:lstStyle/>
          <a:p>
            <a:pPr marL="12700">
              <a:lnSpc>
                <a:spcPct val="100000"/>
              </a:lnSpc>
              <a:spcBef>
                <a:spcPts val="100"/>
              </a:spcBef>
            </a:pPr>
            <a:r>
              <a:rPr sz="1400">
                <a:solidFill>
                  <a:srgbClr val="800000"/>
                </a:solidFill>
                <a:latin typeface="Times New Roman"/>
                <a:cs typeface="Times New Roman"/>
              </a:rPr>
              <a:t>7</a:t>
            </a:r>
            <a:endParaRPr sz="1400">
              <a:latin typeface="Times New Roman"/>
              <a:cs typeface="Times New Roman"/>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93140" y="2010749"/>
            <a:ext cx="7408545" cy="4652645"/>
          </a:xfrm>
          <a:prstGeom prst="rect">
            <a:avLst/>
          </a:prstGeom>
        </p:spPr>
        <p:txBody>
          <a:bodyPr vert="horz" wrap="square" lIns="0" tIns="12700" rIns="0" bIns="0" rtlCol="0">
            <a:spAutoFit/>
          </a:bodyPr>
          <a:lstStyle/>
          <a:p>
            <a:pPr marL="12700" marR="72390" indent="266700">
              <a:lnSpc>
                <a:spcPct val="114999"/>
              </a:lnSpc>
              <a:spcBef>
                <a:spcPts val="100"/>
              </a:spcBef>
            </a:pPr>
            <a:r>
              <a:rPr sz="2400" spc="-5">
                <a:solidFill>
                  <a:srgbClr val="FFFFFF"/>
                </a:solidFill>
                <a:latin typeface="宋体"/>
                <a:cs typeface="宋体"/>
              </a:rPr>
              <a:t>堆肥技术的主体是可降解有机废物的发酵，我省生活垃圾综合处理厂采用的发酵工艺都是仓式静态好氧发酵</a:t>
            </a:r>
            <a:endParaRPr sz="2400">
              <a:latin typeface="宋体"/>
              <a:cs typeface="宋体"/>
            </a:endParaRPr>
          </a:p>
          <a:p>
            <a:pPr marL="12700" marR="5080" algn="just">
              <a:lnSpc>
                <a:spcPct val="114999"/>
              </a:lnSpc>
            </a:pPr>
            <a:r>
              <a:rPr sz="2400">
                <a:solidFill>
                  <a:srgbClr val="FFFFFF"/>
                </a:solidFill>
                <a:latin typeface="宋体"/>
                <a:cs typeface="宋体"/>
              </a:rPr>
              <a:t>（</a:t>
            </a:r>
            <a:r>
              <a:rPr sz="2400" spc="-5">
                <a:solidFill>
                  <a:srgbClr val="FFFFFF"/>
                </a:solidFill>
                <a:latin typeface="宋体"/>
                <a:cs typeface="宋体"/>
              </a:rPr>
              <a:t>包括同仓好氧发酵、兼氧后熟的发酵工艺和仓式好氧</a:t>
            </a:r>
            <a:r>
              <a:rPr sz="2400">
                <a:solidFill>
                  <a:srgbClr val="FFFFFF"/>
                </a:solidFill>
                <a:latin typeface="宋体"/>
                <a:cs typeface="宋体"/>
              </a:rPr>
              <a:t>发酵与出仓堆垛后熟的发酵工艺），</a:t>
            </a:r>
            <a:r>
              <a:rPr sz="2400" spc="-10">
                <a:solidFill>
                  <a:srgbClr val="FFFFFF"/>
                </a:solidFill>
                <a:latin typeface="宋体"/>
                <a:cs typeface="宋体"/>
              </a:rPr>
              <a:t>这种仓式静态好氧</a:t>
            </a:r>
            <a:r>
              <a:rPr sz="2400" spc="-5">
                <a:solidFill>
                  <a:srgbClr val="FFFFFF"/>
                </a:solidFill>
                <a:latin typeface="宋体"/>
                <a:cs typeface="宋体"/>
              </a:rPr>
              <a:t>发酵工艺的影响因素较多，但是四川省内多数垃圾处理厂并没有在有机废物发酵过程定期监测这些主要影响因素有关的工艺参数，于是凭经验评估垃圾腐熟过程，这就难以掌握恰到好处的腐熟度。为此建议采用有机物料</a:t>
            </a:r>
            <a:r>
              <a:rPr sz="2400">
                <a:solidFill>
                  <a:srgbClr val="FFFFFF"/>
                </a:solidFill>
                <a:latin typeface="宋体"/>
                <a:cs typeface="宋体"/>
              </a:rPr>
              <a:t>含水率、氧浓度、温度、</a:t>
            </a:r>
            <a:r>
              <a:rPr sz="2400">
                <a:solidFill>
                  <a:srgbClr val="FFFFFF"/>
                </a:solidFill>
                <a:latin typeface="Times New Roman"/>
                <a:cs typeface="Times New Roman"/>
              </a:rPr>
              <a:t>pH</a:t>
            </a:r>
            <a:r>
              <a:rPr sz="2400" spc="-5">
                <a:solidFill>
                  <a:srgbClr val="FFFFFF"/>
                </a:solidFill>
                <a:latin typeface="宋体"/>
                <a:cs typeface="宋体"/>
              </a:rPr>
              <a:t>值等测定仪自动监控垃圾发酵过程各种影响因素的变化参数，定量控制垃圾好氧发酵过程达到最佳状态。</a:t>
            </a:r>
            <a:endParaRPr sz="24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8</a:t>
            </a:fld>
          </a:p>
        </p:txBody>
      </p:sp>
      <p:sp>
        <p:nvSpPr>
          <p:cNvPr id="3" name="object 3"/>
          <p:cNvSpPr txBox="1">
            <a:spLocks noGrp="1"/>
          </p:cNvSpPr>
          <p:nvPr>
            <p:ph type="title"/>
          </p:nvPr>
        </p:nvSpPr>
        <p:spPr>
          <a:xfrm>
            <a:off x="1526539" y="1087590"/>
            <a:ext cx="5537200" cy="452120"/>
          </a:xfrm>
          <a:prstGeom prst="rect">
            <a:avLst/>
          </a:prstGeom>
        </p:spPr>
        <p:txBody>
          <a:bodyPr vert="horz" wrap="square" lIns="0" tIns="12700" rIns="0" bIns="0" rtlCol="0">
            <a:spAutoFit/>
          </a:bodyPr>
          <a:lstStyle/>
          <a:p>
            <a:pPr marL="12700">
              <a:lnSpc>
                <a:spcPct val="100000"/>
              </a:lnSpc>
              <a:spcBef>
                <a:spcPts val="100"/>
              </a:spcBef>
              <a:tabLst>
                <a:tab pos="901065"/>
              </a:tabLst>
            </a:pPr>
            <a:r>
              <a:rPr spc="-25">
                <a:latin typeface="Times New Roman"/>
                <a:cs typeface="Times New Roman"/>
              </a:rPr>
              <a:t>1</a:t>
            </a:r>
            <a:r>
              <a:rPr spc="-25"/>
              <a:t>．</a:t>
            </a:r>
            <a:r>
              <a:rPr spc="-25">
                <a:latin typeface="Times New Roman"/>
                <a:cs typeface="Times New Roman"/>
              </a:rPr>
              <a:t>2</a:t>
            </a:r>
            <a:r>
              <a:rPr>
                <a:latin typeface="Times New Roman"/>
                <a:cs typeface="Times New Roman"/>
              </a:rPr>
              <a:t>	</a:t>
            </a:r>
            <a:r>
              <a:rPr spc="-5"/>
              <a:t>生活垃圾发酵工艺存在的问题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16940" y="2342975"/>
            <a:ext cx="7404100" cy="3098165"/>
          </a:xfrm>
          <a:prstGeom prst="rect">
            <a:avLst/>
          </a:prstGeom>
        </p:spPr>
        <p:txBody>
          <a:bodyPr vert="horz" wrap="square" lIns="0" tIns="158750" rIns="0" bIns="0" rtlCol="0">
            <a:spAutoFit/>
          </a:bodyPr>
          <a:lstStyle/>
          <a:p>
            <a:pPr marL="12700">
              <a:lnSpc>
                <a:spcPct val="100000"/>
              </a:lnSpc>
              <a:spcBef>
                <a:spcPts val="1250"/>
              </a:spcBef>
            </a:pPr>
            <a:r>
              <a:rPr sz="2400">
                <a:solidFill>
                  <a:srgbClr val="FFFFFF"/>
                </a:solidFill>
                <a:latin typeface="宋体"/>
                <a:cs typeface="宋体"/>
              </a:rPr>
              <a:t>静态好氧发酵的最佳条件是可降解有机物含量</a:t>
            </a:r>
            <a:r>
              <a:rPr sz="2400" spc="-10">
                <a:solidFill>
                  <a:srgbClr val="FFFFFF"/>
                </a:solidFill>
                <a:latin typeface="Times New Roman"/>
                <a:cs typeface="Times New Roman"/>
              </a:rPr>
              <a:t>40%~60%</a:t>
            </a:r>
            <a:endParaRPr sz="2400">
              <a:latin typeface="Times New Roman"/>
              <a:cs typeface="Times New Roman"/>
            </a:endParaRPr>
          </a:p>
          <a:p>
            <a:pPr marL="12700">
              <a:lnSpc>
                <a:spcPct val="100000"/>
              </a:lnSpc>
              <a:spcBef>
                <a:spcPts val="1155"/>
              </a:spcBef>
            </a:pPr>
            <a:r>
              <a:rPr sz="2400">
                <a:solidFill>
                  <a:srgbClr val="FFFFFF"/>
                </a:solidFill>
                <a:latin typeface="宋体"/>
                <a:cs typeface="宋体"/>
              </a:rPr>
              <a:t>，含水率</a:t>
            </a:r>
            <a:r>
              <a:rPr sz="2400">
                <a:solidFill>
                  <a:srgbClr val="FFFFFF"/>
                </a:solidFill>
                <a:latin typeface="Times New Roman"/>
                <a:cs typeface="Times New Roman"/>
              </a:rPr>
              <a:t>55%</a:t>
            </a:r>
            <a:r>
              <a:rPr sz="2400">
                <a:solidFill>
                  <a:srgbClr val="FFFFFF"/>
                </a:solidFill>
                <a:latin typeface="宋体"/>
                <a:cs typeface="宋体"/>
              </a:rPr>
              <a:t>，有机物粒度</a:t>
            </a:r>
            <a:r>
              <a:rPr sz="2400" spc="-10">
                <a:solidFill>
                  <a:srgbClr val="FFFFFF"/>
                </a:solidFill>
                <a:latin typeface="Times New Roman"/>
                <a:cs typeface="Times New Roman"/>
              </a:rPr>
              <a:t>&lt;50</a:t>
            </a:r>
            <a:r>
              <a:rPr sz="2400">
                <a:solidFill>
                  <a:srgbClr val="FFFFFF"/>
                </a:solidFill>
                <a:latin typeface="宋体"/>
                <a:cs typeface="宋体"/>
              </a:rPr>
              <a:t>㎜，适宜发酵温度</a:t>
            </a:r>
            <a:r>
              <a:rPr sz="2400" spc="-25">
                <a:solidFill>
                  <a:srgbClr val="FFFFFF"/>
                </a:solidFill>
                <a:latin typeface="Times New Roman"/>
                <a:cs typeface="Times New Roman"/>
              </a:rPr>
              <a:t>20</a:t>
            </a:r>
            <a:r>
              <a:rPr sz="2400" spc="-25">
                <a:solidFill>
                  <a:srgbClr val="FFFFFF"/>
                </a:solidFill>
                <a:latin typeface="宋体"/>
                <a:cs typeface="宋体"/>
              </a:rPr>
              <a:t>℃</a:t>
            </a:r>
            <a:endParaRPr sz="2400">
              <a:latin typeface="宋体"/>
              <a:cs typeface="宋体"/>
            </a:endParaRPr>
          </a:p>
          <a:p>
            <a:pPr marL="12700" marR="67945">
              <a:lnSpc>
                <a:spcPct val="140000"/>
              </a:lnSpc>
            </a:pPr>
            <a:r>
              <a:rPr sz="2400">
                <a:solidFill>
                  <a:srgbClr val="FFFFFF"/>
                </a:solidFill>
                <a:latin typeface="宋体"/>
                <a:cs typeface="宋体"/>
              </a:rPr>
              <a:t>～</a:t>
            </a:r>
            <a:r>
              <a:rPr sz="2400">
                <a:solidFill>
                  <a:srgbClr val="FFFFFF"/>
                </a:solidFill>
                <a:latin typeface="Times New Roman"/>
                <a:cs typeface="Times New Roman"/>
              </a:rPr>
              <a:t>70</a:t>
            </a:r>
            <a:r>
              <a:rPr sz="2400">
                <a:solidFill>
                  <a:srgbClr val="FFFFFF"/>
                </a:solidFill>
                <a:latin typeface="宋体"/>
                <a:cs typeface="宋体"/>
              </a:rPr>
              <a:t>℃（其中20℃～45℃中湿阶段1～2</a:t>
            </a:r>
            <a:r>
              <a:rPr sz="2400" spc="-10">
                <a:solidFill>
                  <a:srgbClr val="FFFFFF"/>
                </a:solidFill>
                <a:latin typeface="宋体"/>
                <a:cs typeface="宋体"/>
              </a:rPr>
              <a:t>天，随后进入</a:t>
            </a:r>
            <a:r>
              <a:rPr sz="2400" spc="-50">
                <a:solidFill>
                  <a:srgbClr val="FFFFFF"/>
                </a:solidFill>
                <a:latin typeface="宋体"/>
                <a:cs typeface="宋体"/>
              </a:rPr>
              <a:t> </a:t>
            </a:r>
            <a:r>
              <a:rPr sz="2400">
                <a:solidFill>
                  <a:srgbClr val="FFFFFF"/>
                </a:solidFill>
                <a:latin typeface="宋体"/>
                <a:cs typeface="宋体"/>
              </a:rPr>
              <a:t>50℃～65℃高温无害化阶段3～4天），</a:t>
            </a:r>
            <a:r>
              <a:rPr sz="2400" spc="-10">
                <a:solidFill>
                  <a:srgbClr val="FFFFFF"/>
                </a:solidFill>
                <a:latin typeface="宋体"/>
                <a:cs typeface="宋体"/>
              </a:rPr>
              <a:t>发酵过程垃圾堆</a:t>
            </a:r>
            <a:r>
              <a:rPr sz="2400">
                <a:solidFill>
                  <a:srgbClr val="FFFFFF"/>
                </a:solidFill>
                <a:latin typeface="宋体"/>
                <a:cs typeface="宋体"/>
              </a:rPr>
              <a:t>层适宜的氧浓度14%～17%，</a:t>
            </a:r>
            <a:r>
              <a:rPr sz="2400">
                <a:solidFill>
                  <a:srgbClr val="FFFFFF"/>
                </a:solidFill>
                <a:latin typeface="Times New Roman"/>
                <a:cs typeface="Times New Roman"/>
              </a:rPr>
              <a:t>pH</a:t>
            </a:r>
            <a:r>
              <a:rPr sz="2400">
                <a:solidFill>
                  <a:srgbClr val="FFFFFF"/>
                </a:solidFill>
                <a:latin typeface="宋体"/>
                <a:cs typeface="宋体"/>
              </a:rPr>
              <a:t>值</a:t>
            </a:r>
            <a:r>
              <a:rPr sz="2400">
                <a:solidFill>
                  <a:srgbClr val="FFFFFF"/>
                </a:solidFill>
                <a:latin typeface="Times New Roman"/>
                <a:cs typeface="Times New Roman"/>
              </a:rPr>
              <a:t>6.5</a:t>
            </a:r>
            <a:r>
              <a:rPr sz="2400">
                <a:solidFill>
                  <a:srgbClr val="FFFFFF"/>
                </a:solidFill>
                <a:latin typeface="宋体"/>
                <a:cs typeface="宋体"/>
              </a:rPr>
              <a:t>～</a:t>
            </a:r>
            <a:r>
              <a:rPr sz="2400">
                <a:solidFill>
                  <a:srgbClr val="FFFFFF"/>
                </a:solidFill>
                <a:latin typeface="Times New Roman"/>
                <a:cs typeface="Times New Roman"/>
              </a:rPr>
              <a:t>7.5</a:t>
            </a:r>
            <a:r>
              <a:rPr sz="2400" spc="-10">
                <a:solidFill>
                  <a:srgbClr val="FFFFFF"/>
                </a:solidFill>
                <a:latin typeface="宋体"/>
                <a:cs typeface="宋体"/>
              </a:rPr>
              <a:t>，发酵过程物</a:t>
            </a:r>
            <a:r>
              <a:rPr sz="2400">
                <a:solidFill>
                  <a:srgbClr val="FFFFFF"/>
                </a:solidFill>
                <a:latin typeface="宋体"/>
                <a:cs typeface="宋体"/>
              </a:rPr>
              <a:t>料</a:t>
            </a:r>
            <a:r>
              <a:rPr sz="2400" spc="-10">
                <a:solidFill>
                  <a:srgbClr val="FFFFFF"/>
                </a:solidFill>
                <a:latin typeface="Times New Roman"/>
                <a:cs typeface="Times New Roman"/>
              </a:rPr>
              <a:t>C/N</a:t>
            </a:r>
            <a:r>
              <a:rPr sz="2400">
                <a:solidFill>
                  <a:srgbClr val="FFFFFF"/>
                </a:solidFill>
                <a:latin typeface="宋体"/>
                <a:cs typeface="宋体"/>
              </a:rPr>
              <a:t>比控制在</a:t>
            </a:r>
            <a:r>
              <a:rPr sz="2400">
                <a:solidFill>
                  <a:srgbClr val="FFFFFF"/>
                </a:solidFill>
                <a:latin typeface="Times New Roman"/>
                <a:cs typeface="Times New Roman"/>
              </a:rPr>
              <a:t>30</a:t>
            </a:r>
            <a:r>
              <a:rPr sz="2400">
                <a:solidFill>
                  <a:srgbClr val="FFFFFF"/>
                </a:solidFill>
                <a:latin typeface="宋体"/>
                <a:cs typeface="宋体"/>
              </a:rPr>
              <a:t>：</a:t>
            </a:r>
            <a:r>
              <a:rPr sz="2400">
                <a:solidFill>
                  <a:srgbClr val="FFFFFF"/>
                </a:solidFill>
                <a:latin typeface="Times New Roman"/>
                <a:cs typeface="Times New Roman"/>
              </a:rPr>
              <a:t>1</a:t>
            </a:r>
            <a:r>
              <a:rPr sz="2400">
                <a:solidFill>
                  <a:srgbClr val="FFFFFF"/>
                </a:solidFill>
                <a:latin typeface="宋体"/>
                <a:cs typeface="宋体"/>
              </a:rPr>
              <a:t>～</a:t>
            </a:r>
            <a:r>
              <a:rPr sz="2400">
                <a:solidFill>
                  <a:srgbClr val="FFFFFF"/>
                </a:solidFill>
                <a:latin typeface="Times New Roman"/>
                <a:cs typeface="Times New Roman"/>
              </a:rPr>
              <a:t>35</a:t>
            </a:r>
            <a:r>
              <a:rPr sz="2400">
                <a:solidFill>
                  <a:srgbClr val="FFFFFF"/>
                </a:solidFill>
                <a:latin typeface="宋体"/>
                <a:cs typeface="宋体"/>
              </a:rPr>
              <a:t>：</a:t>
            </a:r>
            <a:r>
              <a:rPr sz="2400">
                <a:solidFill>
                  <a:srgbClr val="FFFFFF"/>
                </a:solidFill>
                <a:latin typeface="Times New Roman"/>
                <a:cs typeface="Times New Roman"/>
              </a:rPr>
              <a:t>1</a:t>
            </a:r>
            <a:r>
              <a:rPr sz="2400" spc="-50">
                <a:solidFill>
                  <a:srgbClr val="FFFFFF"/>
                </a:solidFill>
                <a:latin typeface="宋体"/>
                <a:cs typeface="宋体"/>
              </a:rPr>
              <a:t>。</a:t>
            </a:r>
            <a:endParaRPr sz="24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9</a:t>
            </a:fld>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16940" y="1907519"/>
            <a:ext cx="8115934" cy="4797425"/>
          </a:xfrm>
          <a:prstGeom prst="rect">
            <a:avLst/>
          </a:prstGeom>
        </p:spPr>
        <p:txBody>
          <a:bodyPr vert="horz" wrap="square" lIns="0" tIns="76200" rIns="0" bIns="0" rtlCol="0">
            <a:spAutoFit/>
          </a:bodyPr>
          <a:lstStyle/>
          <a:p>
            <a:pPr marL="1169035" indent="-889635">
              <a:lnSpc>
                <a:spcPct val="100000"/>
              </a:lnSpc>
              <a:spcBef>
                <a:spcPts val="600"/>
              </a:spcBef>
              <a:buSzPct val="96428"/>
              <a:buAutoNum type="arabicPlain"/>
              <a:tabLst>
                <a:tab pos="1169035"/>
              </a:tabLst>
            </a:pPr>
            <a:r>
              <a:rPr sz="2800" b="1" spc="-5">
                <a:solidFill>
                  <a:srgbClr val="FF9933"/>
                </a:solidFill>
                <a:latin typeface="Microsoft JhengHei"/>
                <a:cs typeface="Microsoft JhengHei"/>
              </a:rPr>
              <a:t>垃圾堆肥制有机复混肥是失败之举</a:t>
            </a:r>
            <a:endParaRPr sz="2800">
              <a:latin typeface="Microsoft JhengHei"/>
              <a:cs typeface="Microsoft JhengHei"/>
            </a:endParaRPr>
          </a:p>
          <a:p>
            <a:pPr marL="1169035" indent="-889635">
              <a:lnSpc>
                <a:spcPct val="100000"/>
              </a:lnSpc>
              <a:spcBef>
                <a:spcPts val="505"/>
              </a:spcBef>
              <a:buSzPct val="96428"/>
              <a:buAutoNum type="arabicPlain"/>
              <a:tabLst>
                <a:tab pos="1169035"/>
              </a:tabLst>
            </a:pPr>
            <a:r>
              <a:rPr sz="2800" b="1" spc="-10">
                <a:solidFill>
                  <a:srgbClr val="FF9933"/>
                </a:solidFill>
                <a:latin typeface="Microsoft JhengHei"/>
                <a:cs typeface="Microsoft JhengHei"/>
              </a:rPr>
              <a:t>垃圾堆肥市场培育</a:t>
            </a:r>
            <a:endParaRPr sz="2800">
              <a:latin typeface="Microsoft JhengHei"/>
              <a:cs typeface="Microsoft JhengHei"/>
            </a:endParaRPr>
          </a:p>
          <a:p>
            <a:pPr marL="12700" marR="292735" indent="266700">
              <a:lnSpc>
                <a:spcPts val="3490"/>
              </a:lnSpc>
              <a:spcBef>
                <a:spcPts val="75"/>
              </a:spcBef>
            </a:pPr>
            <a:r>
              <a:rPr sz="2400">
                <a:solidFill>
                  <a:srgbClr val="FFFFFF"/>
                </a:solidFill>
                <a:latin typeface="Times New Roman"/>
                <a:cs typeface="Times New Roman"/>
              </a:rPr>
              <a:t>A</a:t>
            </a:r>
            <a:r>
              <a:rPr sz="2400" spc="-5">
                <a:solidFill>
                  <a:srgbClr val="FFFFFF"/>
                </a:solidFill>
                <a:latin typeface="宋体"/>
                <a:cs typeface="宋体"/>
              </a:rPr>
              <a:t>、加强生产作业管理，改善堆肥工艺技术，提高堆肥质</a:t>
            </a:r>
            <a:r>
              <a:rPr sz="2400" spc="-25">
                <a:solidFill>
                  <a:srgbClr val="FFFFFF"/>
                </a:solidFill>
                <a:latin typeface="宋体"/>
                <a:cs typeface="宋体"/>
              </a:rPr>
              <a:t>量。</a:t>
            </a:r>
            <a:endParaRPr sz="2400">
              <a:latin typeface="宋体"/>
              <a:cs typeface="宋体"/>
            </a:endParaRPr>
          </a:p>
          <a:p>
            <a:pPr marL="279400">
              <a:lnSpc>
                <a:spcPct val="100000"/>
              </a:lnSpc>
              <a:spcBef>
                <a:spcPts val="35"/>
              </a:spcBef>
            </a:pPr>
            <a:r>
              <a:rPr sz="2400">
                <a:solidFill>
                  <a:srgbClr val="FFFFFF"/>
                </a:solidFill>
                <a:latin typeface="Times New Roman"/>
                <a:cs typeface="Times New Roman"/>
              </a:rPr>
              <a:t>B</a:t>
            </a:r>
            <a:r>
              <a:rPr sz="2400">
                <a:solidFill>
                  <a:srgbClr val="FFFFFF"/>
                </a:solidFill>
                <a:latin typeface="宋体"/>
                <a:cs typeface="宋体"/>
              </a:rPr>
              <a:t>、适销对路</a:t>
            </a:r>
            <a:r>
              <a:rPr sz="2400">
                <a:solidFill>
                  <a:srgbClr val="FFFFFF"/>
                </a:solidFill>
                <a:latin typeface="Times New Roman"/>
                <a:cs typeface="Times New Roman"/>
              </a:rPr>
              <a:t>——</a:t>
            </a:r>
            <a:r>
              <a:rPr sz="2400" spc="-5">
                <a:solidFill>
                  <a:srgbClr val="FFFFFF"/>
                </a:solidFill>
                <a:latin typeface="宋体"/>
                <a:cs typeface="宋体"/>
              </a:rPr>
              <a:t>精堆肥产品只是具有一定肥效的腐殖土，</a:t>
            </a:r>
            <a:endParaRPr sz="2400">
              <a:latin typeface="宋体"/>
              <a:cs typeface="宋体"/>
            </a:endParaRPr>
          </a:p>
          <a:p>
            <a:pPr marL="12700">
              <a:lnSpc>
                <a:spcPct val="100000"/>
              </a:lnSpc>
              <a:spcBef>
                <a:spcPts val="610"/>
              </a:spcBef>
            </a:pPr>
            <a:r>
              <a:rPr sz="2400" spc="-5">
                <a:solidFill>
                  <a:srgbClr val="FFFFFF"/>
                </a:solidFill>
                <a:latin typeface="宋体"/>
                <a:cs typeface="宋体"/>
              </a:rPr>
              <a:t>是很好的土壤改良剂。</a:t>
            </a:r>
            <a:endParaRPr sz="2400">
              <a:latin typeface="宋体"/>
              <a:cs typeface="宋体"/>
            </a:endParaRPr>
          </a:p>
          <a:p>
            <a:pPr marL="12700" marR="309880" indent="266700">
              <a:lnSpc>
                <a:spcPts val="3310"/>
              </a:lnSpc>
              <a:spcBef>
                <a:spcPts val="10"/>
              </a:spcBef>
            </a:pPr>
            <a:r>
              <a:rPr sz="2400">
                <a:solidFill>
                  <a:srgbClr val="FFFFFF"/>
                </a:solidFill>
                <a:latin typeface="Times New Roman"/>
                <a:cs typeface="Times New Roman"/>
              </a:rPr>
              <a:t>C</a:t>
            </a:r>
            <a:r>
              <a:rPr sz="2400">
                <a:solidFill>
                  <a:srgbClr val="FFFFFF"/>
                </a:solidFill>
                <a:latin typeface="宋体"/>
                <a:cs typeface="宋体"/>
              </a:rPr>
              <a:t>、市场培育</a:t>
            </a:r>
            <a:r>
              <a:rPr sz="2400">
                <a:solidFill>
                  <a:srgbClr val="FFFFFF"/>
                </a:solidFill>
                <a:latin typeface="Times New Roman"/>
                <a:cs typeface="Times New Roman"/>
              </a:rPr>
              <a:t>——</a:t>
            </a:r>
            <a:r>
              <a:rPr sz="2400" spc="-5">
                <a:solidFill>
                  <a:srgbClr val="FFFFFF"/>
                </a:solidFill>
                <a:latin typeface="宋体"/>
                <a:cs typeface="宋体"/>
              </a:rPr>
              <a:t>堆肥产品投入市场需要大力培育，其市</a:t>
            </a:r>
            <a:r>
              <a:rPr sz="2400">
                <a:solidFill>
                  <a:srgbClr val="FFFFFF"/>
                </a:solidFill>
                <a:latin typeface="宋体"/>
                <a:cs typeface="宋体"/>
              </a:rPr>
              <a:t>场导入一般需</a:t>
            </a:r>
            <a:r>
              <a:rPr sz="2400">
                <a:solidFill>
                  <a:srgbClr val="FFFFFF"/>
                </a:solidFill>
                <a:latin typeface="Times New Roman"/>
                <a:cs typeface="Times New Roman"/>
              </a:rPr>
              <a:t>2</a:t>
            </a:r>
            <a:r>
              <a:rPr sz="2400">
                <a:solidFill>
                  <a:srgbClr val="FFFFFF"/>
                </a:solidFill>
                <a:latin typeface="宋体"/>
                <a:cs typeface="宋体"/>
              </a:rPr>
              <a:t>～</a:t>
            </a:r>
            <a:r>
              <a:rPr sz="2400">
                <a:solidFill>
                  <a:srgbClr val="FFFFFF"/>
                </a:solidFill>
                <a:latin typeface="Times New Roman"/>
                <a:cs typeface="Times New Roman"/>
              </a:rPr>
              <a:t>3</a:t>
            </a:r>
            <a:r>
              <a:rPr sz="2400" spc="-10">
                <a:solidFill>
                  <a:srgbClr val="FFFFFF"/>
                </a:solidFill>
                <a:latin typeface="宋体"/>
                <a:cs typeface="宋体"/>
              </a:rPr>
              <a:t>年培育期。</a:t>
            </a:r>
            <a:endParaRPr sz="2400">
              <a:latin typeface="宋体"/>
              <a:cs typeface="宋体"/>
            </a:endParaRPr>
          </a:p>
          <a:p>
            <a:pPr marL="12700" marR="172085" indent="266700">
              <a:lnSpc>
                <a:spcPct val="111900"/>
              </a:lnSpc>
              <a:spcBef>
                <a:spcPts val="85"/>
              </a:spcBef>
            </a:pPr>
            <a:r>
              <a:rPr sz="2400" spc="-5">
                <a:solidFill>
                  <a:srgbClr val="FFFFFF"/>
                </a:solidFill>
                <a:latin typeface="宋体"/>
                <a:cs typeface="宋体"/>
              </a:rPr>
              <a:t>生活垃圾资源化利用，如果没有市场驱动，所建垃圾堆</a:t>
            </a:r>
            <a:r>
              <a:rPr sz="2400" spc="-50">
                <a:solidFill>
                  <a:srgbClr val="FFFFFF"/>
                </a:solidFill>
                <a:latin typeface="宋体"/>
                <a:cs typeface="宋体"/>
              </a:rPr>
              <a:t> </a:t>
            </a:r>
            <a:r>
              <a:rPr sz="2400" spc="40">
                <a:solidFill>
                  <a:srgbClr val="FFFFFF"/>
                </a:solidFill>
                <a:latin typeface="宋体"/>
                <a:cs typeface="宋体"/>
              </a:rPr>
              <a:t>肥厂将是</a:t>
            </a:r>
            <a:r>
              <a:rPr sz="2400" spc="160">
                <a:solidFill>
                  <a:srgbClr val="FFFFFF"/>
                </a:solidFill>
                <a:latin typeface="Times New Roman"/>
                <a:cs typeface="Times New Roman"/>
              </a:rPr>
              <a:t>“</a:t>
            </a:r>
            <a:r>
              <a:rPr sz="2400" spc="10">
                <a:solidFill>
                  <a:srgbClr val="FFFFFF"/>
                </a:solidFill>
                <a:latin typeface="宋体"/>
                <a:cs typeface="宋体"/>
              </a:rPr>
              <a:t>有一时之功，无长久之效</a:t>
            </a:r>
            <a:r>
              <a:rPr sz="2400" spc="80">
                <a:solidFill>
                  <a:srgbClr val="FFFFFF"/>
                </a:solidFill>
                <a:latin typeface="Times New Roman"/>
                <a:cs typeface="Times New Roman"/>
              </a:rPr>
              <a:t>”</a:t>
            </a:r>
            <a:r>
              <a:rPr sz="2400" spc="-50">
                <a:solidFill>
                  <a:srgbClr val="FFFFFF"/>
                </a:solidFill>
                <a:latin typeface="宋体"/>
                <a:cs typeface="宋体"/>
              </a:rPr>
              <a:t>，最终将成为一种 </a:t>
            </a:r>
            <a:r>
              <a:rPr sz="2400" spc="160">
                <a:solidFill>
                  <a:srgbClr val="FFFFFF"/>
                </a:solidFill>
                <a:latin typeface="Times New Roman"/>
                <a:cs typeface="Times New Roman"/>
              </a:rPr>
              <a:t>“</a:t>
            </a:r>
            <a:r>
              <a:rPr sz="2400" spc="-50">
                <a:solidFill>
                  <a:srgbClr val="FFFFFF"/>
                </a:solidFill>
                <a:latin typeface="宋体"/>
                <a:cs typeface="宋体"/>
              </a:rPr>
              <a:t>摆</a:t>
            </a:r>
            <a:r>
              <a:rPr sz="2400">
                <a:solidFill>
                  <a:srgbClr val="FFFFFF"/>
                </a:solidFill>
                <a:latin typeface="宋体"/>
                <a:cs typeface="宋体"/>
              </a:rPr>
              <a:t>设</a:t>
            </a:r>
            <a:r>
              <a:rPr sz="2400">
                <a:solidFill>
                  <a:srgbClr val="FFFFFF"/>
                </a:solidFill>
                <a:latin typeface="Times New Roman"/>
                <a:cs typeface="Times New Roman"/>
              </a:rPr>
              <a:t>”</a:t>
            </a:r>
            <a:r>
              <a:rPr sz="2400" spc="-50">
                <a:solidFill>
                  <a:srgbClr val="FFFFFF"/>
                </a:solidFill>
                <a:latin typeface="宋体"/>
                <a:cs typeface="宋体"/>
              </a:rPr>
              <a:t>。</a:t>
            </a:r>
            <a:endParaRPr sz="24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10</a:t>
            </a:fld>
          </a:p>
        </p:txBody>
      </p:sp>
      <p:sp>
        <p:nvSpPr>
          <p:cNvPr id="3" name="object 3"/>
          <p:cNvSpPr txBox="1">
            <a:spLocks noGrp="1"/>
          </p:cNvSpPr>
          <p:nvPr>
            <p:ph type="title"/>
          </p:nvPr>
        </p:nvSpPr>
        <p:spPr>
          <a:xfrm>
            <a:off x="1755139" y="1087590"/>
            <a:ext cx="3225800" cy="45212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1</a:t>
            </a:r>
            <a:r>
              <a:rPr/>
              <a:t>．</a:t>
            </a:r>
            <a:r>
              <a:rPr>
                <a:latin typeface="Times New Roman"/>
                <a:cs typeface="Times New Roman"/>
              </a:rPr>
              <a:t>3</a:t>
            </a:r>
            <a:r>
              <a:rPr spc="-10"/>
              <a:t>制肥存在的问题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678939" y="835018"/>
            <a:ext cx="4292600" cy="513080"/>
          </a:xfrm>
          <a:prstGeom prst="rect">
            <a:avLst/>
          </a:prstGeom>
        </p:spPr>
        <p:txBody>
          <a:bodyPr vert="horz" wrap="square" lIns="0" tIns="12700" rIns="0" bIns="0" rtlCol="0">
            <a:spAutoFit/>
          </a:bodyPr>
          <a:lstStyle/>
          <a:p>
            <a:pPr marL="12700">
              <a:lnSpc>
                <a:spcPct val="100000"/>
              </a:lnSpc>
              <a:spcBef>
                <a:spcPts val="100"/>
              </a:spcBef>
            </a:pPr>
            <a:r>
              <a:rPr sz="3200">
                <a:solidFill>
                  <a:srgbClr val="0000FF"/>
                </a:solidFill>
                <a:latin typeface="Times New Roman"/>
                <a:cs typeface="Times New Roman"/>
              </a:rPr>
              <a:t>2</a:t>
            </a:r>
            <a:r>
              <a:rPr sz="3200" spc="-5">
                <a:solidFill>
                  <a:srgbClr val="0000FF"/>
                </a:solidFill>
              </a:rPr>
              <a:t>、焚烧系统存在的问题</a:t>
            </a:r>
            <a:endParaRPr sz="3200">
              <a:latin typeface="Times New Roman"/>
              <a:cs typeface="Times New Roman"/>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11</a:t>
            </a:fld>
          </a:p>
        </p:txBody>
      </p:sp>
      <p:sp>
        <p:nvSpPr>
          <p:cNvPr id="3" name="object 3"/>
          <p:cNvSpPr txBox="1"/>
          <p:nvPr/>
        </p:nvSpPr>
        <p:spPr>
          <a:xfrm>
            <a:off x="840740" y="2154390"/>
            <a:ext cx="7950200" cy="4389755"/>
          </a:xfrm>
          <a:prstGeom prst="rect">
            <a:avLst/>
          </a:prstGeom>
        </p:spPr>
        <p:txBody>
          <a:bodyPr vert="horz" wrap="square" lIns="0" tIns="12700" rIns="0" bIns="0" rtlCol="0">
            <a:spAutoFit/>
          </a:bodyPr>
          <a:lstStyle/>
          <a:p>
            <a:pPr marL="964565" marR="932180" indent="-800100">
              <a:lnSpc>
                <a:spcPct val="100000"/>
              </a:lnSpc>
              <a:spcBef>
                <a:spcPts val="100"/>
              </a:spcBef>
            </a:pPr>
            <a:r>
              <a:rPr sz="2800" b="1">
                <a:solidFill>
                  <a:srgbClr val="CC00CC"/>
                </a:solidFill>
                <a:latin typeface="Times New Roman"/>
                <a:cs typeface="Times New Roman"/>
              </a:rPr>
              <a:t>2</a:t>
            </a:r>
            <a:r>
              <a:rPr sz="2800" b="1">
                <a:solidFill>
                  <a:srgbClr val="CC00CC"/>
                </a:solidFill>
                <a:latin typeface="Microsoft JhengHei"/>
                <a:cs typeface="Microsoft JhengHei"/>
              </a:rPr>
              <a:t>．</a:t>
            </a:r>
            <a:r>
              <a:rPr sz="2800" b="1">
                <a:solidFill>
                  <a:srgbClr val="CC00CC"/>
                </a:solidFill>
                <a:latin typeface="Times New Roman"/>
                <a:cs typeface="Times New Roman"/>
              </a:rPr>
              <a:t>1</a:t>
            </a:r>
            <a:r>
              <a:rPr sz="2800" b="1" spc="-140">
                <a:solidFill>
                  <a:srgbClr val="CC00CC"/>
                </a:solidFill>
                <a:latin typeface="Times New Roman"/>
                <a:cs typeface="Times New Roman"/>
              </a:rPr>
              <a:t> </a:t>
            </a:r>
            <a:r>
              <a:rPr sz="2800" b="1" spc="-5">
                <a:solidFill>
                  <a:srgbClr val="CC00CC"/>
                </a:solidFill>
                <a:latin typeface="Microsoft JhengHei"/>
                <a:cs typeface="Microsoft JhengHei"/>
              </a:rPr>
              <a:t>生活垃圾综合处理工艺配套的焚烧系统</a:t>
            </a:r>
            <a:r>
              <a:rPr sz="2800" b="1" spc="-10">
                <a:solidFill>
                  <a:srgbClr val="CC00CC"/>
                </a:solidFill>
                <a:latin typeface="Microsoft JhengHei"/>
                <a:cs typeface="Microsoft JhengHei"/>
              </a:rPr>
              <a:t>所存在的问题</a:t>
            </a:r>
            <a:endParaRPr sz="2800">
              <a:latin typeface="Microsoft JhengHei"/>
              <a:cs typeface="Microsoft JhengHei"/>
            </a:endParaRPr>
          </a:p>
          <a:p>
            <a:pPr marL="12700" marR="5080" indent="266700">
              <a:lnSpc>
                <a:spcPct val="114999"/>
              </a:lnSpc>
              <a:spcBef>
                <a:spcPts val="1145"/>
              </a:spcBef>
            </a:pPr>
            <a:r>
              <a:rPr sz="2400" spc="-5">
                <a:solidFill>
                  <a:srgbClr val="FFFFFF"/>
                </a:solidFill>
                <a:latin typeface="宋体"/>
                <a:cs typeface="宋体"/>
              </a:rPr>
              <a:t>省内有的垃圾综合处理工艺配套有焚烧系统，送入焚烧炉</a:t>
            </a:r>
            <a:r>
              <a:rPr sz="2400">
                <a:solidFill>
                  <a:srgbClr val="FFFFFF"/>
                </a:solidFill>
                <a:latin typeface="宋体"/>
                <a:cs typeface="宋体"/>
              </a:rPr>
              <a:t>的主要是前分选的筛上物（废塑料、废纸、织物和竹木等</a:t>
            </a:r>
            <a:r>
              <a:rPr sz="2400" spc="-50">
                <a:solidFill>
                  <a:srgbClr val="FFFFFF"/>
                </a:solidFill>
                <a:latin typeface="宋体"/>
                <a:cs typeface="宋体"/>
              </a:rPr>
              <a:t>）</a:t>
            </a:r>
            <a:r>
              <a:rPr sz="2400" spc="-5">
                <a:solidFill>
                  <a:srgbClr val="FFFFFF"/>
                </a:solidFill>
                <a:latin typeface="宋体"/>
                <a:cs typeface="宋体"/>
              </a:rPr>
              <a:t>不可降解或难降解有机物。塑料类焚烧产生的烟气中，二</a:t>
            </a:r>
            <a:r>
              <a:rPr sz="2400" spc="-50">
                <a:solidFill>
                  <a:srgbClr val="FFFFFF"/>
                </a:solidFill>
                <a:latin typeface="宋体"/>
                <a:cs typeface="宋体"/>
              </a:rPr>
              <a:t> </a:t>
            </a:r>
            <a:r>
              <a:rPr sz="2400" spc="-5">
                <a:solidFill>
                  <a:srgbClr val="FFFFFF"/>
                </a:solidFill>
                <a:latin typeface="宋体"/>
                <a:cs typeface="宋体"/>
              </a:rPr>
              <a:t>恶英含量较高，控制二恶英达标排放炉内燃烧条件控制难</a:t>
            </a:r>
            <a:r>
              <a:rPr sz="2400" spc="-50">
                <a:solidFill>
                  <a:srgbClr val="FFFFFF"/>
                </a:solidFill>
                <a:latin typeface="宋体"/>
                <a:cs typeface="宋体"/>
              </a:rPr>
              <a:t> </a:t>
            </a:r>
            <a:r>
              <a:rPr sz="2400">
                <a:solidFill>
                  <a:srgbClr val="FFFFFF"/>
                </a:solidFill>
                <a:latin typeface="宋体"/>
                <a:cs typeface="宋体"/>
              </a:rPr>
              <a:t>达到垃圾焚烧技术规范要求（</a:t>
            </a:r>
            <a:r>
              <a:rPr sz="2400" spc="-5">
                <a:solidFill>
                  <a:srgbClr val="FFFFFF"/>
                </a:solidFill>
                <a:latin typeface="宋体"/>
                <a:cs typeface="宋体"/>
              </a:rPr>
              <a:t>主要是烟气停留时间和湍流</a:t>
            </a:r>
            <a:r>
              <a:rPr sz="2400" spc="-50">
                <a:solidFill>
                  <a:srgbClr val="FFFFFF"/>
                </a:solidFill>
                <a:latin typeface="宋体"/>
                <a:cs typeface="宋体"/>
              </a:rPr>
              <a:t> </a:t>
            </a:r>
            <a:r>
              <a:rPr sz="2400">
                <a:solidFill>
                  <a:srgbClr val="FFFFFF"/>
                </a:solidFill>
                <a:latin typeface="宋体"/>
                <a:cs typeface="宋体"/>
              </a:rPr>
              <a:t>度）</a:t>
            </a:r>
            <a:r>
              <a:rPr sz="2400" spc="-5">
                <a:solidFill>
                  <a:srgbClr val="FFFFFF"/>
                </a:solidFill>
                <a:latin typeface="宋体"/>
                <a:cs typeface="宋体"/>
              </a:rPr>
              <a:t>烟气净化处理系统设施中多未配置骤冷器，有的甚至</a:t>
            </a:r>
            <a:r>
              <a:rPr sz="2400" spc="-50">
                <a:solidFill>
                  <a:srgbClr val="FFFFFF"/>
                </a:solidFill>
                <a:latin typeface="宋体"/>
                <a:cs typeface="宋体"/>
              </a:rPr>
              <a:t> </a:t>
            </a:r>
            <a:r>
              <a:rPr sz="2400" spc="-5">
                <a:solidFill>
                  <a:srgbClr val="FFFFFF"/>
                </a:solidFill>
                <a:latin typeface="宋体"/>
                <a:cs typeface="宋体"/>
              </a:rPr>
              <a:t>不设置布袋除尘，外排烟气中二恶英能否达标，无法保证。省内焚烧系统二次污染堪忧。</a:t>
            </a:r>
            <a:endParaRPr sz="24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12140" y="2148217"/>
            <a:ext cx="7912100" cy="4262755"/>
          </a:xfrm>
          <a:prstGeom prst="rect">
            <a:avLst/>
          </a:prstGeom>
        </p:spPr>
        <p:txBody>
          <a:bodyPr vert="horz" wrap="square" lIns="0" tIns="201295" rIns="0" bIns="0" rtlCol="0">
            <a:spAutoFit/>
          </a:bodyPr>
          <a:lstStyle/>
          <a:p>
            <a:pPr marL="1169035" indent="-889635">
              <a:lnSpc>
                <a:spcPct val="100000"/>
              </a:lnSpc>
              <a:spcBef>
                <a:spcPts val="1585"/>
              </a:spcBef>
              <a:buSzPct val="96428"/>
              <a:buAutoNum type="arabicPlain"/>
              <a:tabLst>
                <a:tab pos="1169035"/>
              </a:tabLst>
            </a:pPr>
            <a:r>
              <a:rPr sz="2800" b="1" spc="-5">
                <a:solidFill>
                  <a:srgbClr val="FF9933"/>
                </a:solidFill>
                <a:latin typeface="Microsoft JhengHei"/>
                <a:cs typeface="Microsoft JhengHei"/>
              </a:rPr>
              <a:t>我省中小城市生活垃圾大多低位热值偏低</a:t>
            </a:r>
            <a:endParaRPr sz="2800">
              <a:latin typeface="Microsoft JhengHei"/>
              <a:cs typeface="Microsoft JhengHei"/>
            </a:endParaRPr>
          </a:p>
          <a:p>
            <a:pPr marL="12700" marR="5080" indent="266700">
              <a:lnSpc>
                <a:spcPct val="127800"/>
              </a:lnSpc>
              <a:spcBef>
                <a:spcPts val="480"/>
              </a:spcBef>
            </a:pPr>
            <a:r>
              <a:rPr sz="2400" spc="-5">
                <a:solidFill>
                  <a:srgbClr val="FFFFFF"/>
                </a:solidFill>
                <a:latin typeface="宋体"/>
                <a:cs typeface="宋体"/>
              </a:rPr>
              <a:t>我省中小城市混合收集的生活垃圾含可燃物低而含水率又</a:t>
            </a:r>
            <a:r>
              <a:rPr sz="2400">
                <a:solidFill>
                  <a:srgbClr val="FFFFFF"/>
                </a:solidFill>
                <a:latin typeface="宋体"/>
                <a:cs typeface="宋体"/>
              </a:rPr>
              <a:t>高，其低位热值</a:t>
            </a:r>
            <a:r>
              <a:rPr sz="2400" spc="-10">
                <a:solidFill>
                  <a:srgbClr val="FFFFFF"/>
                </a:solidFill>
                <a:latin typeface="Times New Roman"/>
                <a:cs typeface="Times New Roman"/>
              </a:rPr>
              <a:t>&lt;4000kj/kg</a:t>
            </a:r>
            <a:r>
              <a:rPr sz="2400" spc="-10">
                <a:solidFill>
                  <a:srgbClr val="FFFFFF"/>
                </a:solidFill>
                <a:latin typeface="宋体"/>
                <a:cs typeface="宋体"/>
              </a:rPr>
              <a:t>，进炉焚烧难确保自燃。</a:t>
            </a:r>
            <a:endParaRPr sz="2400">
              <a:latin typeface="宋体"/>
              <a:cs typeface="宋体"/>
            </a:endParaRPr>
          </a:p>
          <a:p>
            <a:pPr marL="1169035" indent="-889635">
              <a:lnSpc>
                <a:spcPct val="100000"/>
              </a:lnSpc>
              <a:spcBef>
                <a:spcPts val="1110"/>
              </a:spcBef>
              <a:buSzPct val="96428"/>
              <a:buAutoNum type="arabicPlain" startAt="2"/>
              <a:tabLst>
                <a:tab pos="1169035"/>
              </a:tabLst>
            </a:pPr>
            <a:r>
              <a:rPr sz="2800" b="1" spc="-5">
                <a:solidFill>
                  <a:srgbClr val="FF9933"/>
                </a:solidFill>
                <a:latin typeface="Microsoft JhengHei"/>
                <a:cs typeface="Microsoft JhengHei"/>
              </a:rPr>
              <a:t>焚烧设备选型存在的问题</a:t>
            </a:r>
            <a:endParaRPr sz="2800">
              <a:latin typeface="Microsoft JhengHei"/>
              <a:cs typeface="Microsoft JhengHei"/>
            </a:endParaRPr>
          </a:p>
          <a:p>
            <a:pPr marL="279400" marR="4068445">
              <a:lnSpc>
                <a:spcPct val="135000"/>
              </a:lnSpc>
              <a:spcBef>
                <a:spcPts val="65"/>
              </a:spcBef>
            </a:pPr>
            <a:r>
              <a:rPr sz="2400">
                <a:solidFill>
                  <a:srgbClr val="FFFFFF"/>
                </a:solidFill>
                <a:latin typeface="Times New Roman"/>
                <a:cs typeface="Times New Roman"/>
              </a:rPr>
              <a:t>A</a:t>
            </a:r>
            <a:r>
              <a:rPr sz="2400" spc="-5">
                <a:solidFill>
                  <a:srgbClr val="FFFFFF"/>
                </a:solidFill>
                <a:latin typeface="宋体"/>
                <a:cs typeface="宋体"/>
              </a:rPr>
              <a:t>、炉体选型存在的问题</a:t>
            </a:r>
            <a:r>
              <a:rPr sz="2400" spc="-50">
                <a:solidFill>
                  <a:srgbClr val="FFFFFF"/>
                </a:solidFill>
                <a:latin typeface="宋体"/>
                <a:cs typeface="宋体"/>
              </a:rPr>
              <a:t> </a:t>
            </a:r>
            <a:r>
              <a:rPr sz="2400">
                <a:solidFill>
                  <a:srgbClr val="FFFFFF"/>
                </a:solidFill>
                <a:latin typeface="Times New Roman"/>
                <a:cs typeface="Times New Roman"/>
              </a:rPr>
              <a:t>B</a:t>
            </a:r>
            <a:r>
              <a:rPr sz="2400" spc="-5">
                <a:solidFill>
                  <a:srgbClr val="FFFFFF"/>
                </a:solidFill>
                <a:latin typeface="宋体"/>
                <a:cs typeface="宋体"/>
              </a:rPr>
              <a:t>、烟气处理设施留下隐患</a:t>
            </a:r>
            <a:r>
              <a:rPr sz="2400" spc="-50">
                <a:solidFill>
                  <a:srgbClr val="FFFFFF"/>
                </a:solidFill>
                <a:latin typeface="宋体"/>
                <a:cs typeface="宋体"/>
              </a:rPr>
              <a:t> </a:t>
            </a:r>
            <a:r>
              <a:rPr sz="2400">
                <a:solidFill>
                  <a:srgbClr val="FFFFFF"/>
                </a:solidFill>
                <a:latin typeface="Times New Roman"/>
                <a:cs typeface="Times New Roman"/>
              </a:rPr>
              <a:t>C</a:t>
            </a:r>
            <a:r>
              <a:rPr sz="2400" spc="-10">
                <a:solidFill>
                  <a:srgbClr val="FFFFFF"/>
                </a:solidFill>
                <a:latin typeface="宋体"/>
                <a:cs typeface="宋体"/>
              </a:rPr>
              <a:t>、灰渣未做安全处理</a:t>
            </a:r>
            <a:endParaRPr sz="2400">
              <a:latin typeface="宋体"/>
              <a:cs typeface="宋体"/>
            </a:endParaRPr>
          </a:p>
          <a:p>
            <a:pPr marL="1169035" indent="-889635">
              <a:lnSpc>
                <a:spcPct val="100000"/>
              </a:lnSpc>
              <a:spcBef>
                <a:spcPts val="1115"/>
              </a:spcBef>
              <a:buSzPct val="96428"/>
              <a:buAutoNum type="arabicPlain" startAt="3"/>
              <a:tabLst>
                <a:tab pos="1169035"/>
              </a:tabLst>
            </a:pPr>
            <a:r>
              <a:rPr sz="2800" b="1" spc="-5">
                <a:solidFill>
                  <a:srgbClr val="FF9933"/>
                </a:solidFill>
                <a:latin typeface="Microsoft JhengHei"/>
                <a:cs typeface="Microsoft JhengHei"/>
              </a:rPr>
              <a:t>贮料坑渗滤液不作处理便排放</a:t>
            </a:r>
            <a:endParaRPr sz="2800">
              <a:latin typeface="Microsoft JhengHei"/>
              <a:cs typeface="Microsoft JhengHei"/>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12</a:t>
            </a:fld>
          </a:p>
        </p:txBody>
      </p:sp>
      <p:sp>
        <p:nvSpPr>
          <p:cNvPr id="3" name="object 3"/>
          <p:cNvSpPr txBox="1">
            <a:spLocks noGrp="1"/>
          </p:cNvSpPr>
          <p:nvPr>
            <p:ph type="title"/>
          </p:nvPr>
        </p:nvSpPr>
        <p:spPr>
          <a:xfrm>
            <a:off x="1526540" y="960590"/>
            <a:ext cx="5715000" cy="45212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2</a:t>
            </a:r>
            <a:r>
              <a:rPr/>
              <a:t>．</a:t>
            </a:r>
            <a:r>
              <a:rPr>
                <a:latin typeface="Times New Roman"/>
                <a:cs typeface="Times New Roman"/>
              </a:rPr>
              <a:t>2</a:t>
            </a:r>
            <a:r>
              <a:rPr spc="-5"/>
              <a:t>混合生活垃圾全焚烧存在的问题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89965" y="2190575"/>
            <a:ext cx="7607300" cy="2613025"/>
          </a:xfrm>
          <a:prstGeom prst="rect">
            <a:avLst/>
          </a:prstGeom>
        </p:spPr>
        <p:txBody>
          <a:bodyPr vert="horz" wrap="square" lIns="0" tIns="12700" rIns="0" bIns="0" rtlCol="0">
            <a:spAutoFit/>
          </a:bodyPr>
          <a:lstStyle/>
          <a:p>
            <a:pPr marL="12700" marR="5080" indent="266700">
              <a:lnSpc>
                <a:spcPct val="140000"/>
              </a:lnSpc>
              <a:spcBef>
                <a:spcPts val="100"/>
              </a:spcBef>
            </a:pPr>
            <a:r>
              <a:rPr sz="2400">
                <a:solidFill>
                  <a:srgbClr val="FFFFFF"/>
                </a:solidFill>
                <a:latin typeface="Times New Roman"/>
                <a:cs typeface="Times New Roman"/>
              </a:rPr>
              <a:t>2019</a:t>
            </a:r>
            <a:r>
              <a:rPr sz="2400" spc="-5">
                <a:solidFill>
                  <a:srgbClr val="FFFFFF"/>
                </a:solidFill>
                <a:latin typeface="宋体"/>
                <a:cs typeface="宋体"/>
              </a:rPr>
              <a:t>年以来，我省建设的垃圾处理工程采用单一的卫生</a:t>
            </a:r>
            <a:r>
              <a:rPr sz="2400">
                <a:solidFill>
                  <a:srgbClr val="FFFFFF"/>
                </a:solidFill>
                <a:latin typeface="宋体"/>
                <a:cs typeface="宋体"/>
              </a:rPr>
              <a:t>填埋工艺。省内这些全卫生填埋的主体工程</a:t>
            </a:r>
            <a:r>
              <a:rPr sz="2400">
                <a:solidFill>
                  <a:srgbClr val="FFFFFF"/>
                </a:solidFill>
                <a:latin typeface="Times New Roman"/>
                <a:cs typeface="Times New Roman"/>
              </a:rPr>
              <a:t>——</a:t>
            </a:r>
            <a:r>
              <a:rPr sz="2400" spc="-20">
                <a:solidFill>
                  <a:srgbClr val="FFFFFF"/>
                </a:solidFill>
                <a:latin typeface="宋体"/>
                <a:cs typeface="宋体"/>
              </a:rPr>
              <a:t>防渗、</a:t>
            </a:r>
            <a:endParaRPr sz="2400">
              <a:latin typeface="宋体"/>
              <a:cs typeface="宋体"/>
            </a:endParaRPr>
          </a:p>
          <a:p>
            <a:pPr marL="12700" marR="272415" algn="just">
              <a:lnSpc>
                <a:spcPct val="140000"/>
              </a:lnSpc>
              <a:spcBef>
                <a:spcPts val="210"/>
              </a:spcBef>
            </a:pPr>
            <a:r>
              <a:rPr sz="2400" spc="-5">
                <a:solidFill>
                  <a:srgbClr val="FFFFFF"/>
                </a:solidFill>
                <a:latin typeface="宋体"/>
                <a:cs typeface="宋体"/>
              </a:rPr>
              <a:t>导渗、导气、垃圾挡坝、截洪沟、渗滤液调节池及渗滤液处理设施等都较配套，但各主体工程的质量和填埋作业及填埋设备却存在一些问题。</a:t>
            </a:r>
            <a:endParaRPr sz="24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13</a:t>
            </a:fld>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3200">
                <a:solidFill>
                  <a:srgbClr val="0000FF"/>
                </a:solidFill>
                <a:latin typeface="Times New Roman"/>
                <a:cs typeface="Times New Roman"/>
              </a:rPr>
              <a:t>3</a:t>
            </a:r>
            <a:r>
              <a:rPr sz="3200" spc="-5">
                <a:solidFill>
                  <a:srgbClr val="0000FF"/>
                </a:solidFill>
              </a:rPr>
              <a:t>、卫生填埋存在的问题</a:t>
            </a:r>
            <a:endParaRPr sz="3200">
              <a:latin typeface="Times New Roman"/>
              <a:cs typeface="Times New Roman"/>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2572156" y="3454786"/>
            <a:ext cx="279400" cy="276225"/>
          </a:xfrm>
          <a:prstGeom prst="rect">
            <a:avLst/>
          </a:prstGeom>
        </p:spPr>
      </p:pic>
      <p:pic>
        <p:nvPicPr>
          <p:cNvPr id="3" name="object 3"/>
          <p:cNvPicPr/>
          <p:nvPr/>
        </p:nvPicPr>
        <p:blipFill>
          <a:blip r:embed="rId2"/>
          <a:stretch>
            <a:fillRect/>
          </a:stretch>
        </p:blipFill>
        <p:spPr>
          <a:xfrm>
            <a:off x="4705756" y="3454786"/>
            <a:ext cx="279400" cy="276225"/>
          </a:xfrm>
          <a:prstGeom prst="rect">
            <a:avLst/>
          </a:prstGeom>
        </p:spPr>
      </p:pic>
      <p:pic>
        <p:nvPicPr>
          <p:cNvPr id="4" name="object 4"/>
          <p:cNvPicPr/>
          <p:nvPr/>
        </p:nvPicPr>
        <p:blipFill>
          <a:blip r:embed="rId2"/>
          <a:stretch>
            <a:fillRect/>
          </a:stretch>
        </p:blipFill>
        <p:spPr>
          <a:xfrm>
            <a:off x="1780540" y="4356171"/>
            <a:ext cx="279400" cy="276225"/>
          </a:xfrm>
          <a:prstGeom prst="rect">
            <a:avLst/>
          </a:prstGeom>
        </p:spPr>
      </p:pic>
      <p:pic>
        <p:nvPicPr>
          <p:cNvPr id="5" name="object 5"/>
          <p:cNvPicPr/>
          <p:nvPr/>
        </p:nvPicPr>
        <p:blipFill>
          <a:blip r:embed="rId2"/>
          <a:stretch>
            <a:fillRect/>
          </a:stretch>
        </p:blipFill>
        <p:spPr>
          <a:xfrm>
            <a:off x="2504440" y="4795083"/>
            <a:ext cx="279400" cy="276225"/>
          </a:xfrm>
          <a:prstGeom prst="rect">
            <a:avLst/>
          </a:prstGeom>
        </p:spPr>
      </p:pic>
      <p:pic>
        <p:nvPicPr>
          <p:cNvPr id="6" name="object 6"/>
          <p:cNvPicPr/>
          <p:nvPr/>
        </p:nvPicPr>
        <p:blipFill>
          <a:blip r:embed="rId2"/>
          <a:stretch>
            <a:fillRect/>
          </a:stretch>
        </p:blipFill>
        <p:spPr>
          <a:xfrm>
            <a:off x="5055776" y="5649346"/>
            <a:ext cx="279400" cy="276225"/>
          </a:xfrm>
          <a:prstGeom prst="rect">
            <a:avLst/>
          </a:prstGeom>
        </p:spPr>
      </p:pic>
      <p:sp>
        <p:nvSpPr>
          <p:cNvPr id="7" name="object 7"/>
          <p:cNvSpPr txBox="1"/>
          <p:nvPr/>
        </p:nvSpPr>
        <p:spPr>
          <a:xfrm>
            <a:off x="777240" y="2282428"/>
            <a:ext cx="7874000" cy="3688715"/>
          </a:xfrm>
          <a:prstGeom prst="rect">
            <a:avLst/>
          </a:prstGeom>
        </p:spPr>
        <p:txBody>
          <a:bodyPr vert="horz" wrap="square" lIns="0" tIns="97790" rIns="0" bIns="0" rtlCol="0">
            <a:spAutoFit/>
          </a:bodyPr>
          <a:lstStyle/>
          <a:p>
            <a:pPr marL="1232535" indent="-889635">
              <a:lnSpc>
                <a:spcPct val="100000"/>
              </a:lnSpc>
              <a:spcBef>
                <a:spcPts val="770"/>
              </a:spcBef>
              <a:buSzPct val="96428"/>
              <a:buAutoNum type="arabicPlain"/>
              <a:tabLst>
                <a:tab pos="1232535"/>
              </a:tabLst>
            </a:pPr>
            <a:r>
              <a:rPr sz="2800" b="1" spc="-5">
                <a:solidFill>
                  <a:srgbClr val="FF9933"/>
                </a:solidFill>
                <a:latin typeface="Microsoft JhengHei"/>
                <a:cs typeface="Microsoft JhengHei"/>
              </a:rPr>
              <a:t>场底人工防渗的土建结构面质量问题</a:t>
            </a:r>
            <a:endParaRPr sz="2800">
              <a:latin typeface="Microsoft JhengHei"/>
              <a:cs typeface="Microsoft JhengHei"/>
            </a:endParaRPr>
          </a:p>
          <a:p>
            <a:pPr marL="1232535" indent="-889635">
              <a:lnSpc>
                <a:spcPct val="100000"/>
              </a:lnSpc>
              <a:spcBef>
                <a:spcPts val="675"/>
              </a:spcBef>
              <a:buSzPct val="96428"/>
              <a:buAutoNum type="arabicPlain"/>
              <a:tabLst>
                <a:tab pos="1232535"/>
              </a:tabLst>
            </a:pPr>
            <a:r>
              <a:rPr sz="2800" b="1" spc="-10">
                <a:solidFill>
                  <a:srgbClr val="FF9933"/>
                </a:solidFill>
                <a:latin typeface="Microsoft JhengHei"/>
                <a:cs typeface="Microsoft JhengHei"/>
              </a:rPr>
              <a:t>防渗材料的选取问题</a:t>
            </a:r>
            <a:endParaRPr sz="2800">
              <a:latin typeface="Microsoft JhengHei"/>
              <a:cs typeface="Microsoft JhengHei"/>
            </a:endParaRPr>
          </a:p>
          <a:p>
            <a:pPr marL="76200" marR="68580" indent="266700" algn="just">
              <a:lnSpc>
                <a:spcPct val="120000"/>
              </a:lnSpc>
              <a:spcBef>
                <a:spcPts val="40"/>
              </a:spcBef>
            </a:pPr>
            <a:r>
              <a:rPr sz="2400">
                <a:solidFill>
                  <a:srgbClr val="FFFFFF"/>
                </a:solidFill>
                <a:latin typeface="Times New Roman"/>
                <a:cs typeface="Times New Roman"/>
              </a:rPr>
              <a:t>A</a:t>
            </a:r>
            <a:r>
              <a:rPr sz="2400">
                <a:solidFill>
                  <a:srgbClr val="FFFFFF"/>
                </a:solidFill>
                <a:latin typeface="宋体"/>
                <a:cs typeface="宋体"/>
              </a:rPr>
              <a:t>、天然防  材料必须选取  透系数</a:t>
            </a:r>
            <a:r>
              <a:rPr sz="2400">
                <a:solidFill>
                  <a:srgbClr val="FFFFFF"/>
                </a:solidFill>
                <a:latin typeface="Times New Roman"/>
                <a:cs typeface="Times New Roman"/>
              </a:rPr>
              <a:t>K&lt;10</a:t>
            </a:r>
            <a:r>
              <a:rPr sz="2325" baseline="25089">
                <a:solidFill>
                  <a:srgbClr val="FFFFFF"/>
                </a:solidFill>
                <a:latin typeface="Times New Roman"/>
                <a:cs typeface="Times New Roman"/>
              </a:rPr>
              <a:t>-7</a:t>
            </a:r>
            <a:r>
              <a:rPr sz="2400">
                <a:solidFill>
                  <a:srgbClr val="FFFFFF"/>
                </a:solidFill>
                <a:latin typeface="Times New Roman"/>
                <a:cs typeface="Times New Roman"/>
              </a:rPr>
              <a:t>cm/S</a:t>
            </a:r>
            <a:r>
              <a:rPr sz="2400" spc="-20">
                <a:solidFill>
                  <a:srgbClr val="FFFFFF"/>
                </a:solidFill>
                <a:latin typeface="宋体"/>
                <a:cs typeface="宋体"/>
              </a:rPr>
              <a:t>、粘性</a:t>
            </a:r>
            <a:r>
              <a:rPr sz="2400">
                <a:solidFill>
                  <a:srgbClr val="FFFFFF"/>
                </a:solidFill>
                <a:latin typeface="宋体"/>
                <a:cs typeface="宋体"/>
              </a:rPr>
              <a:t>指数≥</a:t>
            </a:r>
            <a:r>
              <a:rPr sz="2400">
                <a:solidFill>
                  <a:srgbClr val="FFFFFF"/>
                </a:solidFill>
                <a:latin typeface="Times New Roman"/>
                <a:cs typeface="Times New Roman"/>
              </a:rPr>
              <a:t>15%</a:t>
            </a:r>
            <a:r>
              <a:rPr sz="2400">
                <a:solidFill>
                  <a:srgbClr val="FFFFFF"/>
                </a:solidFill>
                <a:latin typeface="宋体"/>
                <a:cs typeface="宋体"/>
              </a:rPr>
              <a:t>以及&lt;0.002㎜，粒度成分≥50%</a:t>
            </a:r>
            <a:r>
              <a:rPr sz="2400" spc="-10">
                <a:solidFill>
                  <a:srgbClr val="FFFFFF"/>
                </a:solidFill>
                <a:latin typeface="宋体"/>
                <a:cs typeface="宋体"/>
              </a:rPr>
              <a:t>的粘土才能保障</a:t>
            </a:r>
            <a:endParaRPr sz="2400">
              <a:latin typeface="宋体"/>
              <a:cs typeface="宋体"/>
            </a:endParaRPr>
          </a:p>
          <a:p>
            <a:pPr marL="76200" algn="just">
              <a:lnSpc>
                <a:spcPct val="100000"/>
              </a:lnSpc>
              <a:spcBef>
                <a:spcPts val="760"/>
              </a:spcBef>
            </a:pPr>
            <a:r>
              <a:rPr sz="2400" spc="-10">
                <a:solidFill>
                  <a:srgbClr val="FFFFFF"/>
                </a:solidFill>
                <a:latin typeface="宋体"/>
                <a:cs typeface="宋体"/>
              </a:rPr>
              <a:t>场底防  要求。</a:t>
            </a:r>
            <a:endParaRPr sz="2400">
              <a:latin typeface="宋体"/>
              <a:cs typeface="宋体"/>
            </a:endParaRPr>
          </a:p>
          <a:p>
            <a:pPr marL="76200" marR="55880" indent="266700" algn="just">
              <a:lnSpc>
                <a:spcPct val="116799"/>
              </a:lnSpc>
              <a:spcBef>
                <a:spcPts val="90"/>
              </a:spcBef>
            </a:pPr>
            <a:r>
              <a:rPr sz="2400">
                <a:solidFill>
                  <a:srgbClr val="FFFFFF"/>
                </a:solidFill>
                <a:latin typeface="宋体"/>
                <a:cs typeface="宋体"/>
              </a:rPr>
              <a:t>B、人工防 工程质量，其中土工织物（无纺织物）</a:t>
            </a:r>
            <a:r>
              <a:rPr sz="2400" spc="-25">
                <a:solidFill>
                  <a:srgbClr val="FFFFFF"/>
                </a:solidFill>
                <a:latin typeface="宋体"/>
                <a:cs typeface="宋体"/>
              </a:rPr>
              <a:t>一般</a:t>
            </a:r>
            <a:r>
              <a:rPr sz="2400">
                <a:solidFill>
                  <a:srgbClr val="FFFFFF"/>
                </a:solidFill>
                <a:latin typeface="宋体"/>
                <a:cs typeface="宋体"/>
              </a:rPr>
              <a:t>选取</a:t>
            </a:r>
            <a:r>
              <a:rPr sz="2400">
                <a:solidFill>
                  <a:srgbClr val="FFFFFF"/>
                </a:solidFill>
                <a:latin typeface="Times New Roman"/>
                <a:cs typeface="Times New Roman"/>
              </a:rPr>
              <a:t>300g/m</a:t>
            </a:r>
            <a:r>
              <a:rPr sz="2325" baseline="25089">
                <a:solidFill>
                  <a:srgbClr val="FFFFFF"/>
                </a:solidFill>
                <a:latin typeface="Times New Roman"/>
                <a:cs typeface="Times New Roman"/>
              </a:rPr>
              <a:t>2</a:t>
            </a:r>
            <a:r>
              <a:rPr sz="2400">
                <a:solidFill>
                  <a:srgbClr val="FFFFFF"/>
                </a:solidFill>
                <a:latin typeface="宋体"/>
                <a:cs typeface="宋体"/>
              </a:rPr>
              <a:t>，土工膜应选取厚度</a:t>
            </a:r>
            <a:r>
              <a:rPr sz="2400" spc="-10">
                <a:solidFill>
                  <a:srgbClr val="FFFFFF"/>
                </a:solidFill>
                <a:latin typeface="Times New Roman"/>
                <a:cs typeface="Times New Roman"/>
              </a:rPr>
              <a:t>1.5mm</a:t>
            </a:r>
            <a:r>
              <a:rPr sz="2400" spc="-10">
                <a:solidFill>
                  <a:srgbClr val="FFFFFF"/>
                </a:solidFill>
                <a:latin typeface="宋体"/>
                <a:cs typeface="宋体"/>
              </a:rPr>
              <a:t>、密度最小值达到</a:t>
            </a:r>
            <a:r>
              <a:rPr sz="2400" spc="-50">
                <a:solidFill>
                  <a:srgbClr val="FFFFFF"/>
                </a:solidFill>
                <a:latin typeface="宋体"/>
                <a:cs typeface="宋体"/>
              </a:rPr>
              <a:t> </a:t>
            </a:r>
            <a:r>
              <a:rPr sz="2400">
                <a:solidFill>
                  <a:srgbClr val="FFFFFF"/>
                </a:solidFill>
                <a:latin typeface="Times New Roman"/>
                <a:cs typeface="Times New Roman"/>
              </a:rPr>
              <a:t>0.94g/cm</a:t>
            </a:r>
            <a:r>
              <a:rPr sz="2325" baseline="25089">
                <a:solidFill>
                  <a:srgbClr val="FFFFFF"/>
                </a:solidFill>
                <a:latin typeface="Times New Roman"/>
                <a:cs typeface="Times New Roman"/>
              </a:rPr>
              <a:t>3</a:t>
            </a:r>
            <a:r>
              <a:rPr sz="2400">
                <a:solidFill>
                  <a:srgbClr val="FFFFFF"/>
                </a:solidFill>
                <a:latin typeface="宋体"/>
                <a:cs typeface="宋体"/>
              </a:rPr>
              <a:t>、炭黑含量</a:t>
            </a:r>
            <a:r>
              <a:rPr sz="2400">
                <a:solidFill>
                  <a:srgbClr val="FFFFFF"/>
                </a:solidFill>
                <a:latin typeface="Times New Roman"/>
                <a:cs typeface="Times New Roman"/>
              </a:rPr>
              <a:t>2%</a:t>
            </a:r>
            <a:r>
              <a:rPr sz="2400">
                <a:solidFill>
                  <a:srgbClr val="FFFFFF"/>
                </a:solidFill>
                <a:latin typeface="宋体"/>
                <a:cs typeface="宋体"/>
              </a:rPr>
              <a:t>～</a:t>
            </a:r>
            <a:r>
              <a:rPr sz="2400">
                <a:solidFill>
                  <a:srgbClr val="FFFFFF"/>
                </a:solidFill>
                <a:latin typeface="Times New Roman"/>
                <a:cs typeface="Times New Roman"/>
              </a:rPr>
              <a:t>3%</a:t>
            </a:r>
            <a:r>
              <a:rPr sz="2400">
                <a:solidFill>
                  <a:srgbClr val="FFFFFF"/>
                </a:solidFill>
                <a:latin typeface="宋体"/>
                <a:cs typeface="宋体"/>
              </a:rPr>
              <a:t>、  透系数</a:t>
            </a:r>
            <a:r>
              <a:rPr sz="2400">
                <a:solidFill>
                  <a:srgbClr val="FFFFFF"/>
                </a:solidFill>
                <a:latin typeface="Times New Roman"/>
                <a:cs typeface="Times New Roman"/>
              </a:rPr>
              <a:t>&lt;10</a:t>
            </a:r>
            <a:r>
              <a:rPr sz="2325" baseline="25089">
                <a:solidFill>
                  <a:srgbClr val="FFFFFF"/>
                </a:solidFill>
                <a:latin typeface="Times New Roman"/>
                <a:cs typeface="Times New Roman"/>
              </a:rPr>
              <a:t>-12</a:t>
            </a:r>
            <a:r>
              <a:rPr sz="2400">
                <a:solidFill>
                  <a:srgbClr val="FFFFFF"/>
                </a:solidFill>
                <a:latin typeface="宋体"/>
                <a:cs typeface="宋体"/>
              </a:rPr>
              <a:t>㎝</a:t>
            </a:r>
            <a:r>
              <a:rPr sz="2400" spc="-10">
                <a:solidFill>
                  <a:srgbClr val="FFFFFF"/>
                </a:solidFill>
                <a:latin typeface="Times New Roman"/>
                <a:cs typeface="Times New Roman"/>
              </a:rPr>
              <a:t>/s</a:t>
            </a:r>
            <a:r>
              <a:rPr sz="2400" spc="-50">
                <a:solidFill>
                  <a:srgbClr val="FFFFFF"/>
                </a:solidFill>
                <a:latin typeface="宋体"/>
                <a:cs typeface="宋体"/>
              </a:rPr>
              <a:t>。</a:t>
            </a:r>
            <a:endParaRPr sz="2400">
              <a:latin typeface="宋体"/>
              <a:cs typeface="宋体"/>
            </a:endParaRPr>
          </a:p>
        </p:txBody>
      </p:sp>
      <p:sp>
        <p:nvSpPr>
          <p:cNvPr id="9" name="object 9"/>
          <p:cNvSpPr txBox="1">
            <a:spLocks noGrp="1"/>
          </p:cNvSpPr>
          <p:nvPr>
            <p:ph type="sldNum" sz="quarter" idx="7"/>
          </p:nvPr>
        </p:nvSpPr>
        <p:spPr>
          <a:prstGeom prst="rect">
            <a:avLst/>
          </a:prstGeom>
        </p:spPr>
        <p:txBody>
          <a:bodyPr vert="horz" wrap="square" lIns="0" tIns="0" rIns="0" bIns="0" rtlCol="0">
            <a:spAutoFit/>
          </a:bodyPr>
          <a:lstStyle/>
          <a:p>
            <a:pPr marL="38100">
              <a:lnSpc>
                <a:spcPts val="1630"/>
              </a:lnSpc>
            </a:pPr>
            <a:fld id="{81D60167-4931-47E6-BA6A-407CBD079E47}" type="slidenum">
              <a:rPr spc="-25"/>
              <a:t>14</a:t>
            </a:fld>
          </a:p>
        </p:txBody>
      </p:sp>
      <p:sp>
        <p:nvSpPr>
          <p:cNvPr id="8" name="object 8"/>
          <p:cNvSpPr txBox="1">
            <a:spLocks noGrp="1"/>
          </p:cNvSpPr>
          <p:nvPr>
            <p:ph type="title"/>
          </p:nvPr>
        </p:nvSpPr>
        <p:spPr>
          <a:xfrm>
            <a:off x="1678939" y="858990"/>
            <a:ext cx="3581400" cy="45212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3</a:t>
            </a:r>
            <a:r>
              <a:rPr/>
              <a:t>．</a:t>
            </a:r>
            <a:r>
              <a:rPr>
                <a:latin typeface="Times New Roman"/>
                <a:cs typeface="Times New Roman"/>
              </a:rPr>
              <a:t>1</a:t>
            </a:r>
            <a:r>
              <a:rPr spc="-10"/>
              <a:t>防渗工程质量问题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969967" y="1976472"/>
            <a:ext cx="247650" cy="241300"/>
          </a:xfrm>
          <a:prstGeom prst="rect">
            <a:avLst/>
          </a:prstGeom>
        </p:spPr>
      </p:pic>
      <p:pic>
        <p:nvPicPr>
          <p:cNvPr id="3" name="object 3"/>
          <p:cNvPicPr/>
          <p:nvPr/>
        </p:nvPicPr>
        <p:blipFill>
          <a:blip r:embed="rId3"/>
          <a:stretch>
            <a:fillRect/>
          </a:stretch>
        </p:blipFill>
        <p:spPr>
          <a:xfrm>
            <a:off x="701040" y="2405732"/>
            <a:ext cx="186689" cy="186689"/>
          </a:xfrm>
          <a:prstGeom prst="rect">
            <a:avLst/>
          </a:prstGeom>
        </p:spPr>
      </p:pic>
      <p:pic>
        <p:nvPicPr>
          <p:cNvPr id="4" name="object 4"/>
          <p:cNvPicPr/>
          <p:nvPr/>
        </p:nvPicPr>
        <p:blipFill>
          <a:blip r:embed="rId2"/>
          <a:stretch>
            <a:fillRect/>
          </a:stretch>
        </p:blipFill>
        <p:spPr>
          <a:xfrm>
            <a:off x="2230755" y="2376522"/>
            <a:ext cx="247650" cy="241300"/>
          </a:xfrm>
          <a:prstGeom prst="rect">
            <a:avLst/>
          </a:prstGeom>
        </p:spPr>
      </p:pic>
      <p:pic>
        <p:nvPicPr>
          <p:cNvPr id="5" name="object 5"/>
          <p:cNvPicPr/>
          <p:nvPr/>
        </p:nvPicPr>
        <p:blipFill>
          <a:blip r:embed="rId2"/>
          <a:stretch>
            <a:fillRect/>
          </a:stretch>
        </p:blipFill>
        <p:spPr>
          <a:xfrm>
            <a:off x="8263977" y="2696562"/>
            <a:ext cx="247650" cy="241300"/>
          </a:xfrm>
          <a:prstGeom prst="rect">
            <a:avLst/>
          </a:prstGeom>
        </p:spPr>
      </p:pic>
      <p:pic>
        <p:nvPicPr>
          <p:cNvPr id="6" name="object 6"/>
          <p:cNvPicPr/>
          <p:nvPr/>
        </p:nvPicPr>
        <p:blipFill>
          <a:blip r:embed="rId2"/>
          <a:stretch>
            <a:fillRect/>
          </a:stretch>
        </p:blipFill>
        <p:spPr>
          <a:xfrm>
            <a:off x="7111365" y="3016602"/>
            <a:ext cx="247650" cy="241300"/>
          </a:xfrm>
          <a:prstGeom prst="rect">
            <a:avLst/>
          </a:prstGeom>
        </p:spPr>
      </p:pic>
      <p:pic>
        <p:nvPicPr>
          <p:cNvPr id="7" name="object 7"/>
          <p:cNvPicPr/>
          <p:nvPr/>
        </p:nvPicPr>
        <p:blipFill>
          <a:blip r:embed="rId3"/>
          <a:stretch>
            <a:fillRect/>
          </a:stretch>
        </p:blipFill>
        <p:spPr>
          <a:xfrm>
            <a:off x="701040" y="3783409"/>
            <a:ext cx="186689" cy="186689"/>
          </a:xfrm>
          <a:prstGeom prst="rect">
            <a:avLst/>
          </a:prstGeom>
        </p:spPr>
      </p:pic>
      <p:pic>
        <p:nvPicPr>
          <p:cNvPr id="8" name="object 8"/>
          <p:cNvPicPr/>
          <p:nvPr/>
        </p:nvPicPr>
        <p:blipFill>
          <a:blip r:embed="rId2"/>
          <a:stretch>
            <a:fillRect/>
          </a:stretch>
        </p:blipFill>
        <p:spPr>
          <a:xfrm>
            <a:off x="1697355" y="3754199"/>
            <a:ext cx="247650" cy="241300"/>
          </a:xfrm>
          <a:prstGeom prst="rect">
            <a:avLst/>
          </a:prstGeom>
        </p:spPr>
      </p:pic>
      <p:pic>
        <p:nvPicPr>
          <p:cNvPr id="9" name="object 9"/>
          <p:cNvPicPr/>
          <p:nvPr/>
        </p:nvPicPr>
        <p:blipFill>
          <a:blip r:embed="rId2"/>
          <a:stretch>
            <a:fillRect/>
          </a:stretch>
        </p:blipFill>
        <p:spPr>
          <a:xfrm>
            <a:off x="4897755" y="3754199"/>
            <a:ext cx="247650" cy="241300"/>
          </a:xfrm>
          <a:prstGeom prst="rect">
            <a:avLst/>
          </a:prstGeom>
        </p:spPr>
      </p:pic>
      <p:pic>
        <p:nvPicPr>
          <p:cNvPr id="10" name="object 10"/>
          <p:cNvPicPr/>
          <p:nvPr/>
        </p:nvPicPr>
        <p:blipFill>
          <a:blip r:embed="rId2"/>
          <a:stretch>
            <a:fillRect/>
          </a:stretch>
        </p:blipFill>
        <p:spPr>
          <a:xfrm>
            <a:off x="1243965" y="4056733"/>
            <a:ext cx="247650" cy="241300"/>
          </a:xfrm>
          <a:prstGeom prst="rect">
            <a:avLst/>
          </a:prstGeom>
        </p:spPr>
      </p:pic>
      <p:pic>
        <p:nvPicPr>
          <p:cNvPr id="11" name="object 11"/>
          <p:cNvPicPr/>
          <p:nvPr/>
        </p:nvPicPr>
        <p:blipFill>
          <a:blip r:embed="rId2"/>
          <a:stretch>
            <a:fillRect/>
          </a:stretch>
        </p:blipFill>
        <p:spPr>
          <a:xfrm>
            <a:off x="1777365" y="4696813"/>
            <a:ext cx="247650" cy="241300"/>
          </a:xfrm>
          <a:prstGeom prst="rect">
            <a:avLst/>
          </a:prstGeom>
        </p:spPr>
      </p:pic>
      <p:pic>
        <p:nvPicPr>
          <p:cNvPr id="12" name="object 12"/>
          <p:cNvPicPr/>
          <p:nvPr/>
        </p:nvPicPr>
        <p:blipFill>
          <a:blip r:embed="rId2"/>
          <a:stretch>
            <a:fillRect/>
          </a:stretch>
        </p:blipFill>
        <p:spPr>
          <a:xfrm>
            <a:off x="1955251" y="5736942"/>
            <a:ext cx="247650" cy="241300"/>
          </a:xfrm>
          <a:prstGeom prst="rect">
            <a:avLst/>
          </a:prstGeom>
        </p:spPr>
      </p:pic>
      <p:sp>
        <p:nvSpPr>
          <p:cNvPr id="13" name="object 13"/>
          <p:cNvSpPr txBox="1"/>
          <p:nvPr/>
        </p:nvSpPr>
        <p:spPr>
          <a:xfrm>
            <a:off x="612140" y="1832962"/>
            <a:ext cx="8454390" cy="4603750"/>
          </a:xfrm>
          <a:prstGeom prst="rect">
            <a:avLst/>
          </a:prstGeom>
        </p:spPr>
        <p:txBody>
          <a:bodyPr vert="horz" wrap="square" lIns="0" tIns="92710" rIns="0" bIns="0" rtlCol="0">
            <a:spAutoFit/>
          </a:bodyPr>
          <a:lstStyle/>
          <a:p>
            <a:pPr marL="88900">
              <a:lnSpc>
                <a:spcPct val="100000"/>
              </a:lnSpc>
              <a:spcBef>
                <a:spcPts val="730"/>
              </a:spcBef>
              <a:tabLst>
                <a:tab pos="1614805"/>
              </a:tabLst>
            </a:pPr>
            <a:r>
              <a:rPr sz="2100">
                <a:solidFill>
                  <a:srgbClr val="FFFFFF"/>
                </a:solidFill>
                <a:latin typeface="Times New Roman"/>
                <a:cs typeface="Times New Roman"/>
              </a:rPr>
              <a:t>A</a:t>
            </a:r>
            <a:r>
              <a:rPr sz="2100">
                <a:solidFill>
                  <a:srgbClr val="FFFFFF"/>
                </a:solidFill>
                <a:latin typeface="宋体"/>
                <a:cs typeface="宋体"/>
              </a:rPr>
              <a:t>、场底</a:t>
            </a:r>
            <a:r>
              <a:rPr sz="2100" spc="-50">
                <a:solidFill>
                  <a:srgbClr val="FFFFFF"/>
                </a:solidFill>
                <a:latin typeface="宋体"/>
                <a:cs typeface="宋体"/>
              </a:rPr>
              <a:t>防</a:t>
            </a:r>
            <a:r>
              <a:rPr sz="2100">
                <a:solidFill>
                  <a:srgbClr val="FFFFFF"/>
                </a:solidFill>
                <a:latin typeface="宋体"/>
                <a:cs typeface="宋体"/>
              </a:rPr>
              <a:t>	</a:t>
            </a:r>
            <a:r>
              <a:rPr sz="2100" spc="-50">
                <a:solidFill>
                  <a:srgbClr val="FFFFFF"/>
                </a:solidFill>
                <a:latin typeface="宋体"/>
                <a:cs typeface="宋体"/>
              </a:rPr>
              <a:t>层</a:t>
            </a:r>
            <a:endParaRPr sz="2100">
              <a:latin typeface="宋体"/>
              <a:cs typeface="宋体"/>
            </a:endParaRPr>
          </a:p>
          <a:p>
            <a:pPr marL="88900" marR="377190" indent="186690">
              <a:lnSpc>
                <a:spcPct val="100000"/>
              </a:lnSpc>
              <a:spcBef>
                <a:spcPts val="630"/>
              </a:spcBef>
              <a:tabLst>
                <a:tab pos="1875155"/>
              </a:tabLst>
            </a:pPr>
            <a:r>
              <a:rPr sz="2100">
                <a:solidFill>
                  <a:srgbClr val="FFFFFF"/>
                </a:solidFill>
                <a:latin typeface="宋体"/>
                <a:cs typeface="宋体"/>
              </a:rPr>
              <a:t>省内天然</a:t>
            </a:r>
            <a:r>
              <a:rPr sz="2100" spc="-50">
                <a:solidFill>
                  <a:srgbClr val="FFFFFF"/>
                </a:solidFill>
                <a:latin typeface="宋体"/>
                <a:cs typeface="宋体"/>
              </a:rPr>
              <a:t>防</a:t>
            </a:r>
            <a:r>
              <a:rPr sz="2100">
                <a:solidFill>
                  <a:srgbClr val="FFFFFF"/>
                </a:solidFill>
                <a:latin typeface="宋体"/>
                <a:cs typeface="宋体"/>
              </a:rPr>
              <a:t>	层制作通常是地基</a:t>
            </a:r>
            <a:r>
              <a:rPr sz="2100">
                <a:solidFill>
                  <a:srgbClr val="FFFFFF"/>
                </a:solidFill>
                <a:latin typeface="Times New Roman"/>
                <a:cs typeface="Times New Roman"/>
              </a:rPr>
              <a:t>→</a:t>
            </a:r>
            <a:r>
              <a:rPr sz="2100">
                <a:solidFill>
                  <a:srgbClr val="FFFFFF"/>
                </a:solidFill>
                <a:latin typeface="宋体"/>
                <a:cs typeface="宋体"/>
              </a:rPr>
              <a:t>粘土铺平夯实</a:t>
            </a:r>
            <a:r>
              <a:rPr sz="2100" spc="-10">
                <a:solidFill>
                  <a:srgbClr val="FFFFFF"/>
                </a:solidFill>
                <a:latin typeface="宋体"/>
                <a:cs typeface="宋体"/>
              </a:rPr>
              <a:t>（</a:t>
            </a:r>
            <a:r>
              <a:rPr sz="2100" spc="-10">
                <a:solidFill>
                  <a:srgbClr val="FFFFFF"/>
                </a:solidFill>
                <a:latin typeface="Times New Roman"/>
                <a:cs typeface="Times New Roman"/>
              </a:rPr>
              <a:t>20cm</a:t>
            </a:r>
            <a:r>
              <a:rPr sz="2100">
                <a:solidFill>
                  <a:srgbClr val="FFFFFF"/>
                </a:solidFill>
                <a:latin typeface="宋体"/>
                <a:cs typeface="宋体"/>
              </a:rPr>
              <a:t>夯实一次</a:t>
            </a:r>
            <a:r>
              <a:rPr sz="2100" spc="-50">
                <a:solidFill>
                  <a:srgbClr val="FFFFFF"/>
                </a:solidFill>
                <a:latin typeface="宋体"/>
                <a:cs typeface="宋体"/>
              </a:rPr>
              <a:t>，</a:t>
            </a:r>
            <a:r>
              <a:rPr sz="2100">
                <a:solidFill>
                  <a:srgbClr val="FFFFFF"/>
                </a:solidFill>
                <a:latin typeface="宋体"/>
                <a:cs typeface="宋体"/>
              </a:rPr>
              <a:t>实厚度达</a:t>
            </a:r>
            <a:r>
              <a:rPr sz="2100" spc="-10">
                <a:solidFill>
                  <a:srgbClr val="FFFFFF"/>
                </a:solidFill>
                <a:latin typeface="Times New Roman"/>
                <a:cs typeface="Times New Roman"/>
              </a:rPr>
              <a:t>≥2m</a:t>
            </a:r>
            <a:r>
              <a:rPr sz="2100">
                <a:solidFill>
                  <a:srgbClr val="FFFFFF"/>
                </a:solidFill>
                <a:latin typeface="宋体"/>
                <a:cs typeface="宋体"/>
              </a:rPr>
              <a:t>、</a:t>
            </a:r>
            <a:r>
              <a:rPr sz="2100" spc="-10">
                <a:solidFill>
                  <a:srgbClr val="FFFFFF"/>
                </a:solidFill>
                <a:latin typeface="Times New Roman"/>
                <a:cs typeface="Times New Roman"/>
              </a:rPr>
              <a:t>K&lt;10</a:t>
            </a:r>
            <a:r>
              <a:rPr sz="2025" spc="-15" baseline="26748">
                <a:solidFill>
                  <a:srgbClr val="FFFFFF"/>
                </a:solidFill>
                <a:latin typeface="Times New Roman"/>
                <a:cs typeface="Times New Roman"/>
              </a:rPr>
              <a:t>-</a:t>
            </a:r>
            <a:r>
              <a:rPr sz="2025" baseline="26748">
                <a:solidFill>
                  <a:srgbClr val="FFFFFF"/>
                </a:solidFill>
                <a:latin typeface="Times New Roman"/>
                <a:cs typeface="Times New Roman"/>
              </a:rPr>
              <a:t>7</a:t>
            </a:r>
            <a:r>
              <a:rPr sz="2100">
                <a:solidFill>
                  <a:srgbClr val="FFFFFF"/>
                </a:solidFill>
                <a:latin typeface="Times New Roman"/>
                <a:cs typeface="Times New Roman"/>
              </a:rPr>
              <a:t>cm/s</a:t>
            </a:r>
            <a:r>
              <a:rPr sz="2100">
                <a:solidFill>
                  <a:srgbClr val="FFFFFF"/>
                </a:solidFill>
                <a:latin typeface="宋体"/>
                <a:cs typeface="宋体"/>
              </a:rPr>
              <a:t>）</a:t>
            </a:r>
            <a:r>
              <a:rPr sz="2100">
                <a:solidFill>
                  <a:srgbClr val="FFFFFF"/>
                </a:solidFill>
                <a:latin typeface="Times New Roman"/>
                <a:cs typeface="Times New Roman"/>
              </a:rPr>
              <a:t>→</a:t>
            </a:r>
            <a:r>
              <a:rPr sz="2100">
                <a:solidFill>
                  <a:srgbClr val="FFFFFF"/>
                </a:solidFill>
                <a:latin typeface="宋体"/>
                <a:cs typeface="宋体"/>
              </a:rPr>
              <a:t>上铺</a:t>
            </a:r>
            <a:r>
              <a:rPr sz="2100" spc="-10">
                <a:solidFill>
                  <a:srgbClr val="FFFFFF"/>
                </a:solidFill>
                <a:latin typeface="Times New Roman"/>
                <a:cs typeface="Times New Roman"/>
              </a:rPr>
              <a:t>30cm</a:t>
            </a:r>
            <a:r>
              <a:rPr sz="2100">
                <a:solidFill>
                  <a:srgbClr val="FFFFFF"/>
                </a:solidFill>
                <a:latin typeface="宋体"/>
                <a:cs typeface="宋体"/>
              </a:rPr>
              <a:t>鹅卵石</a:t>
            </a:r>
            <a:r>
              <a:rPr sz="2100" spc="-10">
                <a:solidFill>
                  <a:srgbClr val="FFFFFF"/>
                </a:solidFill>
                <a:latin typeface="宋体"/>
                <a:cs typeface="宋体"/>
              </a:rPr>
              <a:t>（</a:t>
            </a:r>
            <a:r>
              <a:rPr sz="2100" spc="-10">
                <a:solidFill>
                  <a:srgbClr val="FFFFFF"/>
                </a:solidFill>
                <a:latin typeface="Times New Roman"/>
                <a:cs typeface="Times New Roman"/>
              </a:rPr>
              <a:t>D=5~10cm</a:t>
            </a:r>
            <a:r>
              <a:rPr sz="2100" spc="-10">
                <a:solidFill>
                  <a:srgbClr val="FFFFFF"/>
                </a:solidFill>
                <a:latin typeface="宋体"/>
                <a:cs typeface="宋体"/>
              </a:rPr>
              <a:t>，</a:t>
            </a:r>
            <a:r>
              <a:rPr sz="2100">
                <a:solidFill>
                  <a:srgbClr val="FFFFFF"/>
                </a:solidFill>
                <a:latin typeface="宋体"/>
                <a:cs typeface="宋体"/>
              </a:rPr>
              <a:t>属</a:t>
            </a:r>
            <a:r>
              <a:rPr sz="2100" spc="-50">
                <a:solidFill>
                  <a:srgbClr val="FFFFFF"/>
                </a:solidFill>
                <a:latin typeface="宋体"/>
                <a:cs typeface="宋体"/>
              </a:rPr>
              <a:t></a:t>
            </a:r>
            <a:endParaRPr sz="2100">
              <a:latin typeface="宋体"/>
              <a:cs typeface="宋体"/>
            </a:endParaRPr>
          </a:p>
          <a:p>
            <a:pPr marL="88900" marR="89535">
              <a:lnSpc>
                <a:spcPct val="100000"/>
              </a:lnSpc>
              <a:tabLst>
                <a:tab pos="6755765"/>
              </a:tabLst>
            </a:pPr>
            <a:r>
              <a:rPr sz="2100">
                <a:solidFill>
                  <a:srgbClr val="FFFFFF"/>
                </a:solidFill>
                <a:latin typeface="宋体"/>
                <a:cs typeface="宋体"/>
              </a:rPr>
              <a:t>滤液导流层）</a:t>
            </a:r>
            <a:r>
              <a:rPr sz="2100">
                <a:solidFill>
                  <a:srgbClr val="FFFFFF"/>
                </a:solidFill>
                <a:latin typeface="Times New Roman"/>
                <a:cs typeface="Times New Roman"/>
              </a:rPr>
              <a:t>→</a:t>
            </a:r>
            <a:r>
              <a:rPr sz="2100">
                <a:solidFill>
                  <a:srgbClr val="FFFFFF"/>
                </a:solidFill>
                <a:latin typeface="宋体"/>
                <a:cs typeface="宋体"/>
              </a:rPr>
              <a:t>土工织物</a:t>
            </a:r>
            <a:r>
              <a:rPr sz="2100">
                <a:solidFill>
                  <a:srgbClr val="FFFFFF"/>
                </a:solidFill>
                <a:latin typeface="Times New Roman"/>
                <a:cs typeface="Times New Roman"/>
              </a:rPr>
              <a:t>→</a:t>
            </a:r>
            <a:r>
              <a:rPr sz="2100">
                <a:solidFill>
                  <a:srgbClr val="FFFFFF"/>
                </a:solidFill>
                <a:latin typeface="宋体"/>
                <a:cs typeface="宋体"/>
              </a:rPr>
              <a:t>生活垃圾。省内采用天然</a:t>
            </a:r>
            <a:r>
              <a:rPr sz="2100" spc="-50">
                <a:solidFill>
                  <a:srgbClr val="FFFFFF"/>
                </a:solidFill>
                <a:latin typeface="宋体"/>
                <a:cs typeface="宋体"/>
              </a:rPr>
              <a:t>防</a:t>
            </a:r>
            <a:r>
              <a:rPr sz="2100">
                <a:solidFill>
                  <a:srgbClr val="FFFFFF"/>
                </a:solidFill>
                <a:latin typeface="宋体"/>
                <a:cs typeface="宋体"/>
              </a:rPr>
              <a:t>	的卫生填场</a:t>
            </a:r>
            <a:r>
              <a:rPr sz="2100" spc="-50">
                <a:solidFill>
                  <a:srgbClr val="FFFFFF"/>
                </a:solidFill>
                <a:latin typeface="宋体"/>
                <a:cs typeface="宋体"/>
              </a:rPr>
              <a:t>，</a:t>
            </a:r>
            <a:r>
              <a:rPr sz="2100">
                <a:solidFill>
                  <a:srgbClr val="FFFFFF"/>
                </a:solidFill>
                <a:latin typeface="宋体"/>
                <a:cs typeface="宋体"/>
              </a:rPr>
              <a:t>粘土铺设也未按</a:t>
            </a:r>
            <a:r>
              <a:rPr sz="2100">
                <a:solidFill>
                  <a:srgbClr val="FFFFFF"/>
                </a:solidFill>
                <a:latin typeface="Times New Roman"/>
                <a:cs typeface="Times New Roman"/>
              </a:rPr>
              <a:t>20</a:t>
            </a:r>
            <a:r>
              <a:rPr sz="2100">
                <a:solidFill>
                  <a:srgbClr val="FFFFFF"/>
                </a:solidFill>
                <a:latin typeface="宋体"/>
                <a:cs typeface="宋体"/>
              </a:rPr>
              <a:t>㎝夯实三遍，而</a:t>
            </a:r>
            <a:r>
              <a:rPr sz="2100">
                <a:solidFill>
                  <a:srgbClr val="FFFFFF"/>
                </a:solidFill>
                <a:latin typeface="Times New Roman"/>
                <a:cs typeface="Times New Roman"/>
              </a:rPr>
              <a:t>2m</a:t>
            </a:r>
            <a:r>
              <a:rPr sz="2100">
                <a:solidFill>
                  <a:srgbClr val="FFFFFF"/>
                </a:solidFill>
                <a:latin typeface="宋体"/>
                <a:cs typeface="宋体"/>
              </a:rPr>
              <a:t>夯实</a:t>
            </a:r>
            <a:r>
              <a:rPr sz="2100">
                <a:solidFill>
                  <a:srgbClr val="FFFFFF"/>
                </a:solidFill>
                <a:latin typeface="Times New Roman"/>
                <a:cs typeface="Times New Roman"/>
              </a:rPr>
              <a:t>1</a:t>
            </a:r>
            <a:r>
              <a:rPr sz="2100">
                <a:solidFill>
                  <a:srgbClr val="FFFFFF"/>
                </a:solidFill>
                <a:latin typeface="宋体"/>
                <a:cs typeface="宋体"/>
              </a:rPr>
              <a:t>～</a:t>
            </a:r>
            <a:r>
              <a:rPr sz="2100">
                <a:solidFill>
                  <a:srgbClr val="FFFFFF"/>
                </a:solidFill>
                <a:latin typeface="Times New Roman"/>
                <a:cs typeface="Times New Roman"/>
              </a:rPr>
              <a:t>2</a:t>
            </a:r>
            <a:r>
              <a:rPr sz="2100">
                <a:solidFill>
                  <a:srgbClr val="FFFFFF"/>
                </a:solidFill>
                <a:latin typeface="宋体"/>
                <a:cs typeface="宋体"/>
              </a:rPr>
              <a:t>次</a:t>
            </a:r>
            <a:r>
              <a:rPr sz="2100" spc="-50">
                <a:solidFill>
                  <a:srgbClr val="FFFFFF"/>
                </a:solidFill>
                <a:latin typeface="宋体"/>
                <a:cs typeface="宋体"/>
              </a:rPr>
              <a:t>。</a:t>
            </a:r>
            <a:endParaRPr sz="2100">
              <a:latin typeface="宋体"/>
              <a:cs typeface="宋体"/>
            </a:endParaRPr>
          </a:p>
          <a:p>
            <a:pPr marL="88900" marR="68580" indent="186690">
              <a:lnSpc>
                <a:spcPct val="97300"/>
              </a:lnSpc>
              <a:spcBef>
                <a:spcPts val="835"/>
              </a:spcBef>
              <a:tabLst>
                <a:tab pos="888365"/>
                <a:tab pos="1341755"/>
                <a:tab pos="4542155"/>
              </a:tabLst>
            </a:pPr>
            <a:r>
              <a:rPr sz="2100">
                <a:solidFill>
                  <a:srgbClr val="FFFFFF"/>
                </a:solidFill>
                <a:latin typeface="宋体"/>
                <a:cs typeface="宋体"/>
              </a:rPr>
              <a:t>人工</a:t>
            </a:r>
            <a:r>
              <a:rPr sz="2100" spc="-50">
                <a:solidFill>
                  <a:srgbClr val="FFFFFF"/>
                </a:solidFill>
                <a:latin typeface="宋体"/>
                <a:cs typeface="宋体"/>
              </a:rPr>
              <a:t>防</a:t>
            </a:r>
            <a:r>
              <a:rPr sz="2100">
                <a:solidFill>
                  <a:srgbClr val="FFFFFF"/>
                </a:solidFill>
                <a:latin typeface="宋体"/>
                <a:cs typeface="宋体"/>
              </a:rPr>
              <a:t>	层大多采用单复合衬层</a:t>
            </a:r>
            <a:r>
              <a:rPr sz="2100" spc="-50">
                <a:solidFill>
                  <a:srgbClr val="FFFFFF"/>
                </a:solidFill>
                <a:latin typeface="宋体"/>
                <a:cs typeface="宋体"/>
              </a:rPr>
              <a:t>防</a:t>
            </a:r>
            <a:r>
              <a:rPr sz="2100">
                <a:solidFill>
                  <a:srgbClr val="FFFFFF"/>
                </a:solidFill>
                <a:latin typeface="宋体"/>
                <a:cs typeface="宋体"/>
              </a:rPr>
              <a:t>	系统，其制作工序是：生活</a:t>
            </a:r>
            <a:r>
              <a:rPr sz="2100" spc="-50">
                <a:solidFill>
                  <a:srgbClr val="FFFFFF"/>
                </a:solidFill>
                <a:latin typeface="宋体"/>
                <a:cs typeface="宋体"/>
              </a:rPr>
              <a:t>垃</a:t>
            </a:r>
            <a:r>
              <a:rPr sz="2100" spc="525">
                <a:solidFill>
                  <a:srgbClr val="FFFFFF"/>
                </a:solidFill>
                <a:latin typeface="宋体"/>
                <a:cs typeface="宋体"/>
              </a:rPr>
              <a:t> </a:t>
            </a:r>
            <a:r>
              <a:rPr sz="2100">
                <a:solidFill>
                  <a:srgbClr val="FFFFFF"/>
                </a:solidFill>
                <a:latin typeface="宋体"/>
                <a:cs typeface="宋体"/>
              </a:rPr>
              <a:t>圾</a:t>
            </a:r>
            <a:r>
              <a:rPr sz="2100" spc="-50">
                <a:solidFill>
                  <a:srgbClr val="FFFFFF"/>
                </a:solidFill>
                <a:latin typeface="Times New Roman"/>
                <a:cs typeface="Times New Roman"/>
              </a:rPr>
              <a:t>→</a:t>
            </a:r>
            <a:r>
              <a:rPr sz="2100">
                <a:solidFill>
                  <a:srgbClr val="FFFFFF"/>
                </a:solidFill>
                <a:latin typeface="Times New Roman"/>
                <a:cs typeface="Times New Roman"/>
              </a:rPr>
              <a:t>	</a:t>
            </a:r>
            <a:r>
              <a:rPr sz="2100">
                <a:solidFill>
                  <a:srgbClr val="FFFFFF"/>
                </a:solidFill>
                <a:latin typeface="宋体"/>
                <a:cs typeface="宋体"/>
              </a:rPr>
              <a:t>滤液导流层（厚≥</a:t>
            </a:r>
            <a:r>
              <a:rPr sz="2100">
                <a:solidFill>
                  <a:srgbClr val="FFFFFF"/>
                </a:solidFill>
                <a:latin typeface="Times New Roman"/>
                <a:cs typeface="Times New Roman"/>
              </a:rPr>
              <a:t>30</a:t>
            </a:r>
            <a:r>
              <a:rPr sz="2100">
                <a:solidFill>
                  <a:srgbClr val="FFFFFF"/>
                </a:solidFill>
                <a:latin typeface="宋体"/>
                <a:cs typeface="宋体"/>
              </a:rPr>
              <a:t>㎝卵石层）</a:t>
            </a:r>
            <a:r>
              <a:rPr sz="2100">
                <a:solidFill>
                  <a:srgbClr val="FFFFFF"/>
                </a:solidFill>
                <a:latin typeface="Times New Roman"/>
                <a:cs typeface="Times New Roman"/>
              </a:rPr>
              <a:t>→</a:t>
            </a:r>
            <a:r>
              <a:rPr sz="2100">
                <a:solidFill>
                  <a:srgbClr val="FFFFFF"/>
                </a:solidFill>
                <a:latin typeface="宋体"/>
                <a:cs typeface="宋体"/>
              </a:rPr>
              <a:t>膜上保护层（无纺织物</a:t>
            </a:r>
            <a:r>
              <a:rPr sz="2100" spc="-50">
                <a:solidFill>
                  <a:srgbClr val="FFFFFF"/>
                </a:solidFill>
                <a:latin typeface="宋体"/>
                <a:cs typeface="宋体"/>
              </a:rPr>
              <a:t>， </a:t>
            </a:r>
            <a:r>
              <a:rPr sz="2100">
                <a:solidFill>
                  <a:srgbClr val="FFFFFF"/>
                </a:solidFill>
                <a:latin typeface="Times New Roman"/>
                <a:cs typeface="Times New Roman"/>
              </a:rPr>
              <a:t>300g/</a:t>
            </a:r>
            <a:r>
              <a:rPr sz="2100">
                <a:solidFill>
                  <a:srgbClr val="FFFFFF"/>
                </a:solidFill>
                <a:latin typeface="宋体"/>
                <a:cs typeface="宋体"/>
              </a:rPr>
              <a:t>㎡）</a:t>
            </a:r>
            <a:r>
              <a:rPr sz="2100">
                <a:solidFill>
                  <a:srgbClr val="FFFFFF"/>
                </a:solidFill>
                <a:latin typeface="Times New Roman"/>
                <a:cs typeface="Times New Roman"/>
              </a:rPr>
              <a:t>→</a:t>
            </a:r>
            <a:r>
              <a:rPr sz="2100">
                <a:solidFill>
                  <a:srgbClr val="FFFFFF"/>
                </a:solidFill>
                <a:latin typeface="宋体"/>
                <a:cs typeface="宋体"/>
              </a:rPr>
              <a:t>土工膜</a:t>
            </a:r>
            <a:r>
              <a:rPr sz="2100" spc="-10">
                <a:solidFill>
                  <a:srgbClr val="FFFFFF"/>
                </a:solidFill>
                <a:latin typeface="宋体"/>
                <a:cs typeface="宋体"/>
              </a:rPr>
              <a:t>（</a:t>
            </a:r>
            <a:r>
              <a:rPr sz="2100" spc="-10">
                <a:solidFill>
                  <a:srgbClr val="FFFFFF"/>
                </a:solidFill>
                <a:latin typeface="Times New Roman"/>
                <a:cs typeface="Times New Roman"/>
              </a:rPr>
              <a:t>1.5mmHDPE</a:t>
            </a:r>
            <a:r>
              <a:rPr sz="2100">
                <a:solidFill>
                  <a:srgbClr val="FFFFFF"/>
                </a:solidFill>
                <a:latin typeface="宋体"/>
                <a:cs typeface="宋体"/>
              </a:rPr>
              <a:t>膜）</a:t>
            </a:r>
            <a:r>
              <a:rPr sz="2100">
                <a:solidFill>
                  <a:srgbClr val="FFFFFF"/>
                </a:solidFill>
                <a:latin typeface="Times New Roman"/>
                <a:cs typeface="Times New Roman"/>
              </a:rPr>
              <a:t>→</a:t>
            </a:r>
            <a:r>
              <a:rPr sz="2100">
                <a:solidFill>
                  <a:srgbClr val="FFFFFF"/>
                </a:solidFill>
                <a:latin typeface="宋体"/>
                <a:cs typeface="宋体"/>
              </a:rPr>
              <a:t>下垫层（无纺织物</a:t>
            </a:r>
            <a:r>
              <a:rPr sz="2100" spc="-10">
                <a:solidFill>
                  <a:srgbClr val="FFFFFF"/>
                </a:solidFill>
                <a:latin typeface="宋体"/>
                <a:cs typeface="宋体"/>
              </a:rPr>
              <a:t>，</a:t>
            </a:r>
            <a:r>
              <a:rPr sz="2100" spc="-10">
                <a:solidFill>
                  <a:srgbClr val="FFFFFF"/>
                </a:solidFill>
                <a:latin typeface="Times New Roman"/>
                <a:cs typeface="Times New Roman"/>
              </a:rPr>
              <a:t>300g/m</a:t>
            </a:r>
            <a:r>
              <a:rPr sz="2025" spc="-15" baseline="26748">
                <a:solidFill>
                  <a:srgbClr val="FFFFFF"/>
                </a:solidFill>
                <a:latin typeface="Times New Roman"/>
                <a:cs typeface="Times New Roman"/>
              </a:rPr>
              <a:t>2</a:t>
            </a:r>
            <a:r>
              <a:rPr sz="2100" spc="-10">
                <a:solidFill>
                  <a:srgbClr val="FFFFFF"/>
                </a:solidFill>
                <a:latin typeface="宋体"/>
                <a:cs typeface="宋体"/>
              </a:rPr>
              <a:t>）</a:t>
            </a:r>
            <a:endParaRPr sz="2100">
              <a:latin typeface="宋体"/>
              <a:cs typeface="宋体"/>
            </a:endParaRPr>
          </a:p>
          <a:p>
            <a:pPr marL="88900" marR="379095">
              <a:lnSpc>
                <a:spcPct val="100000"/>
              </a:lnSpc>
              <a:tabLst>
                <a:tab pos="1421765"/>
              </a:tabLst>
            </a:pPr>
            <a:r>
              <a:rPr sz="2100">
                <a:solidFill>
                  <a:srgbClr val="FFFFFF"/>
                </a:solidFill>
                <a:latin typeface="Times New Roman"/>
                <a:cs typeface="Times New Roman"/>
              </a:rPr>
              <a:t>→</a:t>
            </a:r>
            <a:r>
              <a:rPr sz="2100">
                <a:solidFill>
                  <a:srgbClr val="FFFFFF"/>
                </a:solidFill>
                <a:latin typeface="宋体"/>
                <a:cs typeface="宋体"/>
              </a:rPr>
              <a:t>膜下</a:t>
            </a:r>
            <a:r>
              <a:rPr sz="2100" spc="-50">
                <a:solidFill>
                  <a:srgbClr val="FFFFFF"/>
                </a:solidFill>
                <a:latin typeface="宋体"/>
                <a:cs typeface="宋体"/>
              </a:rPr>
              <a:t>防</a:t>
            </a:r>
            <a:r>
              <a:rPr sz="2100">
                <a:solidFill>
                  <a:srgbClr val="FFFFFF"/>
                </a:solidFill>
                <a:latin typeface="宋体"/>
                <a:cs typeface="宋体"/>
              </a:rPr>
              <a:t>	保护层（压实土层≥1.0m，K</a:t>
            </a:r>
            <a:r>
              <a:rPr sz="2100">
                <a:solidFill>
                  <a:srgbClr val="FFFFFF"/>
                </a:solidFill>
                <a:latin typeface="Times New Roman"/>
                <a:cs typeface="Times New Roman"/>
              </a:rPr>
              <a:t>&lt;10</a:t>
            </a:r>
            <a:r>
              <a:rPr sz="2025" baseline="26748">
                <a:solidFill>
                  <a:srgbClr val="FFFFFF"/>
                </a:solidFill>
                <a:latin typeface="Times New Roman"/>
                <a:cs typeface="Times New Roman"/>
              </a:rPr>
              <a:t>-7</a:t>
            </a:r>
            <a:r>
              <a:rPr sz="2100">
                <a:solidFill>
                  <a:srgbClr val="FFFFFF"/>
                </a:solidFill>
                <a:latin typeface="Times New Roman"/>
                <a:cs typeface="Times New Roman"/>
              </a:rPr>
              <a:t>cm/s</a:t>
            </a:r>
            <a:r>
              <a:rPr sz="2100">
                <a:solidFill>
                  <a:srgbClr val="FFFFFF"/>
                </a:solidFill>
                <a:latin typeface="宋体"/>
                <a:cs typeface="宋体"/>
              </a:rPr>
              <a:t>。）</a:t>
            </a:r>
            <a:r>
              <a:rPr sz="2100">
                <a:solidFill>
                  <a:srgbClr val="FFFFFF"/>
                </a:solidFill>
                <a:latin typeface="Times New Roman"/>
                <a:cs typeface="Times New Roman"/>
              </a:rPr>
              <a:t>→</a:t>
            </a:r>
            <a:r>
              <a:rPr sz="2100">
                <a:solidFill>
                  <a:srgbClr val="FFFFFF"/>
                </a:solidFill>
                <a:latin typeface="宋体"/>
                <a:cs typeface="宋体"/>
              </a:rPr>
              <a:t>地下水导</a:t>
            </a:r>
            <a:r>
              <a:rPr sz="2100" spc="-50">
                <a:solidFill>
                  <a:srgbClr val="FFFFFF"/>
                </a:solidFill>
                <a:latin typeface="宋体"/>
                <a:cs typeface="宋体"/>
              </a:rPr>
              <a:t>流</a:t>
            </a:r>
            <a:r>
              <a:rPr sz="2100">
                <a:solidFill>
                  <a:srgbClr val="FFFFFF"/>
                </a:solidFill>
                <a:latin typeface="宋体"/>
                <a:cs typeface="宋体"/>
              </a:rPr>
              <a:t>层</a:t>
            </a:r>
            <a:r>
              <a:rPr sz="2100">
                <a:solidFill>
                  <a:srgbClr val="FFFFFF"/>
                </a:solidFill>
                <a:latin typeface="Times New Roman"/>
                <a:cs typeface="Times New Roman"/>
              </a:rPr>
              <a:t>(</a:t>
            </a:r>
            <a:r>
              <a:rPr sz="2100">
                <a:solidFill>
                  <a:srgbClr val="FFFFFF"/>
                </a:solidFill>
                <a:latin typeface="宋体"/>
                <a:cs typeface="宋体"/>
              </a:rPr>
              <a:t>厚≥</a:t>
            </a:r>
            <a:r>
              <a:rPr sz="2100">
                <a:solidFill>
                  <a:srgbClr val="FFFFFF"/>
                </a:solidFill>
                <a:latin typeface="Times New Roman"/>
                <a:cs typeface="Times New Roman"/>
              </a:rPr>
              <a:t>30</a:t>
            </a:r>
            <a:r>
              <a:rPr sz="2100">
                <a:solidFill>
                  <a:srgbClr val="FFFFFF"/>
                </a:solidFill>
                <a:latin typeface="宋体"/>
                <a:cs typeface="宋体"/>
              </a:rPr>
              <a:t>㎝卵石层</a:t>
            </a:r>
            <a:r>
              <a:rPr sz="2100">
                <a:solidFill>
                  <a:srgbClr val="FFFFFF"/>
                </a:solidFill>
                <a:latin typeface="Times New Roman"/>
                <a:cs typeface="Times New Roman"/>
              </a:rPr>
              <a:t>)</a:t>
            </a:r>
            <a:r>
              <a:rPr sz="2100" spc="-135">
                <a:solidFill>
                  <a:srgbClr val="FFFFFF"/>
                </a:solidFill>
                <a:latin typeface="Times New Roman"/>
                <a:cs typeface="Times New Roman"/>
              </a:rPr>
              <a:t> </a:t>
            </a:r>
            <a:r>
              <a:rPr sz="2100">
                <a:solidFill>
                  <a:srgbClr val="FFFFFF"/>
                </a:solidFill>
                <a:latin typeface="Times New Roman"/>
                <a:cs typeface="Times New Roman"/>
              </a:rPr>
              <a:t>→</a:t>
            </a:r>
            <a:r>
              <a:rPr sz="2100">
                <a:solidFill>
                  <a:srgbClr val="FFFFFF"/>
                </a:solidFill>
                <a:latin typeface="宋体"/>
                <a:cs typeface="宋体"/>
              </a:rPr>
              <a:t>地基。此外土工膜施工要求达到铺设平缓、</a:t>
            </a:r>
            <a:r>
              <a:rPr sz="2100" spc="-50">
                <a:solidFill>
                  <a:srgbClr val="FFFFFF"/>
                </a:solidFill>
                <a:latin typeface="宋体"/>
                <a:cs typeface="宋体"/>
              </a:rPr>
              <a:t>无</a:t>
            </a:r>
            <a:r>
              <a:rPr sz="2100">
                <a:solidFill>
                  <a:srgbClr val="FFFFFF"/>
                </a:solidFill>
                <a:latin typeface="宋体"/>
                <a:cs typeface="宋体"/>
              </a:rPr>
              <a:t>皱折，铺设每间隔</a:t>
            </a:r>
            <a:r>
              <a:rPr sz="2100">
                <a:solidFill>
                  <a:srgbClr val="FFFFFF"/>
                </a:solidFill>
                <a:latin typeface="Times New Roman"/>
                <a:cs typeface="Times New Roman"/>
              </a:rPr>
              <a:t>10m</a:t>
            </a:r>
            <a:r>
              <a:rPr sz="2100">
                <a:solidFill>
                  <a:srgbClr val="FFFFFF"/>
                </a:solidFill>
                <a:latin typeface="宋体"/>
                <a:cs typeface="宋体"/>
              </a:rPr>
              <a:t>回折</a:t>
            </a:r>
            <a:r>
              <a:rPr sz="2100" spc="-10">
                <a:solidFill>
                  <a:srgbClr val="FFFFFF"/>
                </a:solidFill>
                <a:latin typeface="Times New Roman"/>
                <a:cs typeface="Times New Roman"/>
              </a:rPr>
              <a:t>15cm</a:t>
            </a:r>
            <a:r>
              <a:rPr sz="2100" spc="-10">
                <a:solidFill>
                  <a:srgbClr val="FFFFFF"/>
                </a:solidFill>
                <a:latin typeface="宋体"/>
                <a:cs typeface="宋体"/>
              </a:rPr>
              <a:t>，</a:t>
            </a:r>
            <a:r>
              <a:rPr sz="2100">
                <a:solidFill>
                  <a:srgbClr val="FFFFFF"/>
                </a:solidFill>
                <a:latin typeface="宋体"/>
                <a:cs typeface="宋体"/>
              </a:rPr>
              <a:t>搭接的焊缝尽量少</a:t>
            </a:r>
            <a:r>
              <a:rPr sz="2100" spc="-50">
                <a:solidFill>
                  <a:srgbClr val="FFFFFF"/>
                </a:solidFill>
                <a:latin typeface="宋体"/>
                <a:cs typeface="宋体"/>
              </a:rPr>
              <a:t>；</a:t>
            </a:r>
            <a:endParaRPr sz="2100">
              <a:latin typeface="宋体"/>
              <a:cs typeface="宋体"/>
            </a:endParaRPr>
          </a:p>
          <a:p>
            <a:pPr marL="88900">
              <a:lnSpc>
                <a:spcPct val="100000"/>
              </a:lnSpc>
              <a:spcBef>
                <a:spcPts val="630"/>
              </a:spcBef>
            </a:pPr>
            <a:r>
              <a:rPr sz="2100">
                <a:solidFill>
                  <a:srgbClr val="FFFFFF"/>
                </a:solidFill>
                <a:latin typeface="Times New Roman"/>
                <a:cs typeface="Times New Roman"/>
              </a:rPr>
              <a:t>B</a:t>
            </a:r>
            <a:r>
              <a:rPr sz="2100">
                <a:solidFill>
                  <a:srgbClr val="FFFFFF"/>
                </a:solidFill>
                <a:latin typeface="宋体"/>
                <a:cs typeface="宋体"/>
              </a:rPr>
              <a:t>、斜坡防</a:t>
            </a:r>
            <a:r>
              <a:rPr sz="2100" spc="-50">
                <a:solidFill>
                  <a:srgbClr val="FFFFFF"/>
                </a:solidFill>
                <a:latin typeface="宋体"/>
                <a:cs typeface="宋体"/>
              </a:rPr>
              <a:t></a:t>
            </a:r>
            <a:endParaRPr sz="2100">
              <a:latin typeface="宋体"/>
              <a:cs typeface="宋体"/>
            </a:endParaRPr>
          </a:p>
          <a:p>
            <a:pPr marL="88900">
              <a:lnSpc>
                <a:spcPct val="100000"/>
              </a:lnSpc>
              <a:spcBef>
                <a:spcPts val="765"/>
              </a:spcBef>
            </a:pPr>
            <a:r>
              <a:rPr sz="2100" spc="-5">
                <a:solidFill>
                  <a:srgbClr val="FFFFFF"/>
                </a:solidFill>
                <a:latin typeface="宋体"/>
                <a:cs typeface="宋体"/>
              </a:rPr>
              <a:t>斜坡上铺设不应该有水平焊缝，且用锚固沟锚牢，边坡与底面交接处</a:t>
            </a:r>
            <a:endParaRPr sz="2100">
              <a:latin typeface="宋体"/>
              <a:cs typeface="宋体"/>
            </a:endParaRPr>
          </a:p>
        </p:txBody>
      </p:sp>
      <p:sp>
        <p:nvSpPr>
          <p:cNvPr id="14" name="object 14"/>
          <p:cNvSpPr txBox="1"/>
          <p:nvPr/>
        </p:nvSpPr>
        <p:spPr>
          <a:xfrm>
            <a:off x="688340" y="6411039"/>
            <a:ext cx="1358900" cy="345440"/>
          </a:xfrm>
          <a:prstGeom prst="rect">
            <a:avLst/>
          </a:prstGeom>
        </p:spPr>
        <p:txBody>
          <a:bodyPr vert="horz" wrap="square" lIns="0" tIns="12700" rIns="0" bIns="0" rtlCol="0">
            <a:spAutoFit/>
          </a:bodyPr>
          <a:lstStyle/>
          <a:p>
            <a:pPr marL="12700">
              <a:lnSpc>
                <a:spcPct val="100000"/>
              </a:lnSpc>
              <a:spcBef>
                <a:spcPts val="100"/>
              </a:spcBef>
            </a:pPr>
            <a:r>
              <a:rPr sz="2100" spc="-10">
                <a:solidFill>
                  <a:srgbClr val="FFFFFF"/>
                </a:solidFill>
                <a:latin typeface="宋体"/>
                <a:cs typeface="宋体"/>
              </a:rPr>
              <a:t>不设焊缝。</a:t>
            </a:r>
            <a:endParaRPr sz="2100">
              <a:latin typeface="宋体"/>
              <a:cs typeface="宋体"/>
            </a:endParaRPr>
          </a:p>
        </p:txBody>
      </p:sp>
      <p:sp>
        <p:nvSpPr>
          <p:cNvPr id="15" name="object 15"/>
          <p:cNvSpPr txBox="1">
            <a:spLocks noGrp="1"/>
          </p:cNvSpPr>
          <p:nvPr>
            <p:ph type="title"/>
          </p:nvPr>
        </p:nvSpPr>
        <p:spPr>
          <a:xfrm>
            <a:off x="1678939" y="876452"/>
            <a:ext cx="4470400" cy="452120"/>
          </a:xfrm>
          <a:prstGeom prst="rect">
            <a:avLst/>
          </a:prstGeom>
        </p:spPr>
        <p:txBody>
          <a:bodyPr vert="horz" wrap="square" lIns="0" tIns="12700" rIns="0" bIns="0" rtlCol="0">
            <a:spAutoFit/>
          </a:bodyPr>
          <a:lstStyle/>
          <a:p>
            <a:pPr marL="12700">
              <a:lnSpc>
                <a:spcPct val="100000"/>
              </a:lnSpc>
              <a:spcBef>
                <a:spcPts val="100"/>
              </a:spcBef>
            </a:pPr>
            <a:r>
              <a:rPr>
                <a:solidFill>
                  <a:srgbClr val="FF9933"/>
                </a:solidFill>
              </a:rPr>
              <a:t>（</a:t>
            </a:r>
            <a:r>
              <a:rPr>
                <a:solidFill>
                  <a:srgbClr val="FF9933"/>
                </a:solidFill>
                <a:latin typeface="Times New Roman"/>
                <a:cs typeface="Times New Roman"/>
              </a:rPr>
              <a:t>3</a:t>
            </a:r>
            <a:r>
              <a:rPr>
                <a:solidFill>
                  <a:srgbClr val="FF9933"/>
                </a:solidFill>
              </a:rPr>
              <a:t>）</a:t>
            </a:r>
            <a:r>
              <a:rPr spc="-5">
                <a:solidFill>
                  <a:srgbClr val="FF9933"/>
                </a:solidFill>
              </a:rPr>
              <a:t>防渗层制作的质量问题</a:t>
            </a:r>
          </a:p>
        </p:txBody>
      </p:sp>
      <p:sp>
        <p:nvSpPr>
          <p:cNvPr id="16" name="object 16"/>
          <p:cNvSpPr txBox="1"/>
          <p:nvPr/>
        </p:nvSpPr>
        <p:spPr>
          <a:xfrm>
            <a:off x="8501695" y="6556292"/>
            <a:ext cx="203200" cy="238760"/>
          </a:xfrm>
          <a:prstGeom prst="rect">
            <a:avLst/>
          </a:prstGeom>
        </p:spPr>
        <p:txBody>
          <a:bodyPr vert="horz" wrap="square" lIns="0" tIns="12700" rIns="0" bIns="0" rtlCol="0">
            <a:spAutoFit/>
          </a:bodyPr>
          <a:lstStyle/>
          <a:p>
            <a:pPr marL="12700">
              <a:lnSpc>
                <a:spcPct val="100000"/>
              </a:lnSpc>
              <a:spcBef>
                <a:spcPts val="100"/>
              </a:spcBef>
            </a:pPr>
            <a:r>
              <a:rPr sz="1400" spc="-25">
                <a:solidFill>
                  <a:srgbClr val="800000"/>
                </a:solidFill>
                <a:latin typeface="Times New Roman"/>
                <a:cs typeface="Times New Roman"/>
              </a:rPr>
              <a:t>15</a:t>
            </a:r>
            <a:endParaRPr sz="1400">
              <a:latin typeface="Times New Roman"/>
              <a:cs typeface="Times New Roman"/>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https://d.book118.com/307160116105006025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16</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16</vt:i4>
      </vt:variant>
    </vt:vector>
  </HeadingPairs>
  <TitlesOfParts>
    <vt:vector baseType="lpstr" size="23">
      <vt:lpstr>Arial</vt:lpstr>
      <vt:lpstr>Calibri</vt:lpstr>
      <vt:lpstr>Microsoft JhengHei</vt:lpstr>
      <vt:lpstr>宋体</vt:lpstr>
      <vt:lpstr>Times New Roman</vt:lpstr>
      <vt:lpstr>黑体</vt:lpstr>
      <vt:lpstr>Office Theme</vt:lpstr>
      <vt:lpstr>城市生活垃圾无害化处理现状及存在的问题与改善
措施</vt:lpstr>
      <vt:lpstr>PowerPoint Presentation</vt:lpstr>
      <vt:lpstr>PowerPoint Presentation</vt:lpstr>
      <vt:lpstr>PowerPoint Presentation</vt:lpstr>
      <vt:lpstr>PowerPoint Presentation</vt:lpstr>
      <vt:lpstr>（1）前处理系统的工序配置</vt:lpstr>
      <vt:lpstr>（2）后处理系统的工序配置</vt:lpstr>
      <vt:lpstr>1．2	生活垃圾发酵工艺存在的问题</vt:lpstr>
      <vt:lpstr>PowerPoint Presentation</vt:lpstr>
      <vt:lpstr>1．3制肥存在的问题</vt:lpstr>
      <vt:lpstr>2、焚烧系统存在的问题</vt:lpstr>
      <vt:lpstr>2．2混合生活垃圾全焚烧存在的问题</vt:lpstr>
      <vt:lpstr>3、卫生填埋存在的问题</vt:lpstr>
      <vt:lpstr>3．1防渗工程质量问题</vt:lpstr>
      <vt:lpstr>（3）防渗层制作的质量问题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2024-08-30T03:20:03.084</cp:lastPrinted>
  <dcterms:created xsi:type="dcterms:W3CDTF">2024-08-29T19:20:03Z</dcterms:created>
  <dcterms:modified xsi:type="dcterms:W3CDTF">2024-08-29T19:20:04Z</dcterms:modified>
</cp:coreProperties>
</file>