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PVSAJN+MS-UIGothic"/>
      <p:regular r:id="rId16"/>
    </p:embeddedFont>
    <p:embeddedFont>
      <p:font typeface="PCDQWW+LOGLQV+MicrosoftYaHei"/>
      <p:regular r:id="rId17"/>
    </p:embeddedFont>
    <p:embeddedFont>
      <p:font typeface="ATNPEQ+HMTBMM+ArialMT"/>
      <p:regular r:id="rId18"/>
    </p:embeddedFont>
    <p:embeddedFont>
      <p:font typeface="PJJLFM+TNTGHN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4C4D6-A8F0-4700-A916-62FFC708C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2CEF4-440B-465A-BC27-3C91A49E8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7584F-013F-4230-844F-80BEB0D9D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CF108-DDFC-466B-B3CB-94384E42C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1DCE42-8ADA-4F1D-8490-297AFC4C6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70FE0B-5008-4542-B190-260324762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75D5E7-6730-42F0-8AE6-647940FFF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BE20B-166B-4CA1-BFBC-BDC12BEDF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ABCB6-23CD-467E-8CE8-5E97B7AFD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5C66E-63B5-48B1-BB15-F95A6B9AD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96906-F6DB-4C7C-9FE4-D3E988D5A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05041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24585" y="2210320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PVSAJN+MS-UIGothic"/>
                <a:cs typeface="PVSAJN+MS-UIGothic"/>
              </a:rPr>
              <a:t>手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术</a:t>
            </a:r>
            <a:r>
              <a:rPr sz="4950">
                <a:solidFill>
                  <a:srgbClr val="754807"/>
                </a:solidFill>
                <a:latin typeface="PVSAJN+MS-UIGothic"/>
                <a:cs typeface="PVSAJN+MS-UIGothic"/>
              </a:rPr>
              <a:t>前后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护</a:t>
            </a:r>
            <a:r>
              <a:rPr sz="4950">
                <a:solidFill>
                  <a:srgbClr val="754807"/>
                </a:solidFill>
                <a:latin typeface="PVSAJN+MS-UIGothic"/>
                <a:cs typeface="PVSAJN+MS-UIGothic"/>
              </a:rPr>
              <a:t>理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754807"/>
                </a:solidFill>
                <a:latin typeface="PVSAJN+MS-UIGothic"/>
                <a:cs typeface="PVSAJN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24070" y="4713366"/>
            <a:ext cx="1723876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754807"/>
                </a:solidFill>
                <a:latin typeface="PCDQWW+LOGLQV+MicrosoftYaHei"/>
                <a:cs typeface="PCDQWW+LOGLQV+MicrosoftYaHei"/>
              </a:rPr>
              <a:t>xx</a:t>
            </a:r>
            <a:r>
              <a:rPr sz="1800">
                <a:solidFill>
                  <a:srgbClr val="754807"/>
                </a:solidFill>
                <a:latin typeface="PVSAJN+MS-UIGothic"/>
                <a:cs typeface="PVSAJN+MS-UIGothic"/>
              </a:rPr>
              <a:t>年</a:t>
            </a:r>
            <a:r>
              <a:rPr sz="1800">
                <a:solidFill>
                  <a:srgbClr val="754807"/>
                </a:solidFill>
                <a:latin typeface="PCDQWW+LOGLQV+MicrosoftYaHei"/>
                <a:cs typeface="PCDQWW+LOGLQV+MicrosoftYaHei"/>
              </a:rPr>
              <a:t>xx</a:t>
            </a:r>
            <a:r>
              <a:rPr sz="1800">
                <a:solidFill>
                  <a:srgbClr val="754807"/>
                </a:solidFill>
                <a:latin typeface="PVSAJN+MS-UIGothic"/>
                <a:cs typeface="PVSAJN+MS-UIGothic"/>
              </a:rPr>
              <a:t>月</a:t>
            </a:r>
            <a:r>
              <a:rPr sz="1800">
                <a:solidFill>
                  <a:srgbClr val="754807"/>
                </a:solidFill>
                <a:latin typeface="PCDQWW+LOGLQV+MicrosoftYaHei"/>
                <a:cs typeface="PCDQWW+LOGLQV+MicrosoftYaHei"/>
              </a:rPr>
              <a:t>xx</a:t>
            </a:r>
            <a:r>
              <a:rPr sz="1800">
                <a:solidFill>
                  <a:srgbClr val="754807"/>
                </a:solidFill>
                <a:latin typeface="PVSAJN+MS-UIGothic"/>
                <a:cs typeface="PVSAJN+MS-UIGothic"/>
              </a:rPr>
              <a:t>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68205" y="550362"/>
            <a:ext cx="2749372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754807"/>
                </a:solidFill>
                <a:latin typeface="PVSAJN+MS-UIGothic"/>
                <a:cs typeface="PVSAJN+MS-UIGothic"/>
              </a:rPr>
              <a:t>目</a:t>
            </a:r>
            <a:r>
              <a:rPr sz="5700" spc="274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5700">
                <a:solidFill>
                  <a:srgbClr val="754807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1840" y="1586420"/>
            <a:ext cx="3100294" cy="28339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ATNPEQ+HMTBMM+ArialMT"/>
                <a:cs typeface="ATNPEQ+HMTBMM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PVSAJN+MS-UIGothic"/>
                <a:cs typeface="PVSAJN+MS-UIGothic"/>
              </a:rPr>
              <a:t>手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754807"/>
                </a:solidFill>
                <a:latin typeface="PVSAJN+MS-UIGothic"/>
                <a:cs typeface="PVSAJN+MS-UIGothic"/>
              </a:rPr>
              <a:t>前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754807"/>
                </a:solidFill>
                <a:latin typeface="PVSAJN+MS-UIGothic"/>
                <a:cs typeface="PVSAJN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ATNPEQ+HMTBMM+ArialMT"/>
                <a:cs typeface="ATNPEQ+HMTBMM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PVSAJN+MS-UIGothic"/>
                <a:cs typeface="PVSAJN+MS-UIGothic"/>
              </a:rPr>
              <a:t>手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754807"/>
                </a:solidFill>
                <a:latin typeface="PVSAJN+MS-UIGothic"/>
                <a:cs typeface="PVSAJN+MS-UIGothic"/>
              </a:rPr>
              <a:t>中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754807"/>
                </a:solidFill>
                <a:latin typeface="PVSAJN+MS-UIGothic"/>
                <a:cs typeface="PVSAJN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ATNPEQ+HMTBMM+ArialMT"/>
                <a:cs typeface="ATNPEQ+HMTBMM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PVSAJN+MS-UIGothic"/>
                <a:cs typeface="PVSAJN+MS-UIGothic"/>
              </a:rPr>
              <a:t>手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754807"/>
                </a:solidFill>
                <a:latin typeface="PVSAJN+MS-UIGothic"/>
                <a:cs typeface="PVSAJN+MS-UIGothic"/>
              </a:rPr>
              <a:t>后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754807"/>
                </a:solidFill>
                <a:latin typeface="PVSAJN+MS-UIGothic"/>
                <a:cs typeface="PVSAJN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482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ATNPEQ+HMTBMM+ArialMT"/>
                <a:cs typeface="ATNPEQ+HMTBMM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PVSAJN+MS-UIGothic"/>
                <a:cs typeface="PVSAJN+MS-UIGothic"/>
              </a:rPr>
              <a:t>并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754807"/>
                </a:solidFill>
                <a:latin typeface="PVSAJN+MS-UIGothic"/>
                <a:cs typeface="PVSAJN+MS-UIGothic"/>
              </a:rPr>
              <a:t>症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754807"/>
                </a:solidFill>
                <a:latin typeface="PVSAJN+MS-UIGothic"/>
                <a:cs typeface="PVSAJN+MS-UIGothic"/>
              </a:rPr>
              <a:t>防与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754807"/>
                </a:solidFill>
                <a:latin typeface="PVSAJN+MS-UIGothic"/>
                <a:cs typeface="PVSAJN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ATNPEQ+HMTBMM+ArialMT"/>
                <a:cs typeface="ATNPEQ+HMTBMM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PVSAJN+MS-UIGothic"/>
                <a:cs typeface="PVSAJN+MS-UIGothic"/>
              </a:rPr>
              <a:t>出院指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PJJLFM+TNTGHN+MicrosoftYaHei-Bold"/>
                <a:cs typeface="PJJLFM+TNTGH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PVSAJN+MS-UIGothic"/>
                <a:cs typeface="PVSAJN+MS-UIGothic"/>
              </a:rPr>
              <a:t>手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术</a:t>
            </a:r>
            <a:r>
              <a:rPr sz="4500">
                <a:solidFill>
                  <a:srgbClr val="754807"/>
                </a:solidFill>
                <a:latin typeface="PVSAJN+MS-UIGothic"/>
                <a:cs typeface="PVSAJN+MS-UIGothic"/>
              </a:rPr>
              <a:t>前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754807"/>
                </a:solidFill>
                <a:latin typeface="PVSAJN+MS-UIGothic"/>
                <a:cs typeface="PVSAJN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754807"/>
                </a:solidFill>
                <a:latin typeface="PVSAJN+MS-UIGothic"/>
                <a:cs typeface="PVSAJN+MS-UIGothic"/>
              </a:rPr>
              <a:t>前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754807"/>
                </a:solidFill>
                <a:latin typeface="PVSAJN+MS-UIGothic"/>
                <a:cs typeface="PVSAJN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JJLFM+TNTGHN+MicrosoftYaHei-Bold"/>
                <a:cs typeface="PJJLFM+TNTGH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JJLFM+TNTGHN+MicrosoftYaHei-Bold"/>
                <a:cs typeface="PJJLFM+TNTGH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JJLFM+TNTGHN+MicrosoftYaHei-Bold"/>
                <a:cs typeface="PJJLFM+TNTGH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754807"/>
                </a:solidFill>
                <a:latin typeface="PVSAJN+MS-UIGothic"/>
                <a:cs typeface="PVSAJN+MS-UIGothic"/>
              </a:rPr>
              <a:t>身体状况</a:t>
            </a:r>
            <a:r>
              <a:rPr sz="2000" spc="25">
                <a:solidFill>
                  <a:srgbClr val="754807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754807"/>
                </a:solidFill>
                <a:latin typeface="PVSAJN+MS-UIGothic"/>
                <a:cs typeface="PVSAJN+MS-UIGothic"/>
              </a:rPr>
              <a:t>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754807"/>
                </a:solidFill>
                <a:latin typeface="PVSAJN+MS-UIGothic"/>
                <a:cs typeface="PVSAJN+MS-UIGothic"/>
              </a:rPr>
              <a:t>心理状况</a:t>
            </a:r>
            <a:r>
              <a:rPr sz="2000" spc="25">
                <a:solidFill>
                  <a:srgbClr val="754807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754807"/>
                </a:solidFill>
                <a:latin typeface="PVSAJN+MS-UIGothic"/>
                <a:cs typeface="PVSAJN+MS-UIGothic"/>
              </a:rPr>
              <a:t>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754807"/>
                </a:solidFill>
                <a:latin typeface="SimSun"/>
                <a:cs typeface="SimSun"/>
              </a:rPr>
              <a:t>风险评</a:t>
            </a:r>
            <a:r>
              <a:rPr sz="2000">
                <a:solidFill>
                  <a:srgbClr val="754807"/>
                </a:solidFill>
                <a:latin typeface="PVSAJN+MS-UIGothic"/>
                <a:cs typeface="PVSAJN+MS-UIGothic"/>
              </a:rPr>
              <a:t>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估患者的身体状况，包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括病史、体格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等，以确定患者是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否适合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行手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估患者的心理状况，包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括焦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、抑郁、恐惧等，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以便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患者提供必要的心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理支持。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估手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术风险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，包括麻醉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、手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术风险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等，以便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制定相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划。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754807"/>
                </a:solidFill>
                <a:latin typeface="PVSAJN+MS-UIGothic"/>
                <a:cs typeface="PVSAJN+MS-UIGothic"/>
              </a:rPr>
              <a:t>前准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754807"/>
                </a:solidFill>
                <a:latin typeface="PVSAJN+MS-UIGothic"/>
                <a:cs typeface="PVSAJN+MS-UIGothic"/>
              </a:rPr>
              <a:t>前宣教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754807"/>
                </a:solidFill>
                <a:latin typeface="PVSAJN+MS-UIGothic"/>
                <a:cs typeface="PVSAJN+MS-UIGothic"/>
              </a:rPr>
              <a:t>前准</a:t>
            </a:r>
            <a:r>
              <a:rPr sz="2300">
                <a:solidFill>
                  <a:srgbClr val="754807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754807"/>
                </a:solidFill>
                <a:latin typeface="PVSAJN+MS-UIGothic"/>
                <a:cs typeface="PVSAJN+MS-UIGothic"/>
              </a:rPr>
              <a:t>前用</a:t>
            </a:r>
            <a:r>
              <a:rPr sz="2300">
                <a:solidFill>
                  <a:srgbClr val="754807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向患者介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相关知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包括手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目的、手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术过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程、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理等，以增加患者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知。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根据手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需要，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患者做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前准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皮、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禁食、禁水等。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根据医嘱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患者提供必要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前用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754807"/>
                </a:solidFill>
                <a:latin typeface="PVSAJN+MS-UIGothic"/>
                <a:cs typeface="PVSAJN+MS-UIGothic"/>
              </a:rPr>
              <a:t>前心理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754807"/>
                </a:solidFill>
                <a:latin typeface="PVSAJN+MS-UIGothic"/>
                <a:cs typeface="PVSAJN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PVSAJN+MS-UIGothic"/>
                <a:cs typeface="PVSAJN+MS-UIGothic"/>
              </a:rPr>
              <a:t>家庭支持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鼓励患者家属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予患者足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的支持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和关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患者的信心和勇气。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PVSAJN+MS-UIGothic"/>
                <a:cs typeface="PVSAJN+MS-UIGothic"/>
              </a:rPr>
              <a:t>心理疏</a:t>
            </a:r>
            <a:r>
              <a:rPr sz="2300">
                <a:solidFill>
                  <a:srgbClr val="754807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13892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患者提供心理疏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解患者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的焦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、恐惧等情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PVSAJN+MS-UIGothic"/>
                <a:cs typeface="PVSAJN+MS-UIGothic"/>
              </a:rPr>
              <a:t>音</a:t>
            </a: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乐疗</a:t>
            </a:r>
            <a:r>
              <a:rPr sz="2300">
                <a:solidFill>
                  <a:srgbClr val="754807"/>
                </a:solidFill>
                <a:latin typeface="PVSAJN+MS-UIGothic"/>
                <a:cs typeface="PVSAJN+MS-UIGothic"/>
              </a:rPr>
              <a:t>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患者提供音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乐疗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法，以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解患者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紧张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PJJLFM+TNTGHN+MicrosoftYaHei-Bold"/>
                <a:cs typeface="PJJLFM+TNTGH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PVSAJN+MS-UIGothic"/>
                <a:cs typeface="PVSAJN+MS-UIGothic"/>
              </a:rPr>
              <a:t>手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术</a:t>
            </a:r>
            <a:r>
              <a:rPr sz="4500">
                <a:solidFill>
                  <a:srgbClr val="754807"/>
                </a:solidFill>
                <a:latin typeface="PVSAJN+MS-UIGothic"/>
                <a:cs typeface="PVSAJN+MS-UIGothic"/>
              </a:rPr>
              <a:t>中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754807"/>
                </a:solidFill>
                <a:latin typeface="PVSAJN+MS-UIGothic"/>
                <a:cs typeface="PVSAJN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PVSAJN+MS-UIGothic"/>
                <a:cs typeface="PVSAJN+MS-UIGothic"/>
              </a:rPr>
              <a:t>手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754807"/>
                </a:solidFill>
                <a:latin typeface="PVSAJN+MS-UIGothic"/>
                <a:cs typeface="PVSAJN+MS-UIGothic"/>
              </a:rPr>
              <a:t>室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754807"/>
                </a:solidFill>
                <a:latin typeface="PVSAJN+MS-UIGothic"/>
                <a:cs typeface="PVSAJN+MS-UIGothic"/>
              </a:rPr>
              <a:t>境介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PVSAJN+MS-UIGothic"/>
                <a:cs typeface="PVSAJN+MS-UIGothic"/>
              </a:rPr>
              <a:t>手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FFFDFD"/>
                </a:solidFill>
                <a:latin typeface="PVSAJN+MS-UIGothic"/>
                <a:cs typeface="PVSAJN+MS-UIGothic"/>
              </a:rPr>
              <a:t>室布局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PVSAJN+MS-UIGothic"/>
                <a:cs typeface="PVSAJN+MS-UIGothic"/>
              </a:rPr>
              <a:t>手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FFFDFD"/>
                </a:solidFill>
                <a:latin typeface="PVSAJN+MS-UIGothic"/>
                <a:cs typeface="PVSAJN+MS-UIGothic"/>
              </a:rPr>
              <a:t>室清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2000" spc="23">
                <a:solidFill>
                  <a:srgbClr val="FFFDFD"/>
                </a:solidFill>
                <a:latin typeface="PVSAJN+MS-UIGothic"/>
                <a:cs typeface="PVSAJN+MS-UIGothic"/>
              </a:rPr>
              <a:t>与消毒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34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VSAJN+MS-UIGothic"/>
                <a:cs typeface="PVSAJN+MS-UIGothic"/>
              </a:rPr>
              <a:t>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PVSAJN+MS-UIGothic"/>
                <a:cs typeface="PVSAJN+MS-UIGothic"/>
              </a:rPr>
              <a:t>室的布局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PVSAJN+MS-UIGothic"/>
                <a:cs typeface="PVSAJN+MS-UIGothic"/>
              </a:rPr>
              <a:t>符合无菌原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PVSAJN+MS-UIGothic"/>
                <a:cs typeface="PVSAJN+MS-UIGothic"/>
              </a:rPr>
              <a:t>，通常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VSAJN+MS-UIGothic"/>
                <a:cs typeface="PVSAJN+MS-UIGothic"/>
              </a:rPr>
              <a:t>包括手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PVSAJN+MS-UIGothic"/>
                <a:cs typeface="PVSAJN+MS-UIGothic"/>
              </a:rPr>
              <a:t>台、麻醉机、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监护仪</a:t>
            </a:r>
            <a:r>
              <a:rPr sz="1500">
                <a:solidFill>
                  <a:srgbClr val="FFFDFD"/>
                </a:solidFill>
                <a:latin typeface="PVSAJN+MS-UIGothic"/>
                <a:cs typeface="PVSAJN+MS-UIGothic"/>
              </a:rPr>
              <a:t>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PVSAJN+MS-UIGothic"/>
                <a:cs typeface="PVSAJN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VSAJN+MS-UIGothic"/>
                <a:cs typeface="PVSAJN+MS-UIGothic"/>
              </a:rPr>
              <a:t>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PVSAJN+MS-UIGothic"/>
                <a:cs typeface="PVSAJN+MS-UIGothic"/>
              </a:rPr>
              <a:t>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PVSAJN+MS-UIGothic"/>
                <a:cs typeface="PVSAJN+MS-UIGothic"/>
              </a:rPr>
              <a:t>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PVSAJN+MS-UIGothic"/>
                <a:cs typeface="PVSAJN+MS-UIGothic"/>
              </a:rPr>
              <a:t>行清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DFD"/>
                </a:solidFill>
                <a:latin typeface="PVSAJN+MS-UIGothic"/>
                <a:cs typeface="PVSAJN+MS-UIGothic"/>
              </a:rPr>
              <a:t>和消毒，以降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VSAJN+MS-UIGothic"/>
                <a:cs typeface="PVSAJN+MS-UIGothic"/>
              </a:rPr>
              <a:t>低感染的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PVSAJN+MS-UIGothic"/>
                <a:cs typeface="PVSAJ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PVSAJN+MS-UIGothic"/>
                <a:cs typeface="PVSAJN+MS-UIGothic"/>
              </a:rPr>
              <a:t>手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FFFDFD"/>
                </a:solidFill>
                <a:latin typeface="PVSAJN+MS-UIGothic"/>
                <a:cs typeface="PVSAJN+MS-UIGothic"/>
              </a:rPr>
              <a:t>室温度和湿度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VSAJN+MS-UIGothic"/>
                <a:cs typeface="PVSAJN+MS-UIGothic"/>
              </a:rPr>
              <a:t>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PVSAJN+MS-UIGothic"/>
                <a:cs typeface="PVSAJN+MS-UIGothic"/>
              </a:rPr>
              <a:t>室的温度和湿度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应维</a:t>
            </a:r>
            <a:r>
              <a:rPr sz="1500">
                <a:solidFill>
                  <a:srgbClr val="FFFDFD"/>
                </a:solidFill>
                <a:latin typeface="PVSAJN+MS-UIGothic"/>
                <a:cs typeface="PVSAJN+MS-UIGothic"/>
              </a:rPr>
              <a:t>持在适宜的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VSAJN+MS-UIGothic"/>
                <a:cs typeface="PVSAJN+MS-UIGothic"/>
              </a:rPr>
              <a:t>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DFD"/>
                </a:solidFill>
                <a:latin typeface="PVSAJN+MS-UIGothic"/>
                <a:cs typeface="PVSAJN+MS-UIGothic"/>
              </a:rPr>
              <a:t>内，以确保患者的舒适度和手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VSAJN+MS-UIGothic"/>
                <a:cs typeface="PVSAJN+MS-UIGothic"/>
              </a:rPr>
              <a:t>操作的安全性。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754807"/>
                </a:solidFill>
                <a:latin typeface="PVSAJN+MS-UIGothic"/>
                <a:cs typeface="PVSAJN+MS-UIGothic"/>
              </a:rPr>
              <a:t>中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754807"/>
                </a:solidFill>
                <a:latin typeface="PVSAJN+MS-UIGothic"/>
                <a:cs typeface="PVSAJN+MS-UIGothic"/>
              </a:rPr>
              <a:t>理流程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PVSAJN+MS-UIGothic"/>
                <a:cs typeface="PVSAJN+MS-UIGothic"/>
              </a:rPr>
              <a:t>核</a:t>
            </a: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对</a:t>
            </a:r>
            <a:r>
              <a:rPr sz="2300" spc="25">
                <a:solidFill>
                  <a:srgbClr val="754807"/>
                </a:solidFill>
                <a:latin typeface="PVSAJN+MS-UIGothic"/>
                <a:cs typeface="PVSAJN+MS-UIGothic"/>
              </a:rPr>
              <a:t>患者身份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在手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开始前，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患者的身份、手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部位等信息，确保手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2309233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的正确性。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监测</a:t>
            </a:r>
            <a:r>
              <a:rPr sz="2300" spc="25">
                <a:solidFill>
                  <a:srgbClr val="754807"/>
                </a:solidFill>
                <a:latin typeface="PVSAJN+MS-UIGothic"/>
                <a:cs typeface="PVSAJN+MS-UIGothic"/>
              </a:rPr>
              <a:t>生命体征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3684008"/>
            <a:ext cx="60587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在手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术过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程中，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密切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患者的生命体征，如心率、血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、呼吸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395832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等，以确保患者的安全。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4800401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协</a:t>
            </a:r>
            <a:r>
              <a:rPr sz="2300" spc="25">
                <a:solidFill>
                  <a:srgbClr val="754807"/>
                </a:solidFill>
                <a:latin typeface="PVSAJN+MS-UIGothic"/>
                <a:cs typeface="PVSAJN+MS-UIGothic"/>
              </a:rPr>
              <a:t>助医生</a:t>
            </a: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754807"/>
                </a:solidFill>
                <a:latin typeface="PVSAJN+MS-UIGothic"/>
                <a:cs typeface="PVSAJN+MS-UIGothic"/>
              </a:rPr>
              <a:t>行手</a:t>
            </a: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754807"/>
                </a:solidFill>
                <a:latin typeface="PVSAJN+MS-UIGothic"/>
                <a:cs typeface="PVSAJN+MS-UIGothic"/>
              </a:rPr>
              <a:t>操作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097270" y="5336278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应协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助医生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行手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操作，包括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器械、擦拭血迹等。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754807"/>
                </a:solidFill>
                <a:latin typeface="PVSAJN+MS-UIGothic"/>
                <a:cs typeface="PVSAJN+MS-UIGothic"/>
              </a:rPr>
              <a:t>中注意事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754807"/>
                </a:solidFill>
                <a:latin typeface="SimSun"/>
                <a:cs typeface="SimSun"/>
              </a:rPr>
              <a:t>严</a:t>
            </a:r>
            <a:r>
              <a:rPr sz="1600">
                <a:solidFill>
                  <a:srgbClr val="754807"/>
                </a:solidFill>
                <a:latin typeface="PVSAJN+MS-UIGothic"/>
                <a:cs typeface="PVSAJN+MS-UIGothic"/>
              </a:rPr>
              <a:t>格遵守无菌操作原</a:t>
            </a:r>
            <a:r>
              <a:rPr sz="1600">
                <a:solidFill>
                  <a:srgbClr val="754807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PJJLFM+TNTGHN+MicrosoftYaHei-Bold"/>
                <a:cs typeface="PJJLFM+TNTGHN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PJJLFM+TNTGHN+MicrosoftYaHei-Bold"/>
                <a:cs typeface="PJJLFM+TNTGHN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PJJLFM+TNTGHN+MicrosoftYaHei-Bold"/>
                <a:cs typeface="PJJLFM+TNTGHN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在手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术过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程中，医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员应严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格遵守无菌操作原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，避免感染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754807"/>
                </a:solidFill>
                <a:latin typeface="PVSAJN+MS-UIGothic"/>
                <a:cs typeface="PVSAJN+MS-UIGothic"/>
              </a:rPr>
              <a:t>注意患者保暖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在手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术过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程中，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注意患者的保暖，以防低体温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致的不必要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754807"/>
                </a:solidFill>
                <a:latin typeface="PVSAJN+MS-UIGothic"/>
                <a:cs typeface="PVSAJN+MS-UIGothic"/>
              </a:rPr>
              <a:t>及</a:t>
            </a:r>
            <a:r>
              <a:rPr sz="1600">
                <a:solidFill>
                  <a:srgbClr val="754807"/>
                </a:solidFill>
                <a:latin typeface="SimSun"/>
                <a:cs typeface="SimSun"/>
              </a:rPr>
              <a:t>时处</a:t>
            </a:r>
            <a:r>
              <a:rPr sz="1600">
                <a:solidFill>
                  <a:srgbClr val="754807"/>
                </a:solidFill>
                <a:latin typeface="PVSAJN+MS-UIGothic"/>
                <a:cs typeface="PVSAJN+MS-UIGothic"/>
              </a:rPr>
              <a:t>理突</a:t>
            </a:r>
            <a:r>
              <a:rPr sz="1600">
                <a:solidFill>
                  <a:srgbClr val="754807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754807"/>
                </a:solidFill>
                <a:latin typeface="PVSAJN+MS-UIGothic"/>
                <a:cs typeface="PVSAJN+MS-UIGothic"/>
              </a:rPr>
              <a:t>情况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在手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术过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程中，如出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情况，医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时处</a:t>
            </a: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理，确保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98234" y="590777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SAJN+MS-UIGothic"/>
                <a:cs typeface="PVSAJN+MS-UIGothic"/>
              </a:rPr>
              <a:t>患者的安全。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PJJLFM+TNTGHN+MicrosoftYaHei-Bold"/>
                <a:cs typeface="PJJLFM+TNTGHN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PVSAJN+MS-UIGothic"/>
                <a:cs typeface="PVSAJN+MS-UIGothic"/>
              </a:rPr>
              <a:t>手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术</a:t>
            </a:r>
            <a:r>
              <a:rPr sz="4500">
                <a:solidFill>
                  <a:srgbClr val="754807"/>
                </a:solidFill>
                <a:latin typeface="PVSAJN+MS-UIGothic"/>
                <a:cs typeface="PVSAJN+MS-UIGothic"/>
              </a:rPr>
              <a:t>后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754807"/>
                </a:solidFill>
                <a:latin typeface="PVSAJN+MS-UIGothic"/>
                <a:cs typeface="PVSAJN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https://d.book118.com/308005041105006041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PVSAJN+MS-UIGothic</vt:lpstr>
      <vt:lpstr>SimSun</vt:lpstr>
      <vt:lpstr>PCDQWW+LOGLQV+MicrosoftYaHei</vt:lpstr>
      <vt:lpstr>Times New Roman</vt:lpstr>
      <vt:lpstr>ATNPEQ+HMTBMM+ArialMT</vt:lpstr>
      <vt:lpstr>PJJLFM+TNTGHN+MicrosoftYaHei-Bold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2024-09-20T12:57:35.593</cp:lastPrinted>
  <dcterms:created xsi:type="dcterms:W3CDTF">2024-09-20T04:57:35Z</dcterms:created>
  <dcterms:modified xsi:type="dcterms:W3CDTF">2024-09-20T04:57:36Z</dcterms:modified>
</cp:coreProperties>
</file>