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4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FD7A4-7505-42C2-A888-B484DE922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74117-6CBF-419F-A6C9-C957D537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93F67-CA6C-4496-AA4E-E8F9B5C58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588A6-B77C-4532-A785-C50DEC108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E7F86-3D4B-4D93-AA82-483117A9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450335-28F4-4F09-B9B7-4567DECD7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3CD49-354D-4FEC-834C-E19979528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BBEF89-9A71-488B-BD48-C16DD617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C0107-12C3-4439-8F94-BCCAB5B77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8D596-8132-482E-908D-65572F60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3B8C-6D90-4B6F-8EE4-137B58442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8393" r:id="rId2"/>
    <p:sldLayoutId id="2147508394" r:id="rId3"/>
    <p:sldLayoutId id="2147508395" r:id="rId4"/>
    <p:sldLayoutId id="2147508396" r:id="rId5"/>
    <p:sldLayoutId id="2147508397" r:id="rId6"/>
    <p:sldLayoutId id="2147508398" r:id="rId7"/>
    <p:sldLayoutId id="2147508399" r:id="rId8"/>
    <p:sldLayoutId id="2147508400" r:id="rId9"/>
    <p:sldLayoutId id="2147508401" r:id="rId10"/>
    <p:sldLayoutId id="214750840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2.xml" /><Relationship Id="rId11" Type="http://schemas.openxmlformats.org/officeDocument/2006/relationships/tags" Target="../tags/tag313.xml" /><Relationship Id="rId12" Type="http://schemas.openxmlformats.org/officeDocument/2006/relationships/tags" Target="../tags/tag314.xml" /><Relationship Id="rId13" Type="http://schemas.openxmlformats.org/officeDocument/2006/relationships/tags" Target="../tags/tag315.xml" /><Relationship Id="rId2" Type="http://schemas.openxmlformats.org/officeDocument/2006/relationships/tags" Target="../tags/tag304.xml" /><Relationship Id="rId3" Type="http://schemas.openxmlformats.org/officeDocument/2006/relationships/tags" Target="../tags/tag305.xml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tags" Target="../tags/tag308.xml" /><Relationship Id="rId7" Type="http://schemas.openxmlformats.org/officeDocument/2006/relationships/tags" Target="../tags/tag309.xml" /><Relationship Id="rId8" Type="http://schemas.openxmlformats.org/officeDocument/2006/relationships/tags" Target="../tags/tag310.xml" /><Relationship Id="rId9" Type="http://schemas.openxmlformats.org/officeDocument/2006/relationships/tags" Target="../tags/tag3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6.xml" /><Relationship Id="rId3" Type="http://schemas.openxmlformats.org/officeDocument/2006/relationships/tags" Target="../tags/tag317.xml" /><Relationship Id="rId4" Type="http://schemas.openxmlformats.org/officeDocument/2006/relationships/tags" Target="../tags/tag3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16024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合工大高鸿宾有机化学第四版课件5章芳烃芳香性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芳烃的分类和结构特点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芳烃的芳香性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芳烃的物理性质和化学性质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芳烃的应用和前景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芳烃的合成和分离方法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芳烃的分类和结构特点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芳烃的定义和分类</a:t>
            </a:r>
            <a:endParaRPr lang="zh-CN" altLang="en-US"/>
          </a:p>
        </p:txBody>
      </p:sp>
      <p:sp>
        <p:nvSpPr>
          <p:cNvPr id="1049700" name="图形"/>
          <p:cNvSpPr/>
          <p:nvPr>
            <p:custDataLst>
              <p:tags r:id="rId2"/>
            </p:custDataLst>
          </p:nvPr>
        </p:nvSpPr>
        <p:spPr>
          <a:xfrm>
            <a:off x="838200" y="1558615"/>
            <a:ext cx="10491176" cy="970093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702" name="任意多边形 18"/>
          <p:cNvSpPr/>
          <p:nvPr>
            <p:custDataLst>
              <p:tags r:id="rId3"/>
            </p:custDataLst>
          </p:nvPr>
        </p:nvSpPr>
        <p:spPr>
          <a:xfrm>
            <a:off x="10454115" y="1558615"/>
            <a:ext cx="899528" cy="938731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704" name="标题"/>
          <p:cNvSpPr txBox="1"/>
          <p:nvPr>
            <p:custDataLst>
              <p:tags r:id="rId4"/>
            </p:custDataLst>
          </p:nvPr>
        </p:nvSpPr>
        <p:spPr>
          <a:xfrm>
            <a:off x="866810" y="1626183"/>
            <a:ext cx="981429" cy="83395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706" name="正文"/>
          <p:cNvSpPr txBox="1"/>
          <p:nvPr>
            <p:custDataLst>
              <p:tags r:id="rId5"/>
            </p:custDataLst>
          </p:nvPr>
        </p:nvSpPr>
        <p:spPr>
          <a:xfrm>
            <a:off x="1940588" y="1626183"/>
            <a:ext cx="9388503" cy="83466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芳烃的定义：芳烃是指具有一个或多个芳香环的碳氢化合物，其中最简单的芳烃是苯。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7" name="直接连接符 42"/>
          <p:cNvCxnSpPr/>
          <p:nvPr>
            <p:custDataLst>
              <p:tags r:id="rId6"/>
            </p:custDataLst>
          </p:nvPr>
        </p:nvCxnSpPr>
        <p:spPr>
          <a:xfrm flipH="1">
            <a:off x="1848063" y="1719925"/>
            <a:ext cx="0" cy="647203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708" name="图形"/>
          <p:cNvSpPr/>
          <p:nvPr>
            <p:custDataLst>
              <p:tags r:id="rId7"/>
            </p:custDataLst>
          </p:nvPr>
        </p:nvSpPr>
        <p:spPr>
          <a:xfrm>
            <a:off x="838200" y="2710309"/>
            <a:ext cx="10491176" cy="970093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710" name="任意多边形 22"/>
          <p:cNvSpPr/>
          <p:nvPr>
            <p:custDataLst>
              <p:tags r:id="rId8"/>
            </p:custDataLst>
          </p:nvPr>
        </p:nvSpPr>
        <p:spPr>
          <a:xfrm>
            <a:off x="10454115" y="2710309"/>
            <a:ext cx="899528" cy="938731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712" name="标题"/>
          <p:cNvSpPr txBox="1"/>
          <p:nvPr>
            <p:custDataLst>
              <p:tags r:id="rId9"/>
            </p:custDataLst>
          </p:nvPr>
        </p:nvSpPr>
        <p:spPr>
          <a:xfrm>
            <a:off x="866810" y="2777877"/>
            <a:ext cx="981429" cy="83395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714" name="正文"/>
          <p:cNvSpPr txBox="1"/>
          <p:nvPr>
            <p:custDataLst>
              <p:tags r:id="rId10"/>
            </p:custDataLst>
          </p:nvPr>
        </p:nvSpPr>
        <p:spPr>
          <a:xfrm>
            <a:off x="1940588" y="2777877"/>
            <a:ext cx="9388503" cy="83466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芳烃的分类：根据结构特点，芳烃可分为单环芳烃、多环芳烃和稠环芳烃。单环芳烃是指只有一个芳香环的化合物，如苯；多环芳烃是指有两个或多个芳香环的化合物，如萘、蒽等；稠环芳烃是指相邻的芳香环共用两个碳原子的化合物，如萘、蒽等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79" name="直接连接符 49"/>
          <p:cNvCxnSpPr/>
          <p:nvPr>
            <p:custDataLst>
              <p:tags r:id="rId11"/>
            </p:custDataLst>
          </p:nvPr>
        </p:nvCxnSpPr>
        <p:spPr>
          <a:xfrm flipH="1">
            <a:off x="1848063" y="2871011"/>
            <a:ext cx="0" cy="647203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716" name="图形"/>
          <p:cNvSpPr/>
          <p:nvPr>
            <p:custDataLst>
              <p:tags r:id="rId12"/>
            </p:custDataLst>
          </p:nvPr>
        </p:nvSpPr>
        <p:spPr>
          <a:xfrm>
            <a:off x="838200" y="3862003"/>
            <a:ext cx="10491176" cy="970093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718" name="任意多边形 22"/>
          <p:cNvSpPr/>
          <p:nvPr>
            <p:custDataLst>
              <p:tags r:id="rId13"/>
            </p:custDataLst>
          </p:nvPr>
        </p:nvSpPr>
        <p:spPr>
          <a:xfrm>
            <a:off x="10454115" y="3862003"/>
            <a:ext cx="899528" cy="938731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720" name="标题"/>
          <p:cNvSpPr txBox="1"/>
          <p:nvPr>
            <p:custDataLst>
              <p:tags r:id="rId14"/>
            </p:custDataLst>
          </p:nvPr>
        </p:nvSpPr>
        <p:spPr>
          <a:xfrm>
            <a:off x="866810" y="3929571"/>
            <a:ext cx="981429" cy="83395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722" name="正文"/>
          <p:cNvSpPr txBox="1"/>
          <p:nvPr>
            <p:custDataLst>
              <p:tags r:id="rId15"/>
            </p:custDataLst>
          </p:nvPr>
        </p:nvSpPr>
        <p:spPr>
          <a:xfrm>
            <a:off x="1940588" y="3929571"/>
            <a:ext cx="9388503" cy="83466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芳烃的结构特点：芳烃的芳香环通常是由一个或多个碳碳双键组成的环状结构，这些双键可以共轭或非共轭。共轭双键的存在使得芳烃具有特殊的物理和化学性质。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81" name="直接连接符 66"/>
          <p:cNvCxnSpPr/>
          <p:nvPr>
            <p:custDataLst>
              <p:tags r:id="rId16"/>
            </p:custDataLst>
          </p:nvPr>
        </p:nvCxnSpPr>
        <p:spPr>
          <a:xfrm flipH="1">
            <a:off x="1848063" y="4022705"/>
            <a:ext cx="0" cy="647203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9724" name="图形"/>
          <p:cNvSpPr/>
          <p:nvPr>
            <p:custDataLst>
              <p:tags r:id="rId17"/>
            </p:custDataLst>
          </p:nvPr>
        </p:nvSpPr>
        <p:spPr>
          <a:xfrm>
            <a:off x="838200" y="5013089"/>
            <a:ext cx="10491176" cy="970093"/>
          </a:xfrm>
          <a:prstGeom prst="roundRect">
            <a:avLst>
              <a:gd name="adj" fmla="val 11457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0"/>
            </a:gradFill>
          </a:ln>
          <a:effectLst>
            <a:outerShdw blurRad="63500" dist="63500" dir="2700000" algn="tl" rotWithShape="0">
              <a:schemeClr val="accent1">
                <a:alpha val="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+mj-ea"/>
              <a:ea typeface="+mj-ea"/>
              <a:sym typeface="+mn-lt"/>
            </a:endParaRPr>
          </a:p>
        </p:txBody>
      </p:sp>
      <p:sp>
        <p:nvSpPr>
          <p:cNvPr id="1049726" name="任意多边形 22"/>
          <p:cNvSpPr/>
          <p:nvPr>
            <p:custDataLst>
              <p:tags r:id="rId18"/>
            </p:custDataLst>
          </p:nvPr>
        </p:nvSpPr>
        <p:spPr>
          <a:xfrm>
            <a:off x="10454115" y="5013089"/>
            <a:ext cx="899528" cy="938731"/>
          </a:xfrm>
          <a:custGeom>
            <a:gdLst>
              <a:gd name="adj" fmla="val 25000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1262" h="1317">
                <a:moveTo>
                  <a:pt x="60" y="0"/>
                </a:moveTo>
                <a:lnTo>
                  <a:pt x="626" y="0"/>
                </a:lnTo>
                <a:lnTo>
                  <a:pt x="616" y="11"/>
                </a:lnTo>
                <a:cubicBezTo>
                  <a:pt x="537" y="97"/>
                  <a:pt x="489" y="213"/>
                  <a:pt x="489" y="339"/>
                </a:cubicBezTo>
                <a:cubicBezTo>
                  <a:pt x="489" y="609"/>
                  <a:pt x="708" y="828"/>
                  <a:pt x="978" y="828"/>
                </a:cubicBezTo>
                <a:cubicBezTo>
                  <a:pt x="1079" y="828"/>
                  <a:pt x="1173" y="797"/>
                  <a:pt x="1251" y="744"/>
                </a:cubicBezTo>
                <a:lnTo>
                  <a:pt x="1262" y="736"/>
                </a:lnTo>
                <a:lnTo>
                  <a:pt x="1262" y="1205"/>
                </a:lnTo>
                <a:cubicBezTo>
                  <a:pt x="1262" y="1232"/>
                  <a:pt x="1256" y="1257"/>
                  <a:pt x="1244" y="1279"/>
                </a:cubicBezTo>
                <a:lnTo>
                  <a:pt x="1243" y="1280"/>
                </a:lnTo>
                <a:lnTo>
                  <a:pt x="1222" y="1286"/>
                </a:lnTo>
                <a:cubicBezTo>
                  <a:pt x="1144" y="1306"/>
                  <a:pt x="1062" y="1317"/>
                  <a:pt x="978" y="1317"/>
                </a:cubicBezTo>
                <a:cubicBezTo>
                  <a:pt x="438" y="1317"/>
                  <a:pt x="0" y="879"/>
                  <a:pt x="0" y="339"/>
                </a:cubicBezTo>
                <a:cubicBezTo>
                  <a:pt x="0" y="221"/>
                  <a:pt x="21" y="108"/>
                  <a:pt x="59" y="3"/>
                </a:cubicBezTo>
                <a:lnTo>
                  <a:pt x="60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20000"/>
                  <a:lumOff val="80000"/>
                  <a:alpha val="20000"/>
                </a:schemeClr>
              </a:gs>
              <a:gs pos="70000">
                <a:schemeClr val="accent1">
                  <a:lumMod val="20000"/>
                  <a:lumOff val="80000"/>
                  <a:alpha val="4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728" name="标题"/>
          <p:cNvSpPr txBox="1"/>
          <p:nvPr>
            <p:custDataLst>
              <p:tags r:id="rId19"/>
            </p:custDataLst>
          </p:nvPr>
        </p:nvSpPr>
        <p:spPr>
          <a:xfrm>
            <a:off x="866810" y="5081265"/>
            <a:ext cx="981429" cy="83395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730" name="正文"/>
          <p:cNvSpPr txBox="1"/>
          <p:nvPr>
            <p:custDataLst>
              <p:tags r:id="rId20"/>
            </p:custDataLst>
          </p:nvPr>
        </p:nvSpPr>
        <p:spPr>
          <a:xfrm>
            <a:off x="1940588" y="5081265"/>
            <a:ext cx="9388503" cy="83466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芳烃的命名：芳烃的命名通常是根据其结构和官能团来进行的，常用的命名方法有系统命名法和习惯命名法。系统命名法是根据国际纯粹与应用化学联合会（IUPAC）的规定来进行命名的，而习惯命名法则是在系统命名法的基础上发展起来的，更适用于一些简单的芳烃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cxnSp>
        <p:nvCxnSpPr>
          <p:cNvPr id="3145783" name="直接连接符 78"/>
          <p:cNvCxnSpPr/>
          <p:nvPr>
            <p:custDataLst>
              <p:tags r:id="rId21"/>
            </p:custDataLst>
          </p:nvPr>
        </p:nvCxnSpPr>
        <p:spPr>
          <a:xfrm flipH="1">
            <a:off x="1848063" y="5174399"/>
            <a:ext cx="0" cy="647203"/>
          </a:xfrm>
          <a:prstGeom prst="line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0000">
                <a:schemeClr val="accent1"/>
              </a:gs>
            </a:gsLst>
            <a:lin ang="13500000" scaled="0"/>
          </a:gradFill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0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苯的结构和特点</a:t>
            </a:r>
            <a:endParaRPr lang="zh-CN" altLang="en-US"/>
          </a:p>
        </p:txBody>
      </p:sp>
      <p:sp>
        <p:nvSpPr>
          <p:cNvPr id="104977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7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苯的结构：由六个碳原子组成的环状结构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7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苯的特点：具有特殊的稳定性，不易发生氧化、还原等反应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8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苯的化学性质：具有芳香性，能够发生亲电取代反应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78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苯的物理性质：无色液体，具有特殊的气味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萘的结构和特点</a:t>
            </a:r>
            <a:endParaRPr lang="zh-CN" altLang="en-US"/>
          </a:p>
        </p:txBody>
      </p:sp>
      <p:sp>
        <p:nvSpPr>
          <p:cNvPr id="10498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萘的结构：由两个苯环通过一个桥连接而成，桥上连接着两个甲基。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萘的特点：具有芳香性，可以发生亲电取代反应，但不易发生氧化反应。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萘的合成：可以通过苯酚的烷基化反应或通过苯胺的氧化反应来合成萘。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萘的应用：在染料、医药、农药等领域有广泛的应用。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芳烃的芳香性</a:t>
            </a:r>
            <a:endParaRPr lang="zh-CN" altLang="en-US"/>
          </a:p>
        </p:txBody>
      </p:sp>
      <p:sp>
        <p:nvSpPr>
          <p:cNvPr id="10498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芳香性的定义和判断标准</a:t>
            </a:r>
            <a:endParaRPr lang="zh-CN" altLang="en-US"/>
          </a:p>
        </p:txBody>
      </p:sp>
      <p:sp>
        <p:nvSpPr>
          <p:cNvPr id="1050068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芳香性的定义：芳烃分子中，由苯环或类苯环结构产生的特殊电子效应，使其具有特殊稳定性和芳香性。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0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72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74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芳香性的应用：芳烃的芳香性在化学、材料科学、生物医学等领域有着广泛的应用，如合成高分子材料、药物设计、生物活性分子等。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6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判断标准：根据休克尔规则，一个化合物是否具有芳香性，主要取决于其是否满足四个条件：必须具有一个或数个平行的p轨道、这些p轨道必须是共轭的、这些共轭p轨道形成的π体系必须具有离域的π键、必须满足HOMO-LUMO能级差的概念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80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0082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芳香性分类：根据休克尔规则，可以将芳烃分为单环芳烃和多环芳烃，其中单环芳烃又可以分为苯系芳烃和非苯系芳烃。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苯的芳香性及其原因</a:t>
            </a:r>
            <a:endParaRPr lang="zh-CN" altLang="en-US"/>
          </a:p>
        </p:txBody>
      </p:sp>
      <p:sp>
        <p:nvSpPr>
          <p:cNvPr id="105012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2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3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13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14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苯的芳香性对化学反应的影响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4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芳烃的芳香性与非芳香性的区别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4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苯的芳香性表现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14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苯的芳香性原因：离域π键的形成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萘的芳香性及其原因</a:t>
            </a:r>
            <a:endParaRPr lang="zh-CN" altLang="en-US"/>
          </a:p>
        </p:txBody>
      </p:sp>
      <p:sp>
        <p:nvSpPr>
          <p:cNvPr id="105018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9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19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16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萘的芳香性表现：萘分子具有特殊的环状结构，使得萘分子具有芳香性，能够进行亲电取代反应。</a:t>
            </a:r>
            <a:endParaRPr lang="zh-CN" altLang="en-US" sz="16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9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9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9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萘的芳香性原因：萘的芳香性是由于其特殊的环状结构，即由两个苯环通过一个单键连接形成的共轭体系。这种共轭体系使得萘分子具有特殊的电子云分布和稳定性，从而表现出芳香性。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20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20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6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萘的芳香性与化学反应：由于萘具有芳香性，因此萘分子能够进行亲电取代反应，如硝化、磺化等反应。这些反应可以发生在萘环上，生成相应的取代产物。</a:t>
            </a:r>
            <a:endParaRPr lang="zh-CN" altLang="en-US" sz="16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0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20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21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16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萘的芳香性与物理性质：萘的芳香性还与其物理性质有关，如萘的熔点较高，不易挥发等。这些性质使得萘在工业生产和应用中具有一定的优势。</a:t>
            </a:r>
            <a:endParaRPr lang="zh-CN" altLang="en-US" sz="16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芳烃的物理性质和化学性质</a:t>
            </a:r>
            <a:endParaRPr lang="zh-CN" altLang="en-US"/>
          </a:p>
        </p:txBody>
      </p:sp>
      <p:sp>
        <p:nvSpPr>
          <p:cNvPr id="10502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https://d.book118.com/308016024021006023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3_3"/>
  <p:tag name="KSO_WM_UNIT_INDEX" val="1_3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4000000059604645,&quot;colorType&quot;:1,&quot;foreColorIndex&quot;:5,&quot;pos&quot;:1,&quot;transparency&quot;:0},{&quot;brightness&quot;:0.800000011920929,&quot;colorType&quot;:1,&quot;foreColorIndex&quot;:5,&quot;pos&quot;:0,&quot;transparency&quot;:0.5}],&quot;type&quot;:2},&quot;shadow&quot;:{&quot;brightness&quot;:0,&quot;colorType&quot;:1,&quot;foreColorIndex&quot;:5,&quot;transparency&quot;:0.94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2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.800000011920929},{&quot;brightness&quot;:0.800000011920929,&quot;colorType&quot;:1,&quot;foreColorIndex&quot;:5,&quot;pos&quot;:0.699999988079071,&quot;transparency&quot;:0.6000000238418579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2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8999999761581421,&quot;transparency&quot;:0}],&quot;type&quot;:3},&quot;glow&quot;:{&quot;colorType&quot;:0},&quot;line&quot;:{&quot;gradient&quot;:[{&quot;brightness&quot;:0,&quot;colorType&quot;:1,&quot;foreColorIndex&quot;:5,&quot;pos&quot;:0.5,&quot;transparency&quot;:0},{&quot;brightness&quot;:0,&quot;colorType&quot;:1,&quot;foreColorIndex&quot;:5,&quot;pos&quot;:0,&quot;transparency&quot;:1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3670078740157,&quot;width&quot;:863.7165354330709}"/>
  <p:tag name="KSO_WM_TAG_VERSION" val="3.0"/>
  <p:tag name="KSO_WM_TEMPLATE_CATEGORY" val="diagram"/>
  <p:tag name="KSO_WM_TEMPLATE_INDEX" val="20231672"/>
  <p:tag name="KSO_WM_UNIT_COMPATIBLE" val="0"/>
  <p:tag name="KSO_WM_UNIT_DIAGRAM_ISNUMVISUAL" val="0"/>
  <p:tag name="KSO_WM_UNIT_DIAGRAM_ISREFERUNIT" val="0"/>
  <p:tag name="KSO_WM_UNIT_HIGHLIGHT" val="0"/>
  <p:tag name="KSO_WM_UNIT_ID" val="diagram20231672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18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+中文正文</vt:lpstr>
      <vt:lpstr>Wingdings</vt:lpstr>
      <vt:lpstr>Office Theme</vt:lpstr>
      <vt:lpstr>合工大高鸿宾有机化学第四版课件5章芳烃芳香性</vt:lpstr>
      <vt:lpstr>目录</vt:lpstr>
      <vt:lpstr>添加章节标题</vt:lpstr>
      <vt:lpstr>芳烃的分类和结构特点</vt:lpstr>
      <vt:lpstr>PowerPoint Presentation</vt:lpstr>
      <vt:lpstr>芳烃的定义和分类</vt:lpstr>
      <vt:lpstr>苯的结构和特点</vt:lpstr>
      <vt:lpstr>萘的结构和特点</vt:lpstr>
      <vt:lpstr>芳烃的芳香性</vt:lpstr>
      <vt:lpstr>PowerPoint Presentation</vt:lpstr>
      <vt:lpstr>芳香性的定义和判断标准</vt:lpstr>
      <vt:lpstr>苯的芳香性及其原因</vt:lpstr>
      <vt:lpstr>萘的芳香性及其原因</vt:lpstr>
      <vt:lpstr>芳烃的物理性质和化学性质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2024-08-29T13:27:18.167</cp:lastPrinted>
  <dcterms:created xsi:type="dcterms:W3CDTF">2024-08-29T05:27:18Z</dcterms:created>
  <dcterms:modified xsi:type="dcterms:W3CDTF">2024-08-29T05:27:20Z</dcterms:modified>
</cp:coreProperties>
</file>