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034F6-E319-4E04-90E1-8726E7526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E5757-707A-4A5F-9E91-2B9DB060C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6383E-54D7-4E1C-A396-9E121F40C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04A3C-9BF1-4082-901D-D4830856B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0121F2-E335-4C50-B151-F4501805B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943352-18D7-4F56-BCD6-B022B9CDE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A0F796-3B26-492E-A029-71D0A97FD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02387-2B59-447D-A210-4E5BB72B5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59317-EC2C-49C4-9C32-16A544011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D74C5-848D-4B58-A670-5BDA8CC2E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B164C-77B9-457D-AB33-37316D5D9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1001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851005" y="1505033"/>
            <a:ext cx="6403477" cy="154940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6139" y="831933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6139" y="752867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5400000">
            <a:off x="7538039" y="2035567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6306139" y="3054433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flipV="1">
            <a:off x="6306139" y="3316149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77800" y="6066367"/>
            <a:ext cx="995680" cy="33718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8900000">
            <a:off x="9348575" y="853255"/>
            <a:ext cx="484717" cy="484716"/>
          </a:xfrm>
          <a:custGeom>
            <a:rect l="l" t="t" r="r" b="b"/>
            <a:pathLst>
              <a:path w="2504" h="2504">
                <a:moveTo>
                  <a:pt x="2199" y="0"/>
                </a:moveTo>
                <a:lnTo>
                  <a:pt x="2504" y="0"/>
                </a:lnTo>
                <a:lnTo>
                  <a:pt x="2504" y="2504"/>
                </a:lnTo>
                <a:lnTo>
                  <a:pt x="0" y="2504"/>
                </a:lnTo>
                <a:lnTo>
                  <a:pt x="0" y="2199"/>
                </a:lnTo>
                <a:lnTo>
                  <a:pt x="1970" y="2199"/>
                </a:lnTo>
                <a:lnTo>
                  <a:pt x="87" y="315"/>
                </a:lnTo>
                <a:lnTo>
                  <a:pt x="303" y="99"/>
                </a:lnTo>
                <a:lnTo>
                  <a:pt x="2199" y="1996"/>
                </a:lnTo>
                <a:lnTo>
                  <a:pt x="2199" y="0"/>
                </a:lnTo>
                <a:close/>
              </a:path>
            </a:pathLst>
          </a:custGeom>
          <a:solidFill>
            <a:srgbClr val="77777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2195475" y="1574610"/>
            <a:ext cx="5714538" cy="1410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缺血性脑卒中中西医诊治进展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011592" y="5578629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011592" y="6066367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85781" y="0"/>
            <a:ext cx="12192000" cy="6855462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4813900" y="0"/>
            <a:ext cx="7378100" cy="6858000"/>
          </a:xfrm>
          <a:custGeom>
            <a:rect l="l" t="t" r="r" b="b"/>
            <a:pathLst>
              <a:path w="4663122" h="5152502">
                <a:moveTo>
                  <a:pt x="0" y="10050"/>
                </a:moveTo>
                <a:lnTo>
                  <a:pt x="4663122" y="0"/>
                </a:lnTo>
                <a:lnTo>
                  <a:pt x="4663122" y="5142453"/>
                </a:lnTo>
                <a:lnTo>
                  <a:pt x="1002507" y="5152502"/>
                </a:lnTo>
                <a:lnTo>
                  <a:pt x="0" y="10050"/>
                </a:lnTo>
                <a:close/>
              </a:path>
            </a:pathLst>
          </a:cu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808145" y="810373"/>
            <a:ext cx="4824872" cy="496448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缺血性脑卒中概述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西医诊治现状及进展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中医对缺血性脑卒中认识与治疗原则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中西医结合诊治策略与实践案例分享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预防保健措施及健康生活方式推广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334293" y="2409137"/>
            <a:ext cx="4128953" cy="16630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6" name="AutoShape 6"/>
          <p:cNvSpPr/>
          <p:nvPr/>
        </p:nvSpPr>
        <p:spPr>
          <a:xfrm>
            <a:off x="1558734" y="1924940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558734" y="1845874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2790634" y="3128574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flipV="1">
            <a:off x="1558734" y="4147440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flipV="1">
            <a:off x="1558734" y="4409156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缺血性脑卒中概述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缺血性脑卒中是由于脑组织局部供血动脉血流的突然减少或停止，造成该血管供血区的脑组织缺血、缺氧导致脑组织坏死、软化，并伴有相应部位的临床症状和体征。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主要包括动脉粥样硬化、血栓形成、栓塞等，导致脑血管狭窄或闭塞，进而引发脑组织缺血。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42" b="63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症状因缺血部位不同而异，常见症状包括偏瘫、失语、感觉障碍、共济失调等。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根据临床表现和影像学特征，缺血性脑卒中可分为多种类型，如完全前循环梗死、部分前循环梗死、后循环梗死和腔隙性梗死等。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9" b="16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48" r="290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结合患者病史、临床表现及影像学检查（如CT、MRI等）结果进行诊断。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需与脑出血、颅内肿瘤、脑脓肿等疾病进行鉴别，避免误诊误治。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预后评估与影响因素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根据患者病情严重程度、治疗及时性及康复情况等因素进行评估。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包括患者年龄、基础疾病、并发症、生活习惯等，均会对缺血性脑卒中的预后产生影响。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西医诊治现状及进展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如阿司匹林、氯吡格雷等，用于防止血栓形成和减少缺血性脑卒中复发风险。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抗血小板药物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抗凝药物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溶栓药物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优化药物治疗方案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如华法林、肝素等，用于防止血液凝固和减少血栓形成。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如尿激酶、链激酶等，用于加速血栓溶解，恢复血流。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根据患者病情和药物反应，调整药物种类、剂量和用药时间，提高治疗效果和减少副作用。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药物治疗方案及优化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549" b="15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血管内介入治疗技术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动脉溶栓术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通过导管将溶栓药物直接注入血栓内部，加速血栓溶解。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机械取栓术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使用特殊器械将血栓从血管中取出，恢复血流。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血管成形术和支架置入术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通过扩张狭窄的血管或置入支架，改善血管通畅性。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钙离子通道阻滞剂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减轻钙超载引起的神经细胞损伤。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神经营养因子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促进神经细胞生长和修复，改善神经功能。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自由基清除剂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清除自由基，减少氧化应激反应对神经细胞的损伤。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神经保护策略研究进展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在患者病情稳定后尽早进行康复干预，促进神经功能恢复。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早期康复干预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通过运动训练改善患者肢体运动功能，提高生活自理能力。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运动功能康复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针对患者语言和认知障碍进行康复训练，提高交流能力和认知能力。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语言和认知功能康复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关注患者心理健康，提供心理支持和辅导，帮助患者积极面对疾病和生活。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心理康复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康复医学在缺血性脑卒中应用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中医对缺血性脑卒中认识与治疗原则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气血逆乱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中医认为缺血性脑卒中与气血逆乱密切相关，气血不和、气滞血瘀是其主要病机。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脏腑功能失调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脏腑功能失调，特别是肝肾功能不足，易导致风、火、痰、瘀等病理产物内生，进而引发脑卒中。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阴阳失衡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阴阳失衡是缺血性脑卒中的重要病因之一，阴虚阳亢或阳虚阴盛均可导致气血逆乱，诱发脑卒中。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中医理论体系下缺血性脑卒中病因病机探讨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https://d.book118.com/308021001053006035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373737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2024-09-14T04:10:05.293</cp:lastPrinted>
  <dcterms:created xsi:type="dcterms:W3CDTF">2024-09-13T20:10:05Z</dcterms:created>
  <dcterms:modified xsi:type="dcterms:W3CDTF">2024-09-13T20:10:07Z</dcterms:modified>
</cp:coreProperties>
</file>