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F4CD663-BE4F-4622-98C2-87303F3B13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43BC689-D194-4A86-A09D-8ED69AAD20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B076366-E3FF-4700-A72A-5A722C6245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0D09FA4-2DFE-4275-8322-0FDF6F4360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07D31E5-2463-4F99-952B-2613D811CD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3CE7130-4AA9-4289-B2F7-0B892697EA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1594F1F-47BE-4463-A537-5668BAB878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699F2D0-50F2-4025-A058-427DE6AB9F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E139FD1-A4D3-4D6D-AB2E-29A85A32A4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41BE021-882D-4E49-B7C0-1B78A93ABF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EAA0B52-D216-4CF4-B43F-041981468A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0802101212500602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057400" y="2041982"/>
            <a:ext cx="8077200" cy="20002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市场调查目的与要求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61950" y="115331"/>
            <a:ext cx="1851660" cy="114584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649067" y="1768211"/>
            <a:ext cx="4792980" cy="4692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市场调查的目的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市场调查的要求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市场调查的步骤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市场调查的方法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市场调查的注意事项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市场调查的目的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21875" r="21875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预测市场趋势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通过分析市场调查数据，预测市场趋势和未来需求，为企业的战略规划和决策提供支持。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确定目标市场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通过市场调查，了解目标市场的规模、特点、需求和潜在需求，以便确定产品或服务的目标市场。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把握消费者偏好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了解消费者的需求、偏好和购买行为，为产品或服务的改进和优化提供依据。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了解市场需求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评估市场规模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通过市场调查，评估产品或服务的潜在市场规模和增长潜力，为企业投资和扩张提供依据。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分析竞争格局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了解竞争对手的产品、价格、渠道和服务，分析市场竞争格局，为企业的竞争策略制定提供支持。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确定市场定位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根据市场需求和竞争状况，确定产品或服务的市场定位，以差异化竞争优势获得市场份额。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评估产品或服务的市场潜力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 flipV="1">
            <a:off x="5226940" y="2711199"/>
            <a:ext cx="869059" cy="556467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>
            <a:off x="6085799" y="2787060"/>
            <a:ext cx="787048" cy="457877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6096000" y="3252176"/>
            <a:ext cx="0" cy="1146048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654974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897941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了解竞争对手的产品特点、价格、销售渠道和服务，以便及时调整自身的策略。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7941" y="1951443"/>
            <a:ext cx="3851172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监测竞争对手的产品</a:t>
            </a:r>
          </a:p>
        </p:txBody>
      </p:sp>
      <p:sp>
        <p:nvSpPr>
          <p:cNvPr id="8" name="AutoShape 8"/>
          <p:cNvSpPr/>
          <p:nvPr/>
        </p:nvSpPr>
        <p:spPr>
          <a:xfrm>
            <a:off x="5575257" y="2695566"/>
            <a:ext cx="1041485" cy="1064453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692637" y="2815534"/>
            <a:ext cx="806727" cy="82451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10800000">
            <a:off x="5065769" y="1746676"/>
            <a:ext cx="281771" cy="281771"/>
          </a:xfrm>
          <a:prstGeom prst="rt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62010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10800000">
            <a:off x="11272804" y="1746676"/>
            <a:ext cx="281771" cy="281771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304288" y="4201903"/>
            <a:ext cx="7583424" cy="1744811"/>
          </a:xfrm>
          <a:prstGeom prst="snip1Rect">
            <a:avLst>
              <a:gd name="adj" fmla="val 25374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10800000">
            <a:off x="9605942" y="4201903"/>
            <a:ext cx="281771" cy="281771"/>
          </a:xfrm>
          <a:prstGeom prst="rtTriangl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7096195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了解竞争对手的营销策略、促销手段和广告宣传，以便制定针对性的应对措施。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096195" y="1966682"/>
            <a:ext cx="3948708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分析竞争对手的营销策略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71608" y="4965724"/>
            <a:ext cx="68766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关注竞争对手的创新动态，以便及时跟进或采取应对措施。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571608" y="4415940"/>
            <a:ext cx="4371364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跟踪竞争对手的创新动态</a:t>
            </a:r>
          </a:p>
        </p:txBody>
      </p:sp>
      <p:sp>
        <p:nvSpPr>
          <p:cNvPr id="19" name="Freeform 19"/>
          <p:cNvSpPr/>
          <p:nvPr/>
        </p:nvSpPr>
        <p:spPr>
          <a:xfrm>
            <a:off x="5885368" y="3029673"/>
            <a:ext cx="396240" cy="42062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监测竞争对手的动态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制定市场进入策略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根据市场需求、竞争状况和企业自身条件，制定合适的市场进入策略。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制定营销计划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根据市场调查结果，制定具体的营销计划，包括产品定价、渠道选择、促销策略和广告宣传等。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制定品牌建设策略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通过市场调查，了解消费者对品牌的认知和态度，制定品牌建设和推广策略。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制定市场策略和营销计划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市场调查的要求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在开始市场调查之前，必须明确调查的目的和目标，以便有针对性地收集所需信息。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根据调查目的，确定需要回答的具体问题，确保调查问题具有针对性和可操作性。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确定调查目标和问题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确定调查问题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明确调查目的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定量调查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通过统计和分析大量数据来了解市场趋势和消费者行为。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定性调查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通过深入访谈、小组讨论等方式了解消费者的需求和期望。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混合调查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结合定量和定性两种方法，以获得更全面和准确的信息。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选择合适的调查方法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设计问卷或访谈大纲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问卷设计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根据调查问题和目的，设计简洁明了、易于回答的问卷，确保问题涵盖了所需信息。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访谈大纲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为定性调查制定详细的访谈提纲，包括要讨论的主题和关键问题。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30718" y="2430558"/>
            <a:ext cx="3130564" cy="3130564"/>
          </a:xfrm>
          <a:prstGeom prst="ellipse">
            <a:avLst/>
          </a:prstGeom>
          <a:solidFill>
            <a:srgbClr val="FFFFFF">
              <a:alpha val="5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879259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214515" y="2855191"/>
            <a:ext cx="2856056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1085072" y="2931894"/>
            <a:ext cx="3263018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根据调查目的和资源限制，确定合适的样本规模，确保样本具有代表性和广泛性。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9233" y="2064798"/>
            <a:ext cx="4714875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抽样方法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8117660" y="2855191"/>
            <a:ext cx="285605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7817683" y="2931894"/>
            <a:ext cx="3286125" cy="2819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选择合适的抽样方法，如随机抽样、分层抽样等，以确保样本的随机性和多样性。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5072" y="2064798"/>
            <a:ext cx="4150786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样本规模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确定样本规模和抽样方法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市场调查的步骤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https://d.book118.com/308021012125006025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633301"/>
      </a:dk1>
      <a:lt1>
        <a:srgbClr val="FBF9F7"/>
      </a:lt1>
      <a:dk2>
        <a:srgbClr val="333333"/>
      </a:dk2>
      <a:lt2>
        <a:srgbClr val="F1EFEE"/>
      </a:lt2>
      <a:accent1>
        <a:srgbClr val="9A6930"/>
      </a:accent1>
      <a:accent2>
        <a:srgbClr val="B3954D"/>
      </a:accent2>
      <a:accent3>
        <a:srgbClr val="D3A67C"/>
      </a:accent3>
      <a:accent4>
        <a:srgbClr val="DC9C51"/>
      </a:accent4>
      <a:accent5>
        <a:srgbClr val="D17A6E"/>
      </a:accent5>
      <a:accent6>
        <a:srgbClr val="8C857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71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2024-09-02T14:33:19.758</cp:lastPrinted>
  <dcterms:created xsi:type="dcterms:W3CDTF">2024-09-02T06:33:19Z</dcterms:created>
  <dcterms:modified xsi:type="dcterms:W3CDTF">2024-09-02T06:33:21Z</dcterms:modified>
</cp:coreProperties>
</file>