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605AD0-8151-4A49-82D0-D5CE63CC6F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926F00-98B6-45EB-B39B-10E208FC69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F57B99-82CA-46D1-8782-1D11BC1A0B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6A9656-7DAF-4D64-A861-DE5FD2D226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FB44B6-2697-490F-9C72-A8C888C7B9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4F4424-9BE5-4643-B1EC-C3D3AC44C8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FA3FED-5FDB-496D-AC77-A93D9E80CA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D10EAB-DE1F-46E7-B029-8E6DB5111C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C110C3-42A1-4015-810A-C7D50094B2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61A05C-AA1B-404B-96B8-F5B798ACBD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B029F9-7D28-480F-A351-DBEB28A560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pn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2304112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2024-01-27</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建筑材料行业应急预案编制及管理培训实施方案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应急预案概述与重要性</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编制流程与核心要素</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现场处置方案制定及演练实施</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培训计划、内容及方法设计</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组织架构、职责分工与协作机制建立</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检查评估、持续改进方向探讨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应急预案概述与重要性</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应急预案定义及作用</a:t>
              </a:r>
            </a:p>
          </p:txBody>
        </p:sp>
      </p:grpSp>
      <p:sp>
        <p:nvSpPr>
          <p:cNvPr id="25" name="TextBox 25"/>
          <p:cNvSpPr txBox="1"/>
          <p:nvPr/>
        </p:nvSpPr>
        <p:spPr>
          <a:xfrm>
            <a:off x="454963" y="1156764"/>
            <a:ext cx="7520622" cy="19465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应急预案是指在突发事件发生时，为指导和规范应急处置工作而预先制定的方案或计划。</a:t>
            </a:r>
          </a:p>
        </p:txBody>
      </p:sp>
      <p:sp>
        <p:nvSpPr>
          <p:cNvPr id="26" name="TextBox 26"/>
          <p:cNvSpPr txBox="1"/>
          <p:nvPr/>
        </p:nvSpPr>
        <p:spPr>
          <a:xfrm>
            <a:off x="4153723" y="4220054"/>
            <a:ext cx="7520622" cy="19465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应急预案的作用包括：明确应急处置的目标和原则，提供应急处置的流程和措施，指导应急资源的调配和使用，提高应急处置的效率和效果。</a:t>
            </a:r>
          </a:p>
        </p:txBody>
      </p:sp>
      <p:pic>
        <p:nvPicPr>
          <p:cNvPr id="27" name="Picture 27"/>
          <p:cNvPicPr>
            <a:picLocks noChangeAspect="1"/>
          </p:cNvPicPr>
          <p:nvPr/>
        </p:nvPicPr>
        <p:blipFill>
          <a:blip r:embed="rId2"/>
          <a:stretch>
            <a:fillRect/>
          </a:stretch>
        </p:blipFill>
        <p:spPr>
          <a:xfrm>
            <a:off x="0" y="0"/>
            <a:ext cx="14798029" cy="6858000"/>
          </a:xfrm>
          <a:prstGeom prst="rect">
            <a:avLst/>
          </a:prstGeom>
        </p:spPr>
      </p:pic>
      <p:pic>
        <p:nvPicPr>
          <p:cNvPr id="28" name="Picture 28"/>
          <p:cNvPicPr>
            <a:picLocks noChangeAspect="1"/>
          </p:cNvPicPr>
          <p:nvPr/>
        </p:nvPicPr>
        <p:blipFill>
          <a:blip r:embed="rId3"/>
          <a:srcRect l="15329" r="15329"/>
          <a:stretch>
            <a:fillRect/>
          </a:stretch>
        </p:blipFill>
        <p:spPr>
          <a:xfrm>
            <a:off x="9048606" y="874695"/>
            <a:ext cx="2745885" cy="2639930"/>
          </a:xfrm>
          <a:prstGeom prst="ellipse">
            <a:avLst/>
          </a:prstGeom>
        </p:spPr>
      </p:pic>
      <p:pic>
        <p:nvPicPr>
          <p:cNvPr id="29" name="Picture 29"/>
          <p:cNvPicPr>
            <a:picLocks noChangeAspect="1"/>
          </p:cNvPicPr>
          <p:nvPr/>
        </p:nvPicPr>
        <p:blipFill>
          <a:blip r:embed="rId4"/>
          <a:srcRect l="16792" r="16792"/>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生产规模大、工艺流程复杂、原材料和产品种类繁多、运输和仓储环节多等。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火灾、爆炸、中毒窒息、坍塌、机械伤害、触电等事故风险较高。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建筑材料行业特点及风险</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建筑材料行业风险</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建筑材料行业特点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法律法规对应急预案要求</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《中华人民共和国安全生产法》等法律法规要求企业制定应急预案，加强应急管理工作。</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建筑材料行业相关标准和规范也对应急预案的编制和实施提出了具体要求。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编制流程与核心要素</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编制准备工作</a:t>
              </a:r>
            </a:p>
          </p:txBody>
        </p:sp>
      </p:grpSp>
      <p:sp>
        <p:nvSpPr>
          <p:cNvPr id="25" name="TextBox 25"/>
          <p:cNvSpPr txBox="1"/>
          <p:nvPr/>
        </p:nvSpPr>
        <p:spPr>
          <a:xfrm>
            <a:off x="2005013"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成立应急预案编制小组，明确职责分工。</a:t>
            </a:r>
          </a:p>
        </p:txBody>
      </p:sp>
      <p:sp>
        <p:nvSpPr>
          <p:cNvPr id="26" name="TextBox 26"/>
          <p:cNvSpPr txBox="1"/>
          <p:nvPr/>
        </p:nvSpPr>
        <p:spPr>
          <a:xfrm>
            <a:off x="5850265"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收集相关法律法规、标准规范及行业案例。</a:t>
            </a:r>
          </a:p>
        </p:txBody>
      </p:sp>
      <p:sp>
        <p:nvSpPr>
          <p:cNvPr id="27" name="TextBox 27"/>
          <p:cNvSpPr txBox="1"/>
          <p:nvPr/>
        </p:nvSpPr>
        <p:spPr>
          <a:xfrm>
            <a:off x="9743259"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了解企业基本情况，包括生产工艺、设备设施、危险源等。</a:t>
            </a:r>
          </a:p>
        </p:txBody>
      </p:sp>
      <p:pic>
        <p:nvPicPr>
          <p:cNvPr id="28" name="Picture 28"/>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29" name="Picture 29"/>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0" name="Picture 30"/>
          <p:cNvPicPr>
            <a:picLocks noChangeAspect="1"/>
          </p:cNvPicPr>
          <p:nvPr/>
        </p:nvPicPr>
        <p:blipFill>
          <a:blip r:embed="rId5">
            <a:alphaModFix amt="71000"/>
          </a:blip>
          <a:stretch>
            <a:fillRect/>
          </a:stretch>
        </p:blipFill>
        <p:spPr>
          <a:xfrm>
            <a:off x="8142758" y="2093595"/>
            <a:ext cx="1561421" cy="2859405"/>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47813" y="4407218"/>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38450"/>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9670"/>
            <a:ext cx="755650"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7284451" y="1940227"/>
            <a:ext cx="550450" cy="526446"/>
            <a:chOff x="7284451" y="1940227"/>
            <a:chExt cx="550450" cy="526446"/>
          </a:xfrm>
        </p:grpSpPr>
        <p:sp>
          <p:nvSpPr>
            <p:cNvPr id="63" name="Freeform 63"/>
            <p:cNvSpPr/>
            <p:nvPr/>
          </p:nvSpPr>
          <p:spPr>
            <a:xfrm>
              <a:off x="7486190" y="2318655"/>
              <a:ext cx="148018" cy="148018"/>
            </a:xfrm>
            <a:custGeom>
              <a:rect l="l" t="t" r="r" b="b"/>
              <a:pathLst>
                <a:path w="412" h="412">
                  <a:moveTo>
                    <a:pt x="206" y="413"/>
                  </a:moveTo>
                  <a:lnTo>
                    <a:pt x="0" y="0"/>
                  </a:lnTo>
                  <a:lnTo>
                    <a:pt x="413" y="0"/>
                  </a:lnTo>
                  <a:lnTo>
                    <a:pt x="206" y="41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7284451" y="1940227"/>
              <a:ext cx="550450" cy="400622"/>
            </a:xfrm>
            <a:custGeom>
              <a:rect l="l" t="t" r="r" b="b"/>
              <a:pathLst>
                <a:path w="2438400" h="1774825">
                  <a:moveTo>
                    <a:pt x="290196" y="0"/>
                  </a:moveTo>
                  <a:cubicBezTo>
                    <a:pt x="2151973" y="0"/>
                    <a:pt x="2151973" y="0"/>
                    <a:pt x="2151973" y="0"/>
                  </a:cubicBezTo>
                  <a:cubicBezTo>
                    <a:pt x="2310262" y="0"/>
                    <a:pt x="2438400" y="128119"/>
                    <a:pt x="2438400" y="286384"/>
                  </a:cubicBezTo>
                  <a:lnTo>
                    <a:pt x="2438400" y="1484673"/>
                  </a:lnTo>
                  <a:cubicBezTo>
                    <a:pt x="2438400" y="1646706"/>
                    <a:pt x="2310262" y="1774825"/>
                    <a:pt x="2151973" y="1774825"/>
                  </a:cubicBezTo>
                  <a:cubicBezTo>
                    <a:pt x="290196" y="1774825"/>
                    <a:pt x="290196" y="1774825"/>
                    <a:pt x="290196" y="1774825"/>
                  </a:cubicBezTo>
                  <a:cubicBezTo>
                    <a:pt x="131907" y="1774825"/>
                    <a:pt x="0" y="1646706"/>
                    <a:pt x="0" y="1484673"/>
                  </a:cubicBezTo>
                  <a:cubicBezTo>
                    <a:pt x="0" y="286384"/>
                    <a:pt x="0" y="286384"/>
                    <a:pt x="0" y="286384"/>
                  </a:cubicBezTo>
                  <a:cubicBezTo>
                    <a:pt x="0" y="128119"/>
                    <a:pt x="131907" y="0"/>
                    <a:pt x="290196" y="0"/>
                  </a:cubicBezTo>
                  <a:close/>
                  <a:moveTo>
                    <a:pt x="471488" y="425450"/>
                  </a:moveTo>
                  <a:lnTo>
                    <a:pt x="471488" y="598488"/>
                  </a:lnTo>
                  <a:lnTo>
                    <a:pt x="1971676" y="598488"/>
                  </a:lnTo>
                  <a:lnTo>
                    <a:pt x="1971676" y="425450"/>
                  </a:lnTo>
                  <a:lnTo>
                    <a:pt x="471488" y="425450"/>
                  </a:lnTo>
                  <a:close/>
                  <a:moveTo>
                    <a:pt x="471488" y="801688"/>
                  </a:moveTo>
                  <a:lnTo>
                    <a:pt x="471488" y="971551"/>
                  </a:lnTo>
                  <a:lnTo>
                    <a:pt x="1971676" y="971551"/>
                  </a:lnTo>
                  <a:lnTo>
                    <a:pt x="1971676" y="801688"/>
                  </a:lnTo>
                  <a:lnTo>
                    <a:pt x="471488" y="801688"/>
                  </a:lnTo>
                  <a:close/>
                  <a:moveTo>
                    <a:pt x="471488" y="1174750"/>
                  </a:moveTo>
                  <a:lnTo>
                    <a:pt x="471488" y="1347788"/>
                  </a:lnTo>
                  <a:lnTo>
                    <a:pt x="1971676" y="1347788"/>
                  </a:lnTo>
                  <a:lnTo>
                    <a:pt x="1971676" y="1174750"/>
                  </a:lnTo>
                  <a:lnTo>
                    <a:pt x="471488" y="117475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5" name="Group 65"/>
          <p:cNvGrpSpPr/>
          <p:nvPr/>
        </p:nvGrpSpPr>
        <p:grpSpPr>
          <a:xfrm>
            <a:off x="4612704" y="3605816"/>
            <a:ext cx="534543" cy="529019"/>
            <a:chOff x="4612704" y="3605816"/>
            <a:chExt cx="534543" cy="529019"/>
          </a:xfrm>
        </p:grpSpPr>
        <p:sp>
          <p:nvSpPr>
            <p:cNvPr id="66" name="Freeform 66"/>
            <p:cNvSpPr/>
            <p:nvPr/>
          </p:nvSpPr>
          <p:spPr>
            <a:xfrm>
              <a:off x="4612704" y="3902234"/>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4612704" y="3605816"/>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1862868" y="5125181"/>
            <a:ext cx="477964" cy="611315"/>
            <a:chOff x="1862868" y="5125181"/>
            <a:chExt cx="477964" cy="611315"/>
          </a:xfrm>
        </p:grpSpPr>
        <p:sp>
          <p:nvSpPr>
            <p:cNvPr id="69" name="Freeform 69"/>
            <p:cNvSpPr/>
            <p:nvPr/>
          </p:nvSpPr>
          <p:spPr>
            <a:xfrm>
              <a:off x="2040604" y="5125181"/>
              <a:ext cx="121158" cy="611219"/>
            </a:xfrm>
            <a:custGeom>
              <a:rect l="l" t="t" r="r" b="b"/>
              <a:pathLst>
                <a:path w="64" h="321">
                  <a:moveTo>
                    <a:pt x="64" y="289"/>
                  </a:moveTo>
                  <a:cubicBezTo>
                    <a:pt x="64" y="307"/>
                    <a:pt x="49" y="321"/>
                    <a:pt x="32" y="321"/>
                  </a:cubicBezTo>
                  <a:cubicBezTo>
                    <a:pt x="14" y="321"/>
                    <a:pt x="0" y="307"/>
                    <a:pt x="0" y="289"/>
                  </a:cubicBezTo>
                  <a:cubicBezTo>
                    <a:pt x="0" y="32"/>
                    <a:pt x="0" y="32"/>
                    <a:pt x="0" y="32"/>
                  </a:cubicBezTo>
                  <a:cubicBezTo>
                    <a:pt x="0" y="14"/>
                    <a:pt x="14" y="0"/>
                    <a:pt x="32" y="0"/>
                  </a:cubicBezTo>
                  <a:cubicBezTo>
                    <a:pt x="49" y="0"/>
                    <a:pt x="64" y="14"/>
                    <a:pt x="64" y="32"/>
                  </a:cubicBezTo>
                  <a:lnTo>
                    <a:pt x="64" y="2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Freeform 70"/>
            <p:cNvSpPr/>
            <p:nvPr/>
          </p:nvSpPr>
          <p:spPr>
            <a:xfrm>
              <a:off x="1862868" y="5498180"/>
              <a:ext cx="119824" cy="238316"/>
            </a:xfrm>
            <a:custGeom>
              <a:rect l="l" t="t" r="r" b="b"/>
              <a:pathLst>
                <a:path w="62" h="125">
                  <a:moveTo>
                    <a:pt x="63" y="93"/>
                  </a:moveTo>
                  <a:cubicBezTo>
                    <a:pt x="63" y="111"/>
                    <a:pt x="49" y="125"/>
                    <a:pt x="32" y="125"/>
                  </a:cubicBezTo>
                  <a:cubicBezTo>
                    <a:pt x="14" y="125"/>
                    <a:pt x="0" y="111"/>
                    <a:pt x="0" y="93"/>
                  </a:cubicBezTo>
                  <a:cubicBezTo>
                    <a:pt x="0" y="32"/>
                    <a:pt x="0" y="32"/>
                    <a:pt x="0" y="32"/>
                  </a:cubicBezTo>
                  <a:cubicBezTo>
                    <a:pt x="0" y="14"/>
                    <a:pt x="14" y="0"/>
                    <a:pt x="32" y="0"/>
                  </a:cubicBezTo>
                  <a:cubicBezTo>
                    <a:pt x="49" y="0"/>
                    <a:pt x="63" y="14"/>
                    <a:pt x="63" y="32"/>
                  </a:cubicBezTo>
                  <a:lnTo>
                    <a:pt x="63" y="9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Freeform 71"/>
            <p:cNvSpPr/>
            <p:nvPr/>
          </p:nvSpPr>
          <p:spPr>
            <a:xfrm>
              <a:off x="2219674" y="5321777"/>
              <a:ext cx="121158" cy="414719"/>
            </a:xfrm>
            <a:custGeom>
              <a:rect l="l" t="t" r="r" b="b"/>
              <a:pathLst>
                <a:path w="64" h="218">
                  <a:moveTo>
                    <a:pt x="64" y="186"/>
                  </a:moveTo>
                  <a:cubicBezTo>
                    <a:pt x="64" y="204"/>
                    <a:pt x="49" y="218"/>
                    <a:pt x="32" y="218"/>
                  </a:cubicBezTo>
                  <a:cubicBezTo>
                    <a:pt x="14" y="218"/>
                    <a:pt x="0" y="204"/>
                    <a:pt x="0" y="186"/>
                  </a:cubicBezTo>
                  <a:cubicBezTo>
                    <a:pt x="0" y="32"/>
                    <a:pt x="0" y="32"/>
                    <a:pt x="0" y="32"/>
                  </a:cubicBezTo>
                  <a:cubicBezTo>
                    <a:pt x="0" y="14"/>
                    <a:pt x="14" y="0"/>
                    <a:pt x="32" y="0"/>
                  </a:cubicBezTo>
                  <a:cubicBezTo>
                    <a:pt x="49" y="0"/>
                    <a:pt x="64" y="14"/>
                    <a:pt x="64" y="32"/>
                  </a:cubicBezTo>
                  <a:lnTo>
                    <a:pt x="64" y="18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454963" y="93878"/>
            <a:ext cx="10641129" cy="914400"/>
            <a:chOff x="454963" y="93878"/>
            <a:chExt cx="10641129" cy="914400"/>
          </a:xfrm>
        </p:grpSpPr>
        <p:sp>
          <p:nvSpPr>
            <p:cNvPr id="73" name="AutoShape 7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TextBox 9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风险评估与资源调查</a:t>
              </a:r>
            </a:p>
          </p:txBody>
        </p:sp>
      </p:grpSp>
      <p:sp>
        <p:nvSpPr>
          <p:cNvPr id="94" name="TextBox 94"/>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调查企业现有应急资源，包括应急队伍、装备、物资、场所等。</a:t>
            </a:r>
          </a:p>
        </p:txBody>
      </p:sp>
      <p:sp>
        <p:nvSpPr>
          <p:cNvPr id="95" name="TextBox 95"/>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分析评估结果，确定应急预案编制的重点和难点。</a:t>
            </a:r>
          </a:p>
        </p:txBody>
      </p:sp>
      <p:sp>
        <p:nvSpPr>
          <p:cNvPr id="96" name="TextBox 96"/>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对建筑材料生产过程中可能发生的突发事件进行风险评估。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3652304" y="1008278"/>
            <a:ext cx="4886325" cy="4876800"/>
            <a:chOff x="3652304" y="1008278"/>
            <a:chExt cx="4886325" cy="4876800"/>
          </a:xfrm>
        </p:grpSpPr>
        <p:sp>
          <p:nvSpPr>
            <p:cNvPr id="3" name="Freeform 3"/>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2" name="Picture 22"/>
            <p:cNvPicPr>
              <a:picLocks noChangeAspect="1"/>
            </p:cNvPicPr>
            <p:nvPr/>
          </p:nvPicPr>
          <p:blipFill>
            <a:blip r:embed="rId2"/>
            <a:srcRect l="16232" r="16232"/>
            <a:stretch>
              <a:fillRect/>
            </a:stretch>
          </p:blipFill>
          <p:spPr>
            <a:xfrm>
              <a:off x="4901338" y="2257609"/>
              <a:ext cx="2386669" cy="2355913"/>
            </a:xfrm>
            <a:prstGeom prst="rect">
              <a:avLst/>
            </a:prstGeom>
            <a:ln w="12668"/>
          </p:spPr>
        </p:pic>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编制过程中注意事项</a:t>
              </a:r>
            </a:p>
          </p:txBody>
        </p:sp>
      </p:grpSp>
      <p:sp>
        <p:nvSpPr>
          <p:cNvPr id="45" name="TextBox 45"/>
          <p:cNvSpPr txBox="1"/>
          <p:nvPr/>
        </p:nvSpPr>
        <p:spPr>
          <a:xfrm>
            <a:off x="749488" y="1679928"/>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结合企业实际情况，制定切实可行的应急措施。</a:t>
            </a:r>
          </a:p>
        </p:txBody>
      </p:sp>
      <p:sp>
        <p:nvSpPr>
          <p:cNvPr id="46" name="TextBox 46"/>
          <p:cNvSpPr txBox="1"/>
          <p:nvPr/>
        </p:nvSpPr>
        <p:spPr>
          <a:xfrm>
            <a:off x="682813"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注重应急预案的衔接性和整体性。</a:t>
            </a:r>
          </a:p>
        </p:txBody>
      </p:sp>
      <p:sp>
        <p:nvSpPr>
          <p:cNvPr id="47" name="TextBox 47"/>
          <p:cNvSpPr txBox="1"/>
          <p:nvPr/>
        </p:nvSpPr>
        <p:spPr>
          <a:xfrm>
            <a:off x="8576784" y="155451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明确应急组织指挥体系，确保快速响应和有效处置。</a:t>
            </a:r>
          </a:p>
        </p:txBody>
      </p:sp>
      <p:sp>
        <p:nvSpPr>
          <p:cNvPr id="48" name="TextBox 48"/>
          <p:cNvSpPr txBox="1"/>
          <p:nvPr/>
        </p:nvSpPr>
        <p:spPr>
          <a:xfrm>
            <a:off x="8643459" y="4161971"/>
            <a:ext cx="2931336"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强化现场处置方案的针对性和可操作性。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AutoShape 6"/>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sp>
        <p:nvSpPr>
          <p:cNvPr id="7" name="AutoShape 7"/>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sp>
        <p:nvSpPr>
          <p:cNvPr id="8" name="AutoShape 8"/>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审核、批准与发布流程</a:t>
              </a:r>
            </a:p>
          </p:txBody>
        </p:sp>
      </p:grpSp>
      <p:sp>
        <p:nvSpPr>
          <p:cNvPr id="31" name="Freeform 31"/>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应急预案编制完成后，组织专家进行评审。</a:t>
            </a:r>
          </a:p>
        </p:txBody>
      </p:sp>
      <p:sp>
        <p:nvSpPr>
          <p:cNvPr id="33" name="TextBox 33"/>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根据评审意见修改完善后，报企业主要负责人批准。</a:t>
            </a:r>
          </a:p>
        </p:txBody>
      </p:sp>
      <p:sp>
        <p:nvSpPr>
          <p:cNvPr id="34" name="TextBox 34"/>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经批准后，向全体员工公布并实施应急预案。</a:t>
            </a:r>
          </a:p>
        </p:txBody>
      </p:sp>
      <p:sp>
        <p:nvSpPr>
          <p:cNvPr id="35" name="TextBox 35"/>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定期对应急预案进行演练和评估，不断完善和更新。</a:t>
            </a:r>
          </a:p>
        </p:txBody>
      </p:sp>
      <p:grpSp>
        <p:nvGrpSpPr>
          <p:cNvPr id="36" name="Group 36"/>
          <p:cNvGrpSpPr/>
          <p:nvPr/>
        </p:nvGrpSpPr>
        <p:grpSpPr>
          <a:xfrm>
            <a:off x="3652304" y="1008278"/>
            <a:ext cx="4886325" cy="4876800"/>
            <a:chOff x="3652304" y="1008278"/>
            <a:chExt cx="4886325" cy="4876800"/>
          </a:xfrm>
        </p:grpSpPr>
        <p:sp>
          <p:nvSpPr>
            <p:cNvPr id="37" name="Freeform 37"/>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现场处置方案制定及演练实施</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现场处置方案内容构成</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危险源辨识与风险评估</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明确建筑材料行业可能面临的危险源，如火灾、爆炸、有毒物质泄漏等，并进行风险评估，确定各风险的等级和应对措施。</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应急组织与职责</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设立应急指挥部，明确各成员的职责和分工，确保在紧急情况下能够快速响应和有效处置。</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应急处置措施</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针对不同类型的紧急情况，制定相应的应急处置措施，包括人员疏散、火灾扑救、泄漏控制等。</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应急资源保障</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确保应急资源的充足和有效性，包括应急设备、救援物资、医疗救护等。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54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9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506694" y="1497044"/>
            <a:ext cx="2843213" cy="8318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941441" y="2961291"/>
            <a:ext cx="534543" cy="529019"/>
            <a:chOff x="5941441" y="2961291"/>
            <a:chExt cx="534543" cy="529019"/>
          </a:xfrm>
        </p:grpSpPr>
        <p:sp>
          <p:nvSpPr>
            <p:cNvPr id="6" name="Freeform 6"/>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演练计划制定和组织实施</a:t>
              </a:r>
            </a:p>
          </p:txBody>
        </p:sp>
      </p:grpSp>
      <p:sp>
        <p:nvSpPr>
          <p:cNvPr id="30" name="TextBox 30"/>
          <p:cNvSpPr txBox="1"/>
          <p:nvPr/>
        </p:nvSpPr>
        <p:spPr>
          <a:xfrm>
            <a:off x="1449149"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演练目标设定</a:t>
            </a:r>
          </a:p>
        </p:txBody>
      </p:sp>
      <p:sp>
        <p:nvSpPr>
          <p:cNvPr id="31" name="TextBox 31"/>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根据建筑材料行业的特点和可能面临的紧急情况，设定演练目标，如提高员工应急意识、检验应急预案的有效性等。</a:t>
            </a:r>
          </a:p>
        </p:txBody>
      </p:sp>
      <p:sp>
        <p:nvSpPr>
          <p:cNvPr id="32" name="TextBox 32"/>
          <p:cNvSpPr txBox="1"/>
          <p:nvPr/>
        </p:nvSpPr>
        <p:spPr>
          <a:xfrm>
            <a:off x="1449149"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组织实施与记录</a:t>
            </a:r>
          </a:p>
        </p:txBody>
      </p:sp>
      <p:sp>
        <p:nvSpPr>
          <p:cNvPr id="33" name="TextBox 33"/>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按照演练计划进行组织实施，并做好记录工作，包括演练过程、人员表现、设备使用情况等。</a:t>
            </a:r>
          </a:p>
        </p:txBody>
      </p:sp>
      <p:sp>
        <p:nvSpPr>
          <p:cNvPr id="34" name="TextBox 34"/>
          <p:cNvSpPr txBox="1"/>
          <p:nvPr/>
        </p:nvSpPr>
        <p:spPr>
          <a:xfrm>
            <a:off x="7463317"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演练场景设计</a:t>
            </a:r>
          </a:p>
        </p:txBody>
      </p:sp>
      <p:sp>
        <p:nvSpPr>
          <p:cNvPr id="35" name="TextBox 35"/>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结合实际情况，设计具有代表性的演练场景，如模拟火灾、泄漏等紧急情况的发生。</a:t>
            </a:r>
          </a:p>
        </p:txBody>
      </p:sp>
      <p:sp>
        <p:nvSpPr>
          <p:cNvPr id="36" name="TextBox 36"/>
          <p:cNvSpPr txBox="1"/>
          <p:nvPr/>
        </p:nvSpPr>
        <p:spPr>
          <a:xfrm>
            <a:off x="7463317"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演练计划制定</a:t>
            </a:r>
          </a:p>
        </p:txBody>
      </p:sp>
      <p:sp>
        <p:nvSpPr>
          <p:cNvPr id="37" name="TextBox 37"/>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根据演练目标和场景，制定详细的演练计划，包括时间、地点、参与人员、物资准备等。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https://d.book118.com/308023041126006037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2024-09-17T20:50:58.050</cp:lastPrinted>
  <dcterms:created xsi:type="dcterms:W3CDTF">2024-09-17T12:50:58Z</dcterms:created>
  <dcterms:modified xsi:type="dcterms:W3CDTF">2024-09-17T12:51:00Z</dcterms:modified>
</cp:coreProperties>
</file>