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STUOOG+OOFLVW+ArialMT"/>
      <p:regular r:id="rId15"/>
    </p:embeddedFont>
    <p:embeddedFont>
      <p:font typeface="MPDWEF+MS-UIGothic"/>
      <p:regular r:id="rId16"/>
    </p:embeddedFont>
    <p:embeddedFont>
      <p:font typeface="BVCLDT+DPSJSO+MicrosoftYaHei-Bold"/>
      <p:regular r:id="rId17"/>
    </p:embeddedFont>
    <p:embeddedFont>
      <p:font typeface="IVNFNC+ABULGM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9A1C10-1470-4DB3-9ABE-8B2ED22003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6F1735-A6D5-4300-B2B6-3663AC4A57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9CA2BC-4486-4D55-81C3-FCA5ECA2EE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0DC70F-DFB0-4A11-9724-E9DC39C23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EEA77F-938D-482C-B1FD-C54BFF9B0A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E163B2-CC0B-45FF-87F7-CAE9EF4260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963583-B34B-4934-8F51-D983E6A725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802E9C-2B9D-423D-9856-CE2FF1F14B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BFE435-CC10-4A27-9A24-D2FC4D686E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487465-A73F-449B-9235-3DE49116FC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EBE43B-A4DD-4C60-ACB4-F4C8C4F2C3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8031035057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8620" y="1588960"/>
            <a:ext cx="2795139" cy="78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8C8C8C"/>
                </a:solidFill>
                <a:latin typeface="STUOOG+OOFLVW+ArialMT"/>
                <a:cs typeface="STUOOG+OOFLVW+ArialMT"/>
              </a:rPr>
              <a:t>•</a:t>
            </a:r>
            <a:r>
              <a:rPr sz="2450" spc="128">
                <a:solidFill>
                  <a:srgbClr val="8C8C8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加里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贝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克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尔简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8620" y="2137600"/>
            <a:ext cx="3099807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8C8C8C"/>
                </a:solidFill>
                <a:latin typeface="STUOOG+OOFLVW+ArialMT"/>
                <a:cs typeface="STUOOG+OOFLVW+ArialMT"/>
              </a:rPr>
              <a:t>•</a:t>
            </a:r>
            <a:r>
              <a:rPr sz="2450" spc="128">
                <a:solidFill>
                  <a:srgbClr val="8C8C8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人力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资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本理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论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概述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68620" y="2686240"/>
            <a:ext cx="6542982" cy="29584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8C8C8C"/>
                </a:solidFill>
                <a:latin typeface="STUOOG+OOFLVW+ArialMT"/>
                <a:cs typeface="STUOOG+OOFLVW+ArialMT"/>
              </a:rPr>
              <a:t>•</a:t>
            </a:r>
            <a:r>
              <a:rPr sz="2450" spc="128">
                <a:solidFill>
                  <a:srgbClr val="8C8C8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加里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贝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克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尔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的人力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资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本理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论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8C8C8C"/>
                </a:solidFill>
                <a:latin typeface="STUOOG+OOFLVW+ArialMT"/>
                <a:cs typeface="STUOOG+OOFLVW+ArialMT"/>
              </a:rPr>
              <a:t>•</a:t>
            </a:r>
            <a:r>
              <a:rPr sz="2450" spc="128">
                <a:solidFill>
                  <a:srgbClr val="8C8C8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贝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克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尔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人力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资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本理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论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的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用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8C8C8C"/>
                </a:solidFill>
                <a:latin typeface="STUOOG+OOFLVW+ArialMT"/>
                <a:cs typeface="STUOOG+OOFLVW+ArialMT"/>
              </a:rPr>
              <a:t>•</a:t>
            </a:r>
            <a:r>
              <a:rPr sz="2450" spc="128">
                <a:solidFill>
                  <a:srgbClr val="8C8C8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贝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克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尔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人力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资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本理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论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的争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议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与批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评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8C8C8C"/>
                </a:solidFill>
                <a:latin typeface="STUOOG+OOFLVW+ArialMT"/>
                <a:cs typeface="STUOOG+OOFLVW+ArialMT"/>
              </a:rPr>
              <a:t>•</a:t>
            </a:r>
            <a:r>
              <a:rPr sz="2450" spc="128">
                <a:solidFill>
                  <a:srgbClr val="8C8C8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贝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克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尔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人力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资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本理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论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的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展与未来研究方</a:t>
            </a:r>
          </a:p>
          <a:p>
            <a:pPr marL="203200" marR="0">
              <a:lnSpc>
                <a:spcPts val="2400"/>
              </a:lnSpc>
              <a:spcBef>
                <a:spcPts val="1930"/>
              </a:spcBef>
              <a:spcAft>
                <a:spcPct val="0"/>
              </a:spcAft>
            </a:pPr>
            <a:r>
              <a:rPr sz="2400">
                <a:solidFill>
                  <a:srgbClr val="8C8C8C"/>
                </a:solidFill>
                <a:latin typeface="MPDWEF+MS-UIGothic"/>
                <a:cs typeface="MPDWEF+MS-UIGothic"/>
              </a:rPr>
              <a:t>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76909" y="1995949"/>
            <a:ext cx="5816517" cy="3104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7F7F7"/>
                </a:solidFill>
                <a:latin typeface="BVCLDT+DPSJSO+MicrosoftYaHei-Bold"/>
                <a:cs typeface="BVCLDT+DPSJSO+MicrosoftYaHei-Bold"/>
              </a:rPr>
              <a:t>01</a:t>
            </a:r>
          </a:p>
          <a:p>
            <a:pPr marL="0" marR="0">
              <a:lnSpc>
                <a:spcPts val="5150"/>
              </a:lnSpc>
              <a:spcBef>
                <a:spcPts val="2510"/>
              </a:spcBef>
              <a:spcAft>
                <a:spcPct val="0"/>
              </a:spcAft>
            </a:pPr>
            <a:r>
              <a:rPr sz="5150" spc="25">
                <a:solidFill>
                  <a:srgbClr val="F7F7F7"/>
                </a:solidFill>
                <a:latin typeface="MPDWEF+MS-UIGothic"/>
                <a:cs typeface="MPDWEF+MS-UIGothic"/>
              </a:rPr>
              <a:t>加里</a:t>
            </a:r>
            <a:r>
              <a:rPr sz="5150" spc="25">
                <a:solidFill>
                  <a:srgbClr val="F7F7F7"/>
                </a:solidFill>
                <a:latin typeface="SimSun"/>
                <a:cs typeface="SimSun"/>
              </a:rPr>
              <a:t>贝</a:t>
            </a:r>
            <a:r>
              <a:rPr sz="5150" spc="20">
                <a:solidFill>
                  <a:srgbClr val="F7F7F7"/>
                </a:solidFill>
                <a:latin typeface="MPDWEF+MS-UIGothic"/>
                <a:cs typeface="MPDWEF+MS-UIGothic"/>
              </a:rPr>
              <a:t>克</a:t>
            </a:r>
            <a:r>
              <a:rPr sz="5150" spc="25">
                <a:solidFill>
                  <a:srgbClr val="F7F7F7"/>
                </a:solidFill>
                <a:latin typeface="SimSun"/>
                <a:cs typeface="SimSun"/>
              </a:rPr>
              <a:t>尔简</a:t>
            </a:r>
            <a:r>
              <a:rPr sz="5150">
                <a:solidFill>
                  <a:srgbClr val="F7F7F7"/>
                </a:solidFill>
                <a:latin typeface="MPDWEF+MS-UIGothic"/>
                <a:cs typeface="MPDWEF+MS-UIGothic"/>
              </a:rPr>
              <a:t>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8C8C8C"/>
                </a:solidFill>
                <a:latin typeface="MPDWEF+MS-UIGothic"/>
                <a:cs typeface="MPDWEF+MS-UIGothic"/>
              </a:rPr>
              <a:t>生平</a:t>
            </a:r>
            <a:r>
              <a:rPr sz="3000">
                <a:solidFill>
                  <a:srgbClr val="8C8C8C"/>
                </a:solidFill>
                <a:latin typeface="SimSun"/>
                <a:cs typeface="SimSun"/>
              </a:rPr>
              <a:t>简</a:t>
            </a:r>
            <a:r>
              <a:rPr sz="3000">
                <a:solidFill>
                  <a:srgbClr val="8C8C8C"/>
                </a:solidFill>
                <a:latin typeface="MPDWEF+MS-UIGothic"/>
                <a:cs typeface="MPDWEF+MS-UIGothic"/>
              </a:rPr>
              <a:t>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74975" y="1425675"/>
            <a:ext cx="1492932" cy="14527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88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FFFFFF"/>
                </a:solidFill>
                <a:latin typeface="STUOOG+OOFLVW+ArialMT"/>
                <a:cs typeface="STUOOG+OOFLVW+ArialMT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12261" y="2006338"/>
            <a:ext cx="5028004" cy="31234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IVNFNC+ABULGM+MicrosoftYaHei"/>
                <a:cs typeface="IVNFNC+ABULGM+MicrosoftYaHei"/>
              </a:rPr>
              <a:t>1933</a:t>
            </a:r>
            <a:r>
              <a:rPr sz="1500">
                <a:solidFill>
                  <a:srgbClr val="FFFDFD"/>
                </a:solidFill>
                <a:latin typeface="MPDWEF+MS-UIGothic"/>
                <a:cs typeface="MPDWEF+MS-UIGothic"/>
              </a:rPr>
              <a:t>年出生于美国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纽约</a:t>
            </a:r>
            <a:r>
              <a:rPr sz="1500">
                <a:solidFill>
                  <a:srgbClr val="FFFDFD"/>
                </a:solidFill>
                <a:latin typeface="MPDWEF+MS-UIGothic"/>
                <a:cs typeface="MPDWEF+MS-UIGothic"/>
              </a:rPr>
              <a:t>市一个犹太人家庭。</a:t>
            </a:r>
          </a:p>
          <a:p>
            <a:pPr marL="33604" marR="0">
              <a:lnSpc>
                <a:spcPts val="4793"/>
              </a:lnSpc>
              <a:spcBef>
                <a:spcPts val="4496"/>
              </a:spcBef>
              <a:spcAft>
                <a:spcPct val="0"/>
              </a:spcAft>
            </a:pPr>
            <a:r>
              <a:rPr sz="4600">
                <a:solidFill>
                  <a:srgbClr val="FFFFFF"/>
                </a:solidFill>
                <a:latin typeface="STUOOG+OOFLVW+ArialMT"/>
                <a:cs typeface="STUOOG+OOFLVW+ArialMT"/>
              </a:rPr>
              <a:t>02</a:t>
            </a:r>
            <a:r>
              <a:rPr sz="4600" spc="8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-877">
                <a:solidFill>
                  <a:srgbClr val="FFFDFD"/>
                </a:solidFill>
                <a:latin typeface="IVNFNC+ABULGM+MicrosoftYaHei"/>
                <a:cs typeface="IVNFNC+ABULGM+MicrosoftYaHei"/>
              </a:rPr>
              <a:t>1</a:t>
            </a:r>
            <a:r>
              <a:rPr sz="1500" spc="-623">
                <a:solidFill>
                  <a:srgbClr val="FFFDFD"/>
                </a:solidFill>
                <a:latin typeface="MPDWEF+MS-UIGothic"/>
                <a:cs typeface="MPDWEF+MS-UIGothic"/>
              </a:rPr>
              <a:t>士</a:t>
            </a:r>
            <a:r>
              <a:rPr sz="1500" spc="-255">
                <a:solidFill>
                  <a:srgbClr val="FFFDFD"/>
                </a:solidFill>
                <a:latin typeface="IVNFNC+ABULGM+MicrosoftYaHei"/>
                <a:cs typeface="IVNFNC+ABULGM+MicrosoftYaHei"/>
              </a:rPr>
              <a:t>9</a:t>
            </a:r>
            <a:r>
              <a:rPr sz="1500" spc="-1243">
                <a:solidFill>
                  <a:srgbClr val="FFFDFD"/>
                </a:solidFill>
                <a:latin typeface="MPDWEF+MS-UIGothic"/>
                <a:cs typeface="MPDWEF+MS-UIGothic"/>
              </a:rPr>
              <a:t>学</a:t>
            </a:r>
            <a:r>
              <a:rPr sz="1500">
                <a:solidFill>
                  <a:srgbClr val="FFFDFD"/>
                </a:solidFill>
                <a:latin typeface="IVNFNC+ABULGM+MicrosoftYaHei"/>
                <a:cs typeface="IVNFNC+ABULGM+MicrosoftYaHei"/>
              </a:rPr>
              <a:t>54</a:t>
            </a:r>
            <a:r>
              <a:rPr sz="1500" spc="-985">
                <a:solidFill>
                  <a:srgbClr val="FFFDFD"/>
                </a:solidFill>
                <a:latin typeface="MPDWEF+MS-UIGothic"/>
                <a:cs typeface="MPDWEF+MS-UIGothic"/>
              </a:rPr>
              <a:t>位</a:t>
            </a:r>
            <a:r>
              <a:rPr sz="1500" spc="-515">
                <a:solidFill>
                  <a:srgbClr val="FFFDFD"/>
                </a:solidFill>
                <a:latin typeface="MPDWEF+MS-UIGothic"/>
                <a:cs typeface="MPDWEF+MS-UIGothic"/>
              </a:rPr>
              <a:t>年</a:t>
            </a:r>
            <a:r>
              <a:rPr sz="1500" spc="-482">
                <a:solidFill>
                  <a:srgbClr val="FFFDFD"/>
                </a:solidFill>
                <a:latin typeface="MPDWEF+MS-UIGothic"/>
                <a:cs typeface="MPDWEF+MS-UIGothic"/>
              </a:rPr>
              <a:t>。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毕业</a:t>
            </a:r>
            <a:r>
              <a:rPr sz="1500">
                <a:solidFill>
                  <a:srgbClr val="FFFDFD"/>
                </a:solidFill>
                <a:latin typeface="MPDWEF+MS-UIGothic"/>
                <a:cs typeface="MPDWEF+MS-UIGothic"/>
              </a:rPr>
              <a:t>于密歇根大学，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获</a:t>
            </a:r>
            <a:r>
              <a:rPr sz="1500">
                <a:solidFill>
                  <a:srgbClr val="FFFDFD"/>
                </a:solidFill>
                <a:latin typeface="MPDWEF+MS-UIGothic"/>
                <a:cs typeface="MPDWEF+MS-UIGothic"/>
              </a:rPr>
              <a:t>得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经济</a:t>
            </a:r>
            <a:r>
              <a:rPr sz="1500">
                <a:solidFill>
                  <a:srgbClr val="FFFDFD"/>
                </a:solidFill>
                <a:latin typeface="MPDWEF+MS-UIGothic"/>
                <a:cs typeface="MPDWEF+MS-UIGothic"/>
              </a:rPr>
              <a:t>学学</a:t>
            </a:r>
          </a:p>
          <a:p>
            <a:pPr marL="854023" marR="0">
              <a:lnSpc>
                <a:spcPts val="4793"/>
              </a:lnSpc>
              <a:spcBef>
                <a:spcPts val="4341"/>
              </a:spcBef>
              <a:spcAft>
                <a:spcPct val="0"/>
              </a:spcAft>
            </a:pPr>
            <a:r>
              <a:rPr sz="4600">
                <a:solidFill>
                  <a:srgbClr val="FFFFFF"/>
                </a:solidFill>
                <a:latin typeface="STUOOG+OOFLVW+ArialMT"/>
                <a:cs typeface="STUOOG+OOFLVW+ArialMT"/>
              </a:rPr>
              <a:t>03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759450" y="4259953"/>
            <a:ext cx="4164629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IVNFNC+ABULGM+MicrosoftYaHei"/>
                <a:cs typeface="IVNFNC+ABULGM+MicrosoftYaHei"/>
              </a:rPr>
              <a:t>1959</a:t>
            </a:r>
            <a:r>
              <a:rPr sz="1500">
                <a:solidFill>
                  <a:srgbClr val="FFFDFD"/>
                </a:solidFill>
                <a:latin typeface="MPDWEF+MS-UIGothic"/>
                <a:cs typeface="MPDWEF+MS-UIGothic"/>
              </a:rPr>
              <a:t>年在芝加哥大学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获</a:t>
            </a:r>
            <a:r>
              <a:rPr sz="1500">
                <a:solidFill>
                  <a:srgbClr val="FFFDFD"/>
                </a:solidFill>
                <a:latin typeface="MPDWEF+MS-UIGothic"/>
                <a:cs typeface="MPDWEF+MS-UIGothic"/>
              </a:rPr>
              <a:t>得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经济</a:t>
            </a:r>
            <a:r>
              <a:rPr sz="1500">
                <a:solidFill>
                  <a:srgbClr val="FFFDFD"/>
                </a:solidFill>
                <a:latin typeface="MPDWEF+MS-UIGothic"/>
                <a:cs typeface="MPDWEF+MS-UIGothic"/>
              </a:rPr>
              <a:t>学博士学位。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86704" y="5228298"/>
            <a:ext cx="5714548" cy="938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793"/>
              </a:lnSpc>
              <a:spcBef>
                <a:spcPct val="0"/>
              </a:spcBef>
              <a:spcAft>
                <a:spcPct val="0"/>
              </a:spcAft>
            </a:pPr>
            <a:r>
              <a:rPr sz="4600">
                <a:solidFill>
                  <a:srgbClr val="FFFFFF"/>
                </a:solidFill>
                <a:latin typeface="STUOOG+OOFLVW+ArialMT"/>
                <a:cs typeface="STUOOG+OOFLVW+ArialMT"/>
              </a:rPr>
              <a:t>04</a:t>
            </a:r>
            <a:r>
              <a:rPr sz="4600" spc="25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-299">
                <a:solidFill>
                  <a:srgbClr val="FFFDFD"/>
                </a:solidFill>
                <a:latin typeface="IVNFNC+ABULGM+MicrosoftYaHei"/>
                <a:cs typeface="IVNFNC+ABULGM+MicrosoftYaHei"/>
              </a:rPr>
              <a:t>1</a:t>
            </a:r>
            <a:r>
              <a:rPr sz="1500" spc="-300">
                <a:solidFill>
                  <a:srgbClr val="FFFDFD"/>
                </a:solidFill>
                <a:latin typeface="MPDWEF+MS-UIGothic"/>
                <a:cs typeface="MPDWEF+MS-UIGothic"/>
              </a:rPr>
              <a:t>直</a:t>
            </a:r>
            <a:r>
              <a:rPr sz="1500" spc="-300">
                <a:solidFill>
                  <a:srgbClr val="FFFDFD"/>
                </a:solidFill>
                <a:latin typeface="IVNFNC+ABULGM+MicrosoftYaHei"/>
                <a:cs typeface="IVNFNC+ABULGM+MicrosoftYaHei"/>
              </a:rPr>
              <a:t>9</a:t>
            </a:r>
            <a:r>
              <a:rPr sz="1500" spc="-300">
                <a:solidFill>
                  <a:srgbClr val="FFFDFD"/>
                </a:solidFill>
                <a:latin typeface="MPDWEF+MS-UIGothic"/>
                <a:cs typeface="MPDWEF+MS-UIGothic"/>
              </a:rPr>
              <a:t>至</a:t>
            </a:r>
            <a:r>
              <a:rPr sz="1500" spc="-300">
                <a:solidFill>
                  <a:srgbClr val="FFFDFD"/>
                </a:solidFill>
                <a:latin typeface="IVNFNC+ABULGM+MicrosoftYaHei"/>
                <a:cs typeface="IVNFNC+ABULGM+MicrosoftYaHei"/>
              </a:rPr>
              <a:t>60</a:t>
            </a:r>
            <a:r>
              <a:rPr sz="1500" spc="-300">
                <a:solidFill>
                  <a:srgbClr val="FFFDFD"/>
                </a:solidFill>
                <a:latin typeface="MPDWEF+MS-UIGothic"/>
                <a:cs typeface="MPDWEF+MS-UIGothic"/>
              </a:rPr>
              <a:t>退年休开。始在加州大学伯克利分校任教，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8C8C8C"/>
                </a:solidFill>
                <a:latin typeface="MPDWEF+MS-UIGothic"/>
                <a:cs typeface="MPDWEF+MS-UIGothic"/>
              </a:rPr>
              <a:t>教育背景与学</a:t>
            </a:r>
            <a:r>
              <a:rPr sz="3000">
                <a:solidFill>
                  <a:srgbClr val="8C8C8C"/>
                </a:solidFill>
                <a:latin typeface="SimSun"/>
                <a:cs typeface="SimSun"/>
              </a:rPr>
              <a:t>术经历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3115" y="4348853"/>
            <a:ext cx="3176587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49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加里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贝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克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尔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在密歇根大学学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习经</a:t>
            </a:r>
          </a:p>
          <a:p>
            <a:pPr marL="95249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济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学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，受到米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尔顿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弗里德曼的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影响，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对经济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学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生了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浓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兴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趣。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18354" y="4348853"/>
            <a:ext cx="3212529" cy="12992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在芝加哥大学攻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读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博士学位期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师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从著名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经济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学家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乔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治斯蒂格勒，</a:t>
            </a:r>
          </a:p>
          <a:p>
            <a:pPr marL="9525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并开始研究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劳动经济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学和人力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资</a:t>
            </a:r>
          </a:p>
          <a:p>
            <a:pPr marL="10477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本理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论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394065" y="4348853"/>
            <a:ext cx="3212529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7479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IVNFNC+ABULGM+MicrosoftYaHei"/>
                <a:cs typeface="IVNFNC+ABULGM+MicrosoftYaHei"/>
              </a:rPr>
              <a:t>1960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年加入加州大学伯克利分</a:t>
            </a:r>
          </a:p>
          <a:p>
            <a:pPr marL="952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校后，与著名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经济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学家戴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维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德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卢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卡合作研究收入分配和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贫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困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8C8C8C"/>
                </a:solidFill>
                <a:latin typeface="MPDWEF+MS-UIGothic"/>
                <a:cs typeface="MPDWEF+MS-UIGothic"/>
              </a:rPr>
              <a:t>主要</a:t>
            </a:r>
            <a:r>
              <a:rPr sz="3000">
                <a:solidFill>
                  <a:srgbClr val="8C8C8C"/>
                </a:solidFill>
                <a:latin typeface="SimSun"/>
                <a:cs typeface="SimSun"/>
              </a:rPr>
              <a:t>贡</a:t>
            </a:r>
            <a:r>
              <a:rPr sz="3000">
                <a:solidFill>
                  <a:srgbClr val="8C8C8C"/>
                </a:solidFill>
                <a:latin typeface="MPDWEF+MS-UIGothic"/>
                <a:cs typeface="MPDWEF+MS-UIGothic"/>
              </a:rPr>
              <a:t>献与成就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98234" y="2043803"/>
            <a:ext cx="584142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贝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克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尔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在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劳动经济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学和人力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本理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论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方面做出了卓越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贡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献，被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认为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是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代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劳动经济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学的奠基人之一。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40020" y="2200002"/>
            <a:ext cx="819951" cy="4007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684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BVCLDT+DPSJSO+MicrosoftYaHei-Bold"/>
                <a:cs typeface="BVCLDT+DPSJSO+MicrosoftYaHei-Bold"/>
              </a:rPr>
              <a:t>01</a:t>
            </a:r>
          </a:p>
          <a:p>
            <a:pPr marL="19684" marR="0">
              <a:lnSpc>
                <a:spcPts val="2396"/>
              </a:lnSpc>
              <a:spcBef>
                <a:spcPts val="10503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BVCLDT+DPSJSO+MicrosoftYaHei-Bold"/>
                <a:cs typeface="BVCLDT+DPSJSO+MicrosoftYaHei-Bold"/>
              </a:rPr>
              <a:t>02</a:t>
            </a:r>
          </a:p>
          <a:p>
            <a:pPr marL="0" marR="0">
              <a:lnSpc>
                <a:spcPts val="2396"/>
              </a:lnSpc>
              <a:spcBef>
                <a:spcPts val="10408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BVCLDT+DPSJSO+MicrosoftYaHei-Bold"/>
                <a:cs typeface="BVCLDT+DPSJSO+MicrosoftYaHei-Bold"/>
              </a:rPr>
              <a:t>03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219825" y="3746238"/>
            <a:ext cx="584142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他提出的</a:t>
            </a:r>
            <a:r>
              <a:rPr sz="1500">
                <a:solidFill>
                  <a:srgbClr val="F7F7F7"/>
                </a:solidFill>
                <a:latin typeface="IVNFNC+ABULGM+MicrosoftYaHei"/>
                <a:cs typeface="IVNFNC+ABULGM+MicrosoftYaHei"/>
              </a:rPr>
              <a:t>“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分配理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论</a:t>
            </a:r>
            <a:r>
              <a:rPr sz="1500">
                <a:solidFill>
                  <a:srgbClr val="F7F7F7"/>
                </a:solidFill>
                <a:latin typeface="IVNFNC+ABULGM+MicrosoftYaHei"/>
                <a:cs typeface="IVNFNC+ABULGM+MicrosoftYaHei"/>
              </a:rPr>
              <a:t>”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和</a:t>
            </a:r>
            <a:r>
              <a:rPr sz="1500">
                <a:solidFill>
                  <a:srgbClr val="F7F7F7"/>
                </a:solidFill>
                <a:latin typeface="IVNFNC+ABULGM+MicrosoftYaHei"/>
                <a:cs typeface="IVNFNC+ABULGM+MicrosoftYaHei"/>
              </a:rPr>
              <a:t>“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歧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视经济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学</a:t>
            </a:r>
            <a:r>
              <a:rPr sz="1500">
                <a:solidFill>
                  <a:srgbClr val="F7F7F7"/>
                </a:solidFill>
                <a:latin typeface="IVNFNC+ABULGM+MicrosoftYaHei"/>
                <a:cs typeface="IVNFNC+ABULGM+MicrosoftYaHei"/>
              </a:rPr>
              <a:t>”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等理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论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，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对经济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学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领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域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生了深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远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影响。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198234" y="5244203"/>
            <a:ext cx="584142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贝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克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尔还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因其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对贫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困和收入分配的研究而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获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得多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荣誉，包括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诺贝尔经济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学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奖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76909" y="1995949"/>
            <a:ext cx="6473838" cy="3104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7F7F7"/>
                </a:solidFill>
                <a:latin typeface="BVCLDT+DPSJSO+MicrosoftYaHei-Bold"/>
                <a:cs typeface="BVCLDT+DPSJSO+MicrosoftYaHei-Bold"/>
              </a:rPr>
              <a:t>02</a:t>
            </a:r>
          </a:p>
          <a:p>
            <a:pPr marL="0" marR="0">
              <a:lnSpc>
                <a:spcPts val="5150"/>
              </a:lnSpc>
              <a:spcBef>
                <a:spcPts val="2510"/>
              </a:spcBef>
              <a:spcAft>
                <a:spcPct val="0"/>
              </a:spcAft>
            </a:pPr>
            <a:r>
              <a:rPr sz="5150" spc="25">
                <a:solidFill>
                  <a:srgbClr val="F7F7F7"/>
                </a:solidFill>
                <a:latin typeface="MPDWEF+MS-UIGothic"/>
                <a:cs typeface="MPDWEF+MS-UIGothic"/>
              </a:rPr>
              <a:t>人力</a:t>
            </a:r>
            <a:r>
              <a:rPr sz="5150" spc="25">
                <a:solidFill>
                  <a:srgbClr val="F7F7F7"/>
                </a:solidFill>
                <a:latin typeface="SimSun"/>
                <a:cs typeface="SimSun"/>
              </a:rPr>
              <a:t>资</a:t>
            </a:r>
            <a:r>
              <a:rPr sz="5150" spc="23">
                <a:solidFill>
                  <a:srgbClr val="F7F7F7"/>
                </a:solidFill>
                <a:latin typeface="MPDWEF+MS-UIGothic"/>
                <a:cs typeface="MPDWEF+MS-UIGothic"/>
              </a:rPr>
              <a:t>本理</a:t>
            </a:r>
            <a:r>
              <a:rPr sz="5150" spc="25">
                <a:solidFill>
                  <a:srgbClr val="F7F7F7"/>
                </a:solidFill>
                <a:latin typeface="SimSun"/>
                <a:cs typeface="SimSun"/>
              </a:rPr>
              <a:t>论</a:t>
            </a:r>
            <a:r>
              <a:rPr sz="5150" spc="25">
                <a:solidFill>
                  <a:srgbClr val="F7F7F7"/>
                </a:solidFill>
                <a:latin typeface="MPDWEF+MS-UIGothic"/>
                <a:cs typeface="MPDWEF+MS-UIGothic"/>
              </a:rPr>
              <a:t>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8C8C8C"/>
                </a:solidFill>
                <a:latin typeface="MPDWEF+MS-UIGothic"/>
                <a:cs typeface="MPDWEF+MS-UIGothic"/>
              </a:rPr>
              <a:t>人力</a:t>
            </a:r>
            <a:r>
              <a:rPr sz="3000">
                <a:solidFill>
                  <a:srgbClr val="8C8C8C"/>
                </a:solidFill>
                <a:latin typeface="SimSun"/>
                <a:cs typeface="SimSun"/>
              </a:rPr>
              <a:t>资</a:t>
            </a:r>
            <a:r>
              <a:rPr sz="3000">
                <a:solidFill>
                  <a:srgbClr val="8C8C8C"/>
                </a:solidFill>
                <a:latin typeface="MPDWEF+MS-UIGothic"/>
                <a:cs typeface="MPDWEF+MS-UIGothic"/>
              </a:rPr>
              <a:t>本定</a:t>
            </a:r>
            <a:r>
              <a:rPr sz="3000">
                <a:solidFill>
                  <a:srgbClr val="8C8C8C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43785" y="1627242"/>
            <a:ext cx="44533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人力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本是指凝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在人身上的知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、技能、健康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73785" y="1820942"/>
            <a:ext cx="1575564" cy="5291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FFFF"/>
                </a:solidFill>
                <a:latin typeface="BVCLDT+DPSJSO+MicrosoftYaHei-Bold"/>
                <a:cs typeface="BVCLDT+DPSJSO+MicrosoftYaHei-Bold"/>
              </a:rPr>
              <a:t>1</a:t>
            </a:r>
          </a:p>
          <a:p>
            <a:pPr marL="0" marR="0">
              <a:lnSpc>
                <a:spcPts val="5991"/>
              </a:lnSpc>
              <a:spcBef>
                <a:spcPts val="7628"/>
              </a:spcBef>
              <a:spcAft>
                <a:spcPct val="0"/>
              </a:spcAft>
            </a:pPr>
            <a:r>
              <a:rPr sz="5750">
                <a:solidFill>
                  <a:srgbClr val="FFFFFF"/>
                </a:solidFill>
                <a:latin typeface="BVCLDT+DPSJSO+MicrosoftYaHei-Bold"/>
                <a:cs typeface="BVCLDT+DPSJSO+MicrosoftYaHei-Bold"/>
              </a:rPr>
              <a:t>2</a:t>
            </a:r>
          </a:p>
          <a:p>
            <a:pPr marL="29844" marR="0">
              <a:lnSpc>
                <a:spcPts val="5991"/>
              </a:lnSpc>
              <a:spcBef>
                <a:spcPts val="7438"/>
              </a:spcBef>
              <a:spcAft>
                <a:spcPct val="0"/>
              </a:spcAft>
            </a:pPr>
            <a:r>
              <a:rPr sz="5750">
                <a:solidFill>
                  <a:srgbClr val="FFFFFF"/>
                </a:solidFill>
                <a:latin typeface="BVCLDT+DPSJSO+MicrosoftYaHei-Bold"/>
                <a:cs typeface="BVCLDT+DPSJSO+MicrosoftYaHei-Bold"/>
              </a:rPr>
              <a:t>3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43785" y="1970142"/>
            <a:ext cx="452697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和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度等因素的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总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和，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些因素能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够为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个人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带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来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经济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收益和价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增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43785" y="3330947"/>
            <a:ext cx="452697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人力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本的形成需要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经过长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期的投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和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累，包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括教育、培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训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、医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保健等方面的投入。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343785" y="5061958"/>
            <a:ext cx="452697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人力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本是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经济发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展的重要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驱动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力，能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提高生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效率、促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进创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新和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产业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升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级</a:t>
            </a:r>
            <a:r>
              <a:rPr sz="1500">
                <a:solidFill>
                  <a:srgbClr val="F7F7F7"/>
                </a:solidFill>
                <a:latin typeface="MPDWEF+MS-UIGothic"/>
                <a:cs typeface="MPDWEF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8C8C8C"/>
                </a:solidFill>
                <a:latin typeface="MPDWEF+MS-UIGothic"/>
                <a:cs typeface="MPDWEF+MS-UIGothic"/>
              </a:rPr>
              <a:t>人力</a:t>
            </a:r>
            <a:r>
              <a:rPr sz="3000">
                <a:solidFill>
                  <a:srgbClr val="8C8C8C"/>
                </a:solidFill>
                <a:latin typeface="SimSun"/>
                <a:cs typeface="SimSun"/>
              </a:rPr>
              <a:t>资</a:t>
            </a:r>
            <a:r>
              <a:rPr sz="3000">
                <a:solidFill>
                  <a:srgbClr val="8C8C8C"/>
                </a:solidFill>
                <a:latin typeface="MPDWEF+MS-UIGothic"/>
                <a:cs typeface="MPDWEF+MS-UIGothic"/>
              </a:rPr>
              <a:t>本的形成与投</a:t>
            </a:r>
            <a:r>
              <a:rPr sz="3000">
                <a:solidFill>
                  <a:srgbClr val="8C8C8C"/>
                </a:solidFill>
                <a:latin typeface="SimSun"/>
                <a:cs typeface="SimSun"/>
              </a:rPr>
              <a:t>资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81175" y="1869837"/>
            <a:ext cx="1997014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FFFF"/>
                </a:solidFill>
                <a:latin typeface="BVCLDT+DPSJSO+MicrosoftYaHei-Bold"/>
                <a:cs typeface="BVCLDT+DPSJSO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077325" y="189396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FFFF"/>
                </a:solidFill>
                <a:latin typeface="BVCLDT+DPSJSO+MicrosoftYaHei-Bold"/>
                <a:cs typeface="BVCLDT+DPSJSO+MicrosoftYaHei-Bold"/>
              </a:rPr>
              <a:t>03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79084" y="1930162"/>
            <a:ext cx="1997014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FFFF"/>
                </a:solidFill>
                <a:latin typeface="BVCLDT+DPSJSO+MicrosoftYaHei-Bold"/>
                <a:cs typeface="BVCLDT+DPSJSO+MicrosoftYaHei-Bold"/>
              </a:rPr>
              <a:t>02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37969" y="3193903"/>
            <a:ext cx="2563177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教育是人力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本形成的关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键</a:t>
            </a: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途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径，通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教育可以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获</a:t>
            </a: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取知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识</a:t>
            </a: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技能，提高个人素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和就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业竞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争力。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23815" y="3193903"/>
            <a:ext cx="2563177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培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训</a:t>
            </a: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是人力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本形成的另一重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要途径，通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培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训</a:t>
            </a: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可以更新知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识</a:t>
            </a: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和技能，适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市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需求和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职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业发</a:t>
            </a: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展。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855709" y="3193903"/>
            <a:ext cx="2563177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医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保健也是人力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本形成的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重要方面，健康的身体是个人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展的基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础</a:t>
            </a: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，医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保健投入可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MPDWEF+MS-UIGothic"/>
                <a:cs typeface="MPDWEF+MS-UIGothic"/>
              </a:rPr>
              <a:t>以提高个人健康水平。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8C8C8C"/>
                </a:solidFill>
                <a:latin typeface="MPDWEF+MS-UIGothic"/>
                <a:cs typeface="MPDWEF+MS-UIGothic"/>
              </a:rPr>
              <a:t>人力</a:t>
            </a:r>
            <a:r>
              <a:rPr sz="3000">
                <a:solidFill>
                  <a:srgbClr val="8C8C8C"/>
                </a:solidFill>
                <a:latin typeface="SimSun"/>
                <a:cs typeface="SimSun"/>
              </a:rPr>
              <a:t>资</a:t>
            </a:r>
            <a:r>
              <a:rPr sz="3000">
                <a:solidFill>
                  <a:srgbClr val="8C8C8C"/>
                </a:solidFill>
                <a:latin typeface="MPDWEF+MS-UIGothic"/>
                <a:cs typeface="MPDWEF+MS-UIGothic"/>
              </a:rPr>
              <a:t>本与</a:t>
            </a:r>
            <a:r>
              <a:rPr sz="3000">
                <a:solidFill>
                  <a:srgbClr val="8C8C8C"/>
                </a:solidFill>
                <a:latin typeface="SimSun"/>
                <a:cs typeface="SimSun"/>
              </a:rPr>
              <a:t>经济</a:t>
            </a:r>
            <a:r>
              <a:rPr sz="3000">
                <a:solidFill>
                  <a:srgbClr val="8C8C8C"/>
                </a:solidFill>
                <a:latin typeface="MPDWEF+MS-UIGothic"/>
                <a:cs typeface="MPDWEF+MS-UIGothic"/>
              </a:rPr>
              <a:t>增</a:t>
            </a:r>
            <a:r>
              <a:rPr sz="3000">
                <a:solidFill>
                  <a:srgbClr val="8C8C8C"/>
                </a:solidFill>
                <a:latin typeface="SimSun"/>
                <a:cs typeface="SimSun"/>
              </a:rPr>
              <a:t>长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1225" y="4641588"/>
            <a:ext cx="3067050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人力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本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对经济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增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具有重要作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用，随着人力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本水平的提高，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经济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增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的速度和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量也会相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</a:p>
          <a:p>
            <a:pPr marL="10477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提高。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4641588"/>
            <a:ext cx="3067050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人力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本水平的提高可以促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进产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升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级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新，推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动经济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向更高</a:t>
            </a:r>
          </a:p>
          <a:p>
            <a:pPr marL="8572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层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次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展。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11540" y="4641588"/>
            <a:ext cx="3212529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政府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应该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加大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人力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本的投入，</a:t>
            </a:r>
          </a:p>
          <a:p>
            <a:pPr marL="952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提高教育、培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训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、医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保健等方</a:t>
            </a:r>
          </a:p>
          <a:p>
            <a:pPr marL="952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面的公共服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水平，以促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进经济</a:t>
            </a:r>
          </a:p>
          <a:p>
            <a:pPr marL="7620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的可持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续发</a:t>
            </a:r>
            <a:r>
              <a:rPr sz="1500">
                <a:solidFill>
                  <a:srgbClr val="FFFFFF"/>
                </a:solidFill>
                <a:latin typeface="MPDWEF+MS-UIGothic"/>
                <a:cs typeface="MPDWEF+MS-UIGothic"/>
              </a:rPr>
              <a:t>展。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https://d.book118.com/308031035057006040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STUOOG+OOFLVW+ArialMT</vt:lpstr>
      <vt:lpstr>Times New Roman</vt:lpstr>
      <vt:lpstr>MPDWEF+MS-UIGothic</vt:lpstr>
      <vt:lpstr>SimSun</vt:lpstr>
      <vt:lpstr>BVCLDT+DPSJSO+MicrosoftYaHei-Bold</vt:lpstr>
      <vt:lpstr>IVNFNC+ABULGM+MicrosoftYaHei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2024-09-18T21:23:33.287</cp:lastPrinted>
  <dcterms:created xsi:type="dcterms:W3CDTF">2024-09-18T13:23:33Z</dcterms:created>
  <dcterms:modified xsi:type="dcterms:W3CDTF">2024-09-18T13:23:34Z</dcterms:modified>
</cp:coreProperties>
</file>