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4FDC3E6-1B16-4F9E-830A-089BEAF1DF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ECB0F3-2170-4363-A9D9-FAFC8CF720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71EA4CA-461F-4D8F-8667-081EF9530B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926E2BD-2221-482A-8955-D0753DB7AE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2C96E19-C248-4156-B26C-20D0C2ECAC4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100583B-1D9D-496B-A2E0-009079526D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E1684C8-51C6-412F-B4EE-84E6F2DA6A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0367CD-8FB5-45AC-B0C2-E482D79205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CDD7EE-AC6B-45A1-A107-988E58BD54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68E671-6462-4710-889F-40E4318164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C942F2-5B34-4DE7-A68A-B2B363B5C3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8034073117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1</a:t>
            </a:r>
            <a:endParaRPr lang="en-US" sz="1100"/>
          </a:p>
        </p:txBody>
      </p:sp>
      <p:sp>
        <p:nvSpPr>
          <p:cNvPr id="3" name="TextBox 3"/>
          <p:cNvSpPr txBox="1"/>
          <p:nvPr/>
        </p:nvSpPr>
        <p:spPr>
          <a:xfrm>
            <a:off x="4991402" y="4064670"/>
            <a:ext cx="2227456" cy="51789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endParaRPr lang="en-US" sz="2025">
              <a:solidFill>
                <a:schemeClr val="accent1">
                  <a:alpha val="100000"/>
                </a:schemeClr>
              </a:solidFill>
              <a:latin typeface="Microsoft Yahei"/>
              <a:ea typeface="Microsoft Yahei"/>
              <a:cs typeface="Microsoft Yahei"/>
            </a:endParaRPr>
          </a:p>
        </p:txBody>
      </p:sp>
      <p:sp>
        <p:nvSpPr>
          <p:cNvPr id="4" name="TextBox 4"/>
          <p:cNvSpPr txBox="1"/>
          <p:nvPr/>
        </p:nvSpPr>
        <p:spPr>
          <a:xfrm>
            <a:off x="4975535" y="4665287"/>
            <a:ext cx="2259190" cy="502303"/>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chemeClr val="accent1">
                    <a:alpha val="100000"/>
                  </a:schemeClr>
                </a:solidFill>
                <a:latin typeface="Microsoft Yahei"/>
                <a:ea typeface="Microsoft Yahei"/>
                <a:cs typeface="Microsoft Yahei"/>
              </a:rPr>
              <a:t>2024-02-03</a:t>
            </a:r>
          </a:p>
        </p:txBody>
      </p:sp>
      <p:sp>
        <p:nvSpPr>
          <p:cNvPr id="5" name="TextBox 5"/>
          <p:cNvSpPr txBox="1"/>
          <p:nvPr/>
        </p:nvSpPr>
        <p:spPr>
          <a:xfrm>
            <a:off x="2341326" y="1791812"/>
            <a:ext cx="7509349" cy="1976018"/>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chemeClr val="accent1">
                    <a:alpha val="100000"/>
                  </a:schemeClr>
                </a:solidFill>
                <a:latin typeface="Microsoft Yahei"/>
                <a:ea typeface="Microsoft Yahei"/>
                <a:cs typeface="Microsoft Yahei"/>
              </a:rPr>
              <a:t>民法课件侵权责任的主要类型</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743585" y="2586597"/>
            <a:ext cx="1297305" cy="1739265"/>
          </a:xfrm>
          <a:prstGeom prst="rect">
            <a:avLst/>
          </a:prstGeom>
          <a:noFill/>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00">
                <a:solidFill>
                  <a:srgbClr val="FDFCFC">
                    <a:alpha val="100000"/>
                  </a:srgbClr>
                </a:solidFill>
                <a:latin typeface="微软雅黑"/>
                <a:ea typeface="微软雅黑"/>
                <a:cs typeface="微软雅黑"/>
              </a:rPr>
              <a:t>目 录</a:t>
            </a:r>
          </a:p>
        </p:txBody>
      </p:sp>
      <p:sp>
        <p:nvSpPr>
          <p:cNvPr id="4" name="TextBox 4"/>
          <p:cNvSpPr txBox="1"/>
          <p:nvPr/>
        </p:nvSpPr>
        <p:spPr>
          <a:xfrm>
            <a:off x="1787622" y="2346885"/>
            <a:ext cx="792480" cy="2405928"/>
          </a:xfrm>
          <a:prstGeom prst="rect">
            <a:avLst/>
          </a:prstGeom>
          <a:noFill/>
        </p:spPr>
        <p:txBody>
          <a:bodyPr vert="eaVert"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3924">
                <a:solidFill>
                  <a:srgbClr val="FDFCFC">
                    <a:alpha val="100000"/>
                  </a:srgbClr>
                </a:solidFill>
                <a:latin typeface="Calibri"/>
                <a:ea typeface="Calibri"/>
                <a:cs typeface="Calibri"/>
              </a:rPr>
              <a:t>contents</a:t>
            </a:r>
          </a:p>
        </p:txBody>
      </p:sp>
      <p:sp>
        <p:nvSpPr>
          <p:cNvPr id="5" name="TextBox 5"/>
          <p:cNvSpPr txBox="1"/>
          <p:nvPr/>
        </p:nvSpPr>
        <p:spPr>
          <a:xfrm>
            <a:off x="4926105" y="1525786"/>
            <a:ext cx="6219401" cy="4048125"/>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侵权责任概述</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侵权行为类型及案例分析</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损害赔偿原则与计算方法</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免责事由与抗辩权行使规则</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共同侵权行为及其责任承担方式</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侵权责任与其他民事权利保护制度比较</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3</a:t>
            </a:r>
            <a:endParaRPr lang="en-US" sz="1100"/>
          </a:p>
        </p:txBody>
      </p:sp>
      <p:sp>
        <p:nvSpPr>
          <p:cNvPr id="3" name="TextBox 3"/>
          <p:cNvSpPr txBox="1"/>
          <p:nvPr/>
        </p:nvSpPr>
        <p:spPr>
          <a:xfrm>
            <a:off x="4821470" y="1107163"/>
            <a:ext cx="2550260" cy="17713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400">
                <a:solidFill>
                  <a:schemeClr val="accent1">
                    <a:alpha val="50000"/>
                  </a:schemeClr>
                </a:solidFill>
                <a:latin typeface="Microsoft Yahei"/>
                <a:ea typeface="Microsoft Yahei"/>
                <a:cs typeface="Microsoft Yahei"/>
              </a:rPr>
              <a:t>01</a:t>
            </a:r>
          </a:p>
        </p:txBody>
      </p:sp>
      <p:sp>
        <p:nvSpPr>
          <p:cNvPr id="4" name="TextBox 4"/>
          <p:cNvSpPr txBox="1"/>
          <p:nvPr/>
        </p:nvSpPr>
        <p:spPr>
          <a:xfrm>
            <a:off x="3234635" y="3625549"/>
            <a:ext cx="5723930" cy="237895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525" b="1">
                <a:solidFill>
                  <a:schemeClr val="accent1">
                    <a:alpha val="100000"/>
                  </a:schemeClr>
                </a:solidFill>
                <a:latin typeface="Microsoft Yahei"/>
                <a:ea typeface="Microsoft Yahei"/>
                <a:cs typeface="Microsoft Yahei"/>
              </a:rPr>
              <a:t>侵权责任概述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499" r="3149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110" r="32110"/>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侵权责任定义与特点</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侵权责任的特点包括：法定性、以民事权益受到侵害为前提、以过错为基本归责原则、责任形式具有多样性。</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侵权责任是指民事主体因实施侵权行为而应承担的民事法律后果。</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600381" y="1179195"/>
            <a:ext cx="5566410" cy="5224145"/>
          </a:xfrm>
          <a:custGeom>
            <a:rect l="l" t="t" r="r" b="b"/>
            <a:pathLst>
              <a:path w="21600" h="21600">
                <a:moveTo>
                  <a:pt x="5778" y="21600"/>
                </a:moveTo>
                <a:lnTo>
                  <a:pt x="7938" y="21600"/>
                </a:lnTo>
                <a:lnTo>
                  <a:pt x="12785" y="12409"/>
                </a:lnTo>
                <a:lnTo>
                  <a:pt x="18360" y="12409"/>
                </a:lnTo>
                <a:cubicBezTo>
                  <a:pt x="18360" y="12409"/>
                  <a:pt x="21600" y="12409"/>
                  <a:pt x="21600" y="10800"/>
                </a:cubicBezTo>
                <a:cubicBezTo>
                  <a:pt x="21600" y="9191"/>
                  <a:pt x="18360" y="9191"/>
                  <a:pt x="18360" y="9191"/>
                </a:cubicBezTo>
                <a:lnTo>
                  <a:pt x="12785" y="9191"/>
                </a:lnTo>
                <a:lnTo>
                  <a:pt x="7938" y="0"/>
                </a:lnTo>
                <a:lnTo>
                  <a:pt x="5778" y="0"/>
                </a:lnTo>
                <a:lnTo>
                  <a:pt x="8465" y="9191"/>
                </a:lnTo>
                <a:lnTo>
                  <a:pt x="4591" y="9191"/>
                </a:lnTo>
                <a:lnTo>
                  <a:pt x="2160" y="6893"/>
                </a:lnTo>
                <a:lnTo>
                  <a:pt x="0" y="6893"/>
                </a:lnTo>
                <a:lnTo>
                  <a:pt x="1728" y="10800"/>
                </a:lnTo>
                <a:lnTo>
                  <a:pt x="0" y="14707"/>
                </a:lnTo>
                <a:lnTo>
                  <a:pt x="2160" y="14707"/>
                </a:lnTo>
                <a:lnTo>
                  <a:pt x="4591" y="12409"/>
                </a:lnTo>
                <a:lnTo>
                  <a:pt x="8465" y="12409"/>
                </a:lnTo>
                <a:cubicBezTo>
                  <a:pt x="8465" y="12409"/>
                  <a:pt x="5778" y="21600"/>
                  <a:pt x="5778" y="216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侵权责任构成要件</a:t>
              </a:r>
            </a:p>
          </p:txBody>
        </p:sp>
      </p:grpSp>
      <p:sp>
        <p:nvSpPr>
          <p:cNvPr id="25" name="TextBox 25"/>
          <p:cNvSpPr txBox="1"/>
          <p:nvPr/>
        </p:nvSpPr>
        <p:spPr>
          <a:xfrm>
            <a:off x="1161234" y="156975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侵权责任的构成要件包括：行为、过错、损害事实和因果关系。</a:t>
            </a:r>
          </a:p>
        </p:txBody>
      </p:sp>
      <p:sp>
        <p:nvSpPr>
          <p:cNvPr id="26" name="TextBox 26"/>
          <p:cNvSpPr txBox="1"/>
          <p:nvPr/>
        </p:nvSpPr>
        <p:spPr>
          <a:xfrm>
            <a:off x="1094842" y="415841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行为是指民事主体实施的加害行为，包括作为和不作为。</a:t>
            </a:r>
          </a:p>
        </p:txBody>
      </p:sp>
      <p:sp>
        <p:nvSpPr>
          <p:cNvPr id="27" name="TextBox 27"/>
          <p:cNvSpPr txBox="1"/>
          <p:nvPr/>
        </p:nvSpPr>
        <p:spPr>
          <a:xfrm>
            <a:off x="6899028" y="144526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过错是指行为人应受责难的主观状态，分为故意和过失两种。</a:t>
            </a:r>
          </a:p>
        </p:txBody>
      </p:sp>
      <p:sp>
        <p:nvSpPr>
          <p:cNvPr id="28" name="TextBox 28"/>
          <p:cNvSpPr txBox="1"/>
          <p:nvPr/>
        </p:nvSpPr>
        <p:spPr>
          <a:xfrm>
            <a:off x="6899028" y="469822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损害事实是指因一定的行为或事件使民事主体的权利或利益受到某种不利益的影响。</a:t>
            </a:r>
          </a:p>
        </p:txBody>
      </p:sp>
      <p:sp>
        <p:nvSpPr>
          <p:cNvPr id="29" name="TextBox 29"/>
          <p:cNvSpPr txBox="1"/>
          <p:nvPr/>
        </p:nvSpPr>
        <p:spPr>
          <a:xfrm>
            <a:off x="9482164" y="301513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因果关系是指行为人的行为与损害事实之间存在引起与被引起的关系。</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1251956" y="1859223"/>
            <a:ext cx="3680862" cy="368086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0" y="1859223"/>
            <a:ext cx="3004065" cy="368086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99244" y="2206511"/>
            <a:ext cx="2986286" cy="298628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189774" y="1566054"/>
            <a:ext cx="6364820" cy="4815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侵权责任的归责原则包括：过错责任原则、无过错责任原则和公平责任原则。</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过错责任原则是指以行为人的过错为承担侵权责任的基本要件的归责原则。</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无过错责任原则是指不问行为人有无过错，只要其行为与损害后果间存在因果关系，就应承担侵权责任的归责原则。</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公平责任原则是指在当事人双方对损害的发生均无过错，法律又无特别规定适用无过错责任原则时，由法院根据公平观念，在考虑当事人的财产状况及其他情况的基础上，责令加害人对受害人的财产损失给予适当补偿的一种责任形式。</a:t>
            </a:r>
          </a:p>
        </p:txBody>
      </p:sp>
      <p:pic>
        <p:nvPicPr>
          <p:cNvPr id="6" name="Picture 6"/>
          <p:cNvPicPr>
            <a:picLocks noChangeAspect="1"/>
          </p:cNvPicPr>
          <p:nvPr/>
        </p:nvPicPr>
        <p:blipFill>
          <a:blip r:embed="rId2">
            <a:alphaModFix/>
          </a:blip>
          <a:srcRect l="15583" r="15583"/>
          <a:stretch>
            <a:fillRect/>
          </a:stretch>
        </p:blipFill>
        <p:spPr>
          <a:xfrm>
            <a:off x="1644228" y="2251495"/>
            <a:ext cx="2896317" cy="2896317"/>
          </a:xfrm>
          <a:prstGeom prst="ellipse">
            <a:avLst/>
          </a:prstGeom>
        </p:spPr>
      </p:pic>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侵权责任归责原则</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3</a:t>
            </a:r>
            <a:endParaRPr lang="en-US" sz="1100"/>
          </a:p>
        </p:txBody>
      </p:sp>
      <p:sp>
        <p:nvSpPr>
          <p:cNvPr id="3" name="TextBox 3"/>
          <p:cNvSpPr txBox="1"/>
          <p:nvPr/>
        </p:nvSpPr>
        <p:spPr>
          <a:xfrm>
            <a:off x="4821470" y="1107163"/>
            <a:ext cx="2550260" cy="17713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400">
                <a:solidFill>
                  <a:schemeClr val="accent1">
                    <a:alpha val="50000"/>
                  </a:schemeClr>
                </a:solidFill>
                <a:latin typeface="Microsoft Yahei"/>
                <a:ea typeface="Microsoft Yahei"/>
                <a:cs typeface="Microsoft Yahei"/>
              </a:rPr>
              <a:t>02</a:t>
            </a:r>
          </a:p>
        </p:txBody>
      </p:sp>
      <p:sp>
        <p:nvSpPr>
          <p:cNvPr id="4" name="TextBox 4"/>
          <p:cNvSpPr txBox="1"/>
          <p:nvPr/>
        </p:nvSpPr>
        <p:spPr>
          <a:xfrm>
            <a:off x="3234635" y="3625549"/>
            <a:ext cx="5723930" cy="237895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525" b="1">
                <a:solidFill>
                  <a:schemeClr val="accent1">
                    <a:alpha val="100000"/>
                  </a:schemeClr>
                </a:solidFill>
                <a:latin typeface="Microsoft Yahei"/>
                <a:ea typeface="Microsoft Yahei"/>
                <a:cs typeface="Microsoft Yahei"/>
              </a:rPr>
              <a:t>侵权行为类型及案例分析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包括生命权、健康权、名誉权、隐私权等，如故意伤害、诽谤等行为。</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侵害人身权</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9042" r="904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侵害财产权</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侵害知识产权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包括所有权、用益物权、担保物权等，如盗窃、侵占、毁坏财物等行为。</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如侵犯专利权、商标权、著作权等，包括盗版、仿冒等行为。</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一般侵权行为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50" r="1675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因产品存在缺陷造成他人损害的，生产者应当承担侵权责任。</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产品责任</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机动车交通事故责任</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医疗损害责任</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环境污染和生态破坏责任</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机动车发生交通事故造成损害的，依照道路交通安全法的有关规定承担赔偿责任。</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患者在诊疗活动中受到损害，医疗机构及其医务人员有过错的，由医疗机构承担赔偿责任。</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因污染环境、破坏生态造成他人损害的，侵权人应当承担侵权责任。</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特殊侵权行为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67" r="14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8708" r="1870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案例一</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案例二</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案例三</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实践应用</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案例分析与实践应用</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张某因交通事故受伤，如何确定赔偿责任？</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王某在医院接受治疗时因医疗事故导致损害，如何处理？</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李某购买的电器存在缺陷导致火灾，如何维权？</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结合具体案例，分析侵权责任的构成要件、归责原则、免责事由等，提高解决实际问题的能力。</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3</a:t>
            </a:r>
            <a:endParaRPr lang="en-US" sz="1100"/>
          </a:p>
        </p:txBody>
      </p:sp>
      <p:sp>
        <p:nvSpPr>
          <p:cNvPr id="3" name="TextBox 3"/>
          <p:cNvSpPr txBox="1"/>
          <p:nvPr/>
        </p:nvSpPr>
        <p:spPr>
          <a:xfrm>
            <a:off x="4821470" y="1107163"/>
            <a:ext cx="2550260" cy="17713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400">
                <a:solidFill>
                  <a:schemeClr val="accent1">
                    <a:alpha val="50000"/>
                  </a:schemeClr>
                </a:solidFill>
                <a:latin typeface="Microsoft Yahei"/>
                <a:ea typeface="Microsoft Yahei"/>
                <a:cs typeface="Microsoft Yahei"/>
              </a:rPr>
              <a:t>03</a:t>
            </a:r>
          </a:p>
        </p:txBody>
      </p:sp>
      <p:sp>
        <p:nvSpPr>
          <p:cNvPr id="4" name="TextBox 4"/>
          <p:cNvSpPr txBox="1"/>
          <p:nvPr/>
        </p:nvSpPr>
        <p:spPr>
          <a:xfrm>
            <a:off x="3234635" y="3625549"/>
            <a:ext cx="5723930" cy="237895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525" b="1">
                <a:solidFill>
                  <a:schemeClr val="accent1">
                    <a:alpha val="100000"/>
                  </a:schemeClr>
                </a:solidFill>
                <a:latin typeface="Microsoft Yahei"/>
                <a:ea typeface="Microsoft Yahei"/>
                <a:cs typeface="Microsoft Yahei"/>
              </a:rPr>
              <a:t>损害赔偿原则与计算方法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侵权损害赔偿的基本目的是使受害人恢复到受损害前的状态，即填补损害。</a:t>
            </a:r>
          </a:p>
        </p:txBody>
      </p:sp>
      <p:pic>
        <p:nvPicPr>
          <p:cNvPr id="4" name="Picture 4"/>
          <p:cNvPicPr>
            <a:picLocks noChangeAspect="1"/>
          </p:cNvPicPr>
          <p:nvPr/>
        </p:nvPicPr>
        <p:blipFill>
          <a:blip r:embed="rId2"/>
          <a:srcRect l="5708" r="5708"/>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t="11708" b="11708"/>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5250" r="1525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填补损害原则</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在受害人对损害的发生或扩大存在过错时，可以减轻侵权人的赔偿责任。</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过失相抵原则</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受害人因同一损害事实受有利益时，应将所受利益从所受损害中扣除，以确定损害赔偿范围。</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损益相抵原则</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损害赔偿原则概述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人身损害赔偿计算方法</a:t>
              </a:r>
            </a:p>
          </p:txBody>
        </p:sp>
      </p:grpSp>
      <p:sp>
        <p:nvSpPr>
          <p:cNvPr id="29" name="TextBox 29"/>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医疗费</a:t>
            </a:r>
          </a:p>
        </p:txBody>
      </p:sp>
      <p:sp>
        <p:nvSpPr>
          <p:cNvPr id="30" name="TextBox 30"/>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根据医疗机构出具的医药费、住院费等收款凭证，结合病历和诊断证明等相关证据确定。</a:t>
            </a:r>
          </a:p>
        </p:txBody>
      </p:sp>
      <p:sp>
        <p:nvSpPr>
          <p:cNvPr id="31" name="TextBox 31"/>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护理费</a:t>
            </a:r>
          </a:p>
        </p:txBody>
      </p:sp>
      <p:sp>
        <p:nvSpPr>
          <p:cNvPr id="32" name="TextBox 32"/>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根据护理人员的收入状况和护理人数、护理期限确定，护理人员有收入的，参照误工费的规定计算。</a:t>
            </a:r>
          </a:p>
        </p:txBody>
      </p:sp>
      <p:sp>
        <p:nvSpPr>
          <p:cNvPr id="33" name="TextBox 33"/>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2">
                    <a:alpha val="100000"/>
                  </a:schemeClr>
                </a:solidFill>
                <a:latin typeface="Microsoft Yahei"/>
                <a:ea typeface="Microsoft Yahei"/>
                <a:cs typeface="Microsoft Yahei"/>
              </a:rPr>
              <a:t>误工费</a:t>
            </a:r>
          </a:p>
        </p:txBody>
      </p:sp>
      <p:sp>
        <p:nvSpPr>
          <p:cNvPr id="34" name="TextBox 34"/>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根据受害人的误工时间和收入状况确定，受害人有固定收入的，误工费按照实际减少的收入计算。</a:t>
            </a:r>
          </a:p>
        </p:txBody>
      </p:sp>
      <p:sp>
        <p:nvSpPr>
          <p:cNvPr id="35" name="TextBox 35"/>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2">
                    <a:alpha val="100000"/>
                  </a:schemeClr>
                </a:solidFill>
                <a:latin typeface="Microsoft Yahei"/>
                <a:ea typeface="Microsoft Yahei"/>
                <a:cs typeface="Microsoft Yahei"/>
              </a:rPr>
              <a:t>残疾赔偿金</a:t>
            </a:r>
          </a:p>
        </p:txBody>
      </p:sp>
      <p:sp>
        <p:nvSpPr>
          <p:cNvPr id="36" name="TextBox 36"/>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根据受害人丧失劳动能力程度或者伤残等级，按照受诉法院所在地上一年度城镇居民人均可支配收入或者农村居民人均纯收入标准计算。</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https://d.book118.com/308034073117006040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2024-09-19T07:45:14.305</cp:lastPrinted>
  <dcterms:created xsi:type="dcterms:W3CDTF">2024-09-18T23:45:14Z</dcterms:created>
  <dcterms:modified xsi:type="dcterms:W3CDTF">2024-09-18T23:45:16Z</dcterms:modified>
</cp:coreProperties>
</file>