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72F48E-A10F-4E1A-A674-1E2CE76D1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10690-4168-4357-9D2B-DECC2E47F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888D76-10DF-4579-836F-6721E7482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7CCE53-5BC6-4B12-9712-F7FCB42871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041044-FA46-479D-8E65-7F9D6E5523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1FFE84-F32B-42F8-A833-E37AED00D6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54E0E6-439B-4AA2-86B6-6CAA9E3721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C5DF6D-8E97-4B7D-8E8F-E0D151E8B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57A5C-24D4-4A7A-AF5C-726B8EA440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746C98-5C90-44DD-A6AF-8052461CB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46211-55E6-456C-B599-E93855573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3607305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基于物流系统的网络结构规划设计在医药行业的应用研究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医药行业物流系统概述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网络结构规划设计理论与方法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基于物流系统的网络结构规划设计在医药行业的应用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面临的挑战与解决方案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医药行业快速发展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随着医药行业的快速发展，药品流通量不断增加，对物流系统的要求也越来越高。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物流系统网络结构的重要性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物流系统网络结构是药品流通的基础，其设计是否合理直接影响到药品流通的效率和质量。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通过对物流系统网络结构规划设计在医药行业的应用研究，可以优化药品流通流程，提高药品流通效率和质量，降低药品流通成本，为医药行业的可持续发展提供有力支持。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随着医药行业的不断发展和物流技术的不断进步，物流系统网络结构规划设计在医药行业的应用研究将会越来越受到重视，未来将会形成更加完善的理论和方法体系。</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国内在物流系统网络结构规划设计方面已有一定的研究基础，但针对医药行业的应用研究相对较少。</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国内研究现状</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国外在物流系统网络结构规划设计方面研究较为深入，已经形成了一套较为完善的理论和方法体系，并在医药行业中得到了广泛应用。</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研究内容</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本研究将针对医药行业的物流系统网络结构规划设计进行深入探讨，包括网络结构设计的原则、方法、优化等方面。</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研究目的</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本研究旨在通过对医药行业物流系统网络结构规划设计的研究，提出一套适用于医药行业的物流系统网络结构设计方案，优化药品流通流程，提高药品流通效率和质量。</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采用文献综述、案例分析、数学建模等方法进行研究。首先通过文献综述了解国内外相关研究的现状和发展趋势；其次通过案例分析了解医药行业物流系统网络结构设计的实际情况；最后通过数学建模对医药行业物流系统网络结构进行优化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医药行业物流系统概述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概念</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医药行业物流系统是指为了满足医药品生产、流通和消费等环节的需求，通过运输、仓储、配送等一系列物流活动，实现医药品从供应商到消费者的全过程管理和控制。</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医药行业物流系统具有专业性、复杂性、高风险性和高成本性等特点。其中，专业性是指医药品在运输、仓储等环节需要专业的设备和技术支持；复杂性是指医药品种类繁多，不同种类的医药品在物流过程中有不同的要求；高风险性是指医药品直接关系到人们的生命健康，任何环节的失误都可能导致严重后果；高成本性是指医药品的物流成本相对较高，包括运输成本、仓储成本、人力成本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医药行业物流系统的概念和特点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医药行业物流系统的组成要素</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运输设备</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包括车辆、船舶、飞机等运输工具，用于将医药品从供应商处运往目的地。</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仓储设施</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包括仓库、货架、保管设备等，用于存储和保管医药品，确保其质量和安全。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配送网络</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包括配送中心、配送车辆和配送人员等，用于将医药品准确、及时地送达消费者手中。</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信息系统</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包括物流管理信息系统、电子数据交换系统等，用于实现物流信息的实时传递和处理，提高物流效率和管理水平。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1193" y="1864630"/>
            <a:ext cx="1981395" cy="1981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2575" y="1864630"/>
            <a:ext cx="1983513" cy="1981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1193" y="3581415"/>
            <a:ext cx="1981395" cy="198120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42575" y="3581415"/>
            <a:ext cx="1981200" cy="1981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3624072" y="2766441"/>
            <a:ext cx="366236" cy="366236"/>
            <a:chOff x="3624072" y="2766441"/>
            <a:chExt cx="366236" cy="366236"/>
          </a:xfrm>
        </p:grpSpPr>
        <p:sp>
          <p:nvSpPr>
            <p:cNvPr id="7" name="AutoShape 7"/>
            <p:cNvSpPr/>
            <p:nvPr/>
          </p:nvSpPr>
          <p:spPr>
            <a:xfrm rot="18900000">
              <a:off x="3624072" y="2766441"/>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3626168" y="4474750"/>
            <a:ext cx="361950" cy="368332"/>
            <a:chOff x="3626168" y="4474750"/>
            <a:chExt cx="361950" cy="368332"/>
          </a:xfrm>
        </p:grpSpPr>
        <p:sp>
          <p:nvSpPr>
            <p:cNvPr id="9" name="AutoShape 9"/>
            <p:cNvSpPr/>
            <p:nvPr/>
          </p:nvSpPr>
          <p:spPr>
            <a:xfrm rot="18900000">
              <a:off x="3626168" y="4474750"/>
              <a:ext cx="361950" cy="368332"/>
            </a:xfrm>
            <a:prstGeom prst="halfFram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946707" y="2652141"/>
            <a:ext cx="366236" cy="364141"/>
            <a:chOff x="7946707" y="2652141"/>
            <a:chExt cx="366236" cy="364141"/>
          </a:xfrm>
        </p:grpSpPr>
        <p:sp>
          <p:nvSpPr>
            <p:cNvPr id="11" name="AutoShape 11"/>
            <p:cNvSpPr/>
            <p:nvPr/>
          </p:nvSpPr>
          <p:spPr>
            <a:xfrm rot="8100000">
              <a:off x="7946707" y="2652141"/>
              <a:ext cx="366236" cy="364141"/>
            </a:xfrm>
            <a:prstGeom prst="halfFram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7900225" y="4476845"/>
            <a:ext cx="366236" cy="366236"/>
            <a:chOff x="7900225" y="4476845"/>
            <a:chExt cx="366236" cy="366236"/>
          </a:xfrm>
        </p:grpSpPr>
        <p:sp>
          <p:nvSpPr>
            <p:cNvPr id="13" name="AutoShape 13"/>
            <p:cNvSpPr/>
            <p:nvPr/>
          </p:nvSpPr>
          <p:spPr>
            <a:xfrm rot="8100000">
              <a:off x="7900225" y="4476845"/>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574173"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智能化发展</a:t>
            </a:r>
          </a:p>
        </p:txBody>
      </p:sp>
      <p:sp>
        <p:nvSpPr>
          <p:cNvPr id="15" name="TextBox 15"/>
          <p:cNvSpPr txBox="1"/>
          <p:nvPr/>
        </p:nvSpPr>
        <p:spPr>
          <a:xfrm>
            <a:off x="799768" y="2262610"/>
            <a:ext cx="262225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随着物联网、大数据等技术的不断发展，医药行业物流系统将更加智能化，实现自动化、智能化的运输、仓储和配送等环节。</a:t>
            </a:r>
          </a:p>
        </p:txBody>
      </p:sp>
      <p:sp>
        <p:nvSpPr>
          <p:cNvPr id="16" name="TextBox 16"/>
          <p:cNvSpPr txBox="1"/>
          <p:nvPr/>
        </p:nvSpPr>
        <p:spPr>
          <a:xfrm>
            <a:off x="1574173"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4">
                    <a:alpha val="100000"/>
                  </a:schemeClr>
                </a:solidFill>
                <a:latin typeface="Microsoft Yahei"/>
                <a:ea typeface="Microsoft Yahei"/>
                <a:cs typeface="Microsoft Yahei"/>
              </a:rPr>
              <a:t>绿色化发展</a:t>
            </a:r>
          </a:p>
        </p:txBody>
      </p:sp>
      <p:sp>
        <p:nvSpPr>
          <p:cNvPr id="17" name="TextBox 17"/>
          <p:cNvSpPr txBox="1"/>
          <p:nvPr/>
        </p:nvSpPr>
        <p:spPr>
          <a:xfrm>
            <a:off x="802648"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医药行业物流系统将更加注重环保和可持续发展，采用绿色包装、绿色运输等方式，减少对环境的影响。</a:t>
            </a:r>
          </a:p>
        </p:txBody>
      </p:sp>
      <p:sp>
        <p:nvSpPr>
          <p:cNvPr id="18" name="TextBox 18"/>
          <p:cNvSpPr txBox="1"/>
          <p:nvPr/>
        </p:nvSpPr>
        <p:spPr>
          <a:xfrm>
            <a:off x="8519601"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专业化发展</a:t>
            </a:r>
          </a:p>
        </p:txBody>
      </p:sp>
      <p:sp>
        <p:nvSpPr>
          <p:cNvPr id="19" name="TextBox 19"/>
          <p:cNvSpPr txBox="1"/>
          <p:nvPr/>
        </p:nvSpPr>
        <p:spPr>
          <a:xfrm>
            <a:off x="8519601" y="2262610"/>
            <a:ext cx="2619375" cy="13473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随着医药行业的不断发展和细分，医药行业物流系统将更加专业化，针对不同种类的医药品提供个性化的物流服务。</a:t>
            </a:r>
          </a:p>
        </p:txBody>
      </p:sp>
      <p:sp>
        <p:nvSpPr>
          <p:cNvPr id="20" name="TextBox 20"/>
          <p:cNvSpPr txBox="1"/>
          <p:nvPr/>
        </p:nvSpPr>
        <p:spPr>
          <a:xfrm>
            <a:off x="8519601"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国际化发展</a:t>
            </a:r>
          </a:p>
        </p:txBody>
      </p:sp>
      <p:sp>
        <p:nvSpPr>
          <p:cNvPr id="21" name="TextBox 21"/>
          <p:cNvSpPr txBox="1"/>
          <p:nvPr/>
        </p:nvSpPr>
        <p:spPr>
          <a:xfrm>
            <a:off x="8519601"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随着全球化的不断深入，医药行业物流系统将更加国际化，实现跨国界的医药品运输和配送服务。</a:t>
            </a:r>
          </a:p>
        </p:txBody>
      </p:sp>
      <p:grpSp>
        <p:nvGrpSpPr>
          <p:cNvPr id="22" name="Group 22"/>
          <p:cNvGrpSpPr/>
          <p:nvPr/>
        </p:nvGrpSpPr>
        <p:grpSpPr>
          <a:xfrm>
            <a:off x="4719762" y="2575338"/>
            <a:ext cx="806157" cy="502634"/>
            <a:chOff x="4719762" y="2575338"/>
            <a:chExt cx="806157" cy="502634"/>
          </a:xfrm>
        </p:grpSpPr>
        <p:sp>
          <p:nvSpPr>
            <p:cNvPr id="23" name="TextBox 23"/>
            <p:cNvSpPr txBox="1"/>
            <p:nvPr/>
          </p:nvSpPr>
          <p:spPr>
            <a:xfrm>
              <a:off x="4719762" y="257533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01</a:t>
              </a:r>
            </a:p>
          </p:txBody>
        </p:sp>
      </p:grpSp>
      <p:grpSp>
        <p:nvGrpSpPr>
          <p:cNvPr id="24" name="Group 24"/>
          <p:cNvGrpSpPr/>
          <p:nvPr/>
        </p:nvGrpSpPr>
        <p:grpSpPr>
          <a:xfrm>
            <a:off x="4738812" y="4320698"/>
            <a:ext cx="806157" cy="502634"/>
            <a:chOff x="4738812" y="4320698"/>
            <a:chExt cx="806157" cy="502634"/>
          </a:xfrm>
        </p:grpSpPr>
        <p:sp>
          <p:nvSpPr>
            <p:cNvPr id="25" name="TextBox 25"/>
            <p:cNvSpPr txBox="1"/>
            <p:nvPr/>
          </p:nvSpPr>
          <p:spPr>
            <a:xfrm>
              <a:off x="4738812"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02</a:t>
              </a:r>
            </a:p>
          </p:txBody>
        </p:sp>
      </p:grpSp>
      <p:grpSp>
        <p:nvGrpSpPr>
          <p:cNvPr id="26" name="Group 26"/>
          <p:cNvGrpSpPr/>
          <p:nvPr/>
        </p:nvGrpSpPr>
        <p:grpSpPr>
          <a:xfrm>
            <a:off x="6440778" y="2594388"/>
            <a:ext cx="806157" cy="502634"/>
            <a:chOff x="6440778" y="2594388"/>
            <a:chExt cx="806157" cy="502634"/>
          </a:xfrm>
        </p:grpSpPr>
        <p:sp>
          <p:nvSpPr>
            <p:cNvPr id="27" name="TextBox 27"/>
            <p:cNvSpPr txBox="1"/>
            <p:nvPr/>
          </p:nvSpPr>
          <p:spPr>
            <a:xfrm>
              <a:off x="6440778" y="259438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03</a:t>
              </a:r>
            </a:p>
          </p:txBody>
        </p:sp>
      </p:grpSp>
      <p:grpSp>
        <p:nvGrpSpPr>
          <p:cNvPr id="28" name="Group 28"/>
          <p:cNvGrpSpPr/>
          <p:nvPr/>
        </p:nvGrpSpPr>
        <p:grpSpPr>
          <a:xfrm>
            <a:off x="6431253" y="4320698"/>
            <a:ext cx="806157" cy="502634"/>
            <a:chOff x="6431253" y="4320698"/>
            <a:chExt cx="806157" cy="502634"/>
          </a:xfrm>
        </p:grpSpPr>
        <p:sp>
          <p:nvSpPr>
            <p:cNvPr id="29" name="TextBox 29"/>
            <p:cNvSpPr txBox="1"/>
            <p:nvPr/>
          </p:nvSpPr>
          <p:spPr>
            <a:xfrm>
              <a:off x="6431253"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04</a:t>
              </a:r>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医药行业物流系统的发展趋势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网络结构规划设计理论与方法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网络结构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网络结构是指物流系统中各个节点（如仓库、配送中心、零售商等）之间的连接方式和布局。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规划设计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规划设计是指根据物流系统的需求和目标，对网络结构进行优化和改进的过程，包括节点的选址、布局、连接方式的选择等。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医药行业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医药行业是指生产和销售药品、医疗器械等相关产品的行业，具有高度的专业性和严格的法规要求。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网络结构规划设计的基本概念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以满足客户需求为出发点，设计高效、可靠的物流网络结构。</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客户需求导向</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从整个物流系统的角度出发，对网络结构进行全局优化，提高系统整体效率。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系统优化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考虑未来市场变化和技术发展，设计具有一定灵活性和可扩展性的网络结构。</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适应性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综合运用定性分析和定量计算的方法，对网络结构进行科学合理的规划设计。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定性分析与定量计算相结合</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网络结构规划设计的原则和方法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https://d.book118.com/308036073053006025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2024-09-02T00:57:59.177</cp:lastPrinted>
  <dcterms:created xsi:type="dcterms:W3CDTF">2024-09-01T16:57:59Z</dcterms:created>
  <dcterms:modified xsi:type="dcterms:W3CDTF">2024-09-01T16:58:01Z</dcterms:modified>
</cp:coreProperties>
</file>