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D9842-762D-405B-88DA-D9B03893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19143-0A11-4C17-8355-EBBCDC3E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43D33-55A0-4CA6-8A3B-C229351B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FC64A-527D-401B-9388-E9E1CDCA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D891FD-A86A-4F15-98B7-930195A3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7667A-55DE-4825-8CA8-909818B3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BC238-6759-408C-9287-E21E3132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4B95A-C62D-40AB-8219-BBCAA4D4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3182D-C62E-43AF-A20F-15E2CFAD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83729-5F71-4256-BE44-412C8BD1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A72C4-7598-473A-B0B6-B6C4E80E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41" r:id="rId2"/>
    <p:sldLayoutId id="2147484342" r:id="rId3"/>
    <p:sldLayoutId id="2147484343" r:id="rId4"/>
    <p:sldLayoutId id="2147484344" r:id="rId5"/>
    <p:sldLayoutId id="2147484345" r:id="rId6"/>
    <p:sldLayoutId id="2147484346" r:id="rId7"/>
    <p:sldLayoutId id="2147484347" r:id="rId8"/>
    <p:sldLayoutId id="2147484348" r:id="rId9"/>
    <p:sldLayoutId id="2147484349" r:id="rId10"/>
    <p:sldLayoutId id="214748435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31" Type="http://schemas.openxmlformats.org/officeDocument/2006/relationships/tags" Target="../tags/tag155.xml" /><Relationship Id="rId32" Type="http://schemas.openxmlformats.org/officeDocument/2006/relationships/tags" Target="../tags/tag156.xml" /><Relationship Id="rId33" Type="http://schemas.openxmlformats.org/officeDocument/2006/relationships/tags" Target="../tags/tag157.xml" /><Relationship Id="rId34" Type="http://schemas.openxmlformats.org/officeDocument/2006/relationships/tags" Target="../tags/tag158.xml" /><Relationship Id="rId35" Type="http://schemas.openxmlformats.org/officeDocument/2006/relationships/tags" Target="../tags/tag159.xml" /><Relationship Id="rId36" Type="http://schemas.openxmlformats.org/officeDocument/2006/relationships/tags" Target="../tags/tag160.xml" /><Relationship Id="rId37" Type="http://schemas.openxmlformats.org/officeDocument/2006/relationships/tags" Target="../tags/tag161.xml" /><Relationship Id="rId38" Type="http://schemas.openxmlformats.org/officeDocument/2006/relationships/tags" Target="../tags/tag162.xml" /><Relationship Id="rId39" Type="http://schemas.openxmlformats.org/officeDocument/2006/relationships/tags" Target="../tags/tag163.xml" /><Relationship Id="rId4" Type="http://schemas.openxmlformats.org/officeDocument/2006/relationships/tags" Target="../tags/tag128.xml" /><Relationship Id="rId40" Type="http://schemas.openxmlformats.org/officeDocument/2006/relationships/tags" Target="../tags/tag164.xml" /><Relationship Id="rId41" Type="http://schemas.openxmlformats.org/officeDocument/2006/relationships/tags" Target="../tags/tag165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505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2023年SP运营专员年度总结及下一年规划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2023年SP运营工作总结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SP运营数据分析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下一年度SP运营规划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提升SP运营效果的建议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未来展望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2023年SP运营工作总结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完成的主要工作</a:t>
            </a:r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负责SP运营平台的日常维护和管理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3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制定并执行SP运营策略，提高用户活跃度和留存率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策划并执行SP运营活动，提高用户参与度和满意度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收集和分析SP运营数据，为下一年规划提供数据支持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88" name="六边形 7"/>
          <p:cNvSpPr/>
          <p:nvPr>
            <p:custDataLst>
              <p:tags r:id="rId2"/>
            </p:custDataLst>
          </p:nvPr>
        </p:nvSpPr>
        <p:spPr>
          <a:xfrm rot="5400000">
            <a:off x="1443517" y="1641443"/>
            <a:ext cx="1810469" cy="1681629"/>
          </a:xfrm>
          <a:prstGeom prst="hexagon">
            <a:avLst>
              <a:gd name="adj" fmla="val 29159"/>
              <a:gd name="vf" fmla="val 115470"/>
            </a:avLst>
          </a:prstGeom>
          <a:noFill/>
          <a:ln>
            <a:gradFill>
              <a:gsLst>
                <a:gs pos="3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 9"/>
          <p:cNvSpPr/>
          <p:nvPr>
            <p:custDataLst>
              <p:tags r:id="rId3"/>
            </p:custDataLst>
          </p:nvPr>
        </p:nvSpPr>
        <p:spPr>
          <a:xfrm>
            <a:off x="1624698" y="2196393"/>
            <a:ext cx="1434686" cy="839472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5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 10"/>
          <p:cNvSpPr/>
          <p:nvPr>
            <p:custDataLst>
              <p:tags r:id="rId4"/>
            </p:custDataLst>
          </p:nvPr>
        </p:nvSpPr>
        <p:spPr>
          <a:xfrm>
            <a:off x="1624027" y="2607071"/>
            <a:ext cx="714659" cy="613332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994" name="任意多边形 11"/>
          <p:cNvSpPr/>
          <p:nvPr>
            <p:custDataLst>
              <p:tags r:id="rId5"/>
            </p:custDataLst>
          </p:nvPr>
        </p:nvSpPr>
        <p:spPr>
          <a:xfrm>
            <a:off x="2338015" y="2613781"/>
            <a:ext cx="722711" cy="606621"/>
          </a:xfrm>
          <a:custGeom>
            <a:gdLst>
              <a:gd name="connsiteX0" fmla="*/ 1 w 1279"/>
              <a:gd name="connsiteY0" fmla="*/ 744 h 1074"/>
              <a:gd name="connsiteX1" fmla="*/ 1279 w 1279"/>
              <a:gd name="connsiteY1" fmla="*/ 0 h 1074"/>
              <a:gd name="connsiteX2" fmla="*/ 1275 w 1279"/>
              <a:gd name="connsiteY2" fmla="*/ 333 h 1074"/>
              <a:gd name="connsiteX3" fmla="*/ 0 w 1279"/>
              <a:gd name="connsiteY3" fmla="*/ 1074 h 1074"/>
              <a:gd name="connsiteX4" fmla="*/ 1 w 1279"/>
              <a:gd name="connsiteY4" fmla="*/ 744 h 1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9" h="1074">
                <a:moveTo>
                  <a:pt x="1" y="744"/>
                </a:moveTo>
                <a:lnTo>
                  <a:pt x="1279" y="0"/>
                </a:lnTo>
                <a:lnTo>
                  <a:pt x="1275" y="333"/>
                </a:lnTo>
                <a:lnTo>
                  <a:pt x="0" y="1074"/>
                </a:lnTo>
                <a:lnTo>
                  <a:pt x="1" y="74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996" name="任意多边形 12"/>
          <p:cNvSpPr/>
          <p:nvPr>
            <p:custDataLst>
              <p:tags r:id="rId6"/>
            </p:custDataLst>
          </p:nvPr>
        </p:nvSpPr>
        <p:spPr>
          <a:xfrm>
            <a:off x="1631409" y="1834702"/>
            <a:ext cx="1434686" cy="840143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7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chemeClr val="accent1"/>
                </a:solidFill>
                <a:effectLst>
                  <a:outerShdw dist="25400" dir="3000000" algn="t" rotWithShape="0">
                    <a:schemeClr val="bg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产品</a:t>
            </a:r>
            <a:endParaRPr lang="zh-CN" altLang="en-US" sz="2000" b="1">
              <a:solidFill>
                <a:schemeClr val="accent1"/>
              </a:solidFill>
              <a:effectLst>
                <a:outerShdw dist="25400" dir="3000000" algn="t" rotWithShape="0">
                  <a:schemeClr val="bg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998" name="任意多边形 13"/>
          <p:cNvSpPr/>
          <p:nvPr>
            <p:custDataLst>
              <p:tags r:id="rId7"/>
            </p:custDataLst>
          </p:nvPr>
        </p:nvSpPr>
        <p:spPr>
          <a:xfrm>
            <a:off x="1622685" y="2244708"/>
            <a:ext cx="714659" cy="614003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00" name="任意多边形 14"/>
          <p:cNvSpPr/>
          <p:nvPr>
            <p:custDataLst>
              <p:tags r:id="rId8"/>
            </p:custDataLst>
          </p:nvPr>
        </p:nvSpPr>
        <p:spPr>
          <a:xfrm>
            <a:off x="2336673" y="2251419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02" name="任意多边形 15"/>
          <p:cNvSpPr/>
          <p:nvPr>
            <p:custDataLst>
              <p:tags r:id="rId9"/>
            </p:custDataLst>
          </p:nvPr>
        </p:nvSpPr>
        <p:spPr>
          <a:xfrm>
            <a:off x="3198290" y="1952806"/>
            <a:ext cx="4787878" cy="481807"/>
          </a:xfrm>
          <a:custGeom>
            <a:gdLst>
              <a:gd name="connisteX0" fmla="*/ 0 w 5379720"/>
              <a:gd name="connsiteY0" fmla="*/ 541020 h 541020"/>
              <a:gd name="connisteX1" fmla="*/ 678180 w 5379720"/>
              <a:gd name="connsiteY1" fmla="*/ 0 h 541020"/>
              <a:gd name="connisteX2" fmla="*/ 5379720 w 5379720"/>
              <a:gd name="connsiteY2" fmla="*/ 0 h 54102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</a:cxnLst>
            <a:rect l="l" t="t" r="r" b="b"/>
            <a:pathLst>
              <a:path w="5379720" h="541020">
                <a:moveTo>
                  <a:pt x="0" y="541020"/>
                </a:moveTo>
                <a:lnTo>
                  <a:pt x="678180" y="0"/>
                </a:lnTo>
                <a:lnTo>
                  <a:pt x="5379720" y="0"/>
                </a:lnTo>
              </a:path>
            </a:pathLst>
          </a:custGeom>
          <a:noFill/>
          <a:ln>
            <a:solidFill>
              <a:schemeClr val="accent1"/>
            </a:solidFill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六边形 20"/>
          <p:cNvSpPr/>
          <p:nvPr>
            <p:custDataLst>
              <p:tags r:id="rId10"/>
            </p:custDataLst>
          </p:nvPr>
        </p:nvSpPr>
        <p:spPr>
          <a:xfrm rot="5400000">
            <a:off x="8931664" y="1517300"/>
            <a:ext cx="1810469" cy="1681629"/>
          </a:xfrm>
          <a:prstGeom prst="hexagon">
            <a:avLst>
              <a:gd name="adj" fmla="val 29159"/>
              <a:gd name="vf" fmla="val 115470"/>
            </a:avLst>
          </a:prstGeom>
          <a:noFill/>
          <a:ln>
            <a:gradFill>
              <a:gsLst>
                <a:gs pos="3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 23"/>
          <p:cNvSpPr/>
          <p:nvPr>
            <p:custDataLst>
              <p:tags r:id="rId11"/>
            </p:custDataLst>
          </p:nvPr>
        </p:nvSpPr>
        <p:spPr>
          <a:xfrm>
            <a:off x="9118885" y="2071580"/>
            <a:ext cx="1434686" cy="839472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5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 29"/>
          <p:cNvSpPr/>
          <p:nvPr>
            <p:custDataLst>
              <p:tags r:id="rId12"/>
            </p:custDataLst>
          </p:nvPr>
        </p:nvSpPr>
        <p:spPr>
          <a:xfrm>
            <a:off x="9118885" y="2482257"/>
            <a:ext cx="714659" cy="613332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10" name="任意多边形 33"/>
          <p:cNvSpPr/>
          <p:nvPr>
            <p:custDataLst>
              <p:tags r:id="rId13"/>
            </p:custDataLst>
          </p:nvPr>
        </p:nvSpPr>
        <p:spPr>
          <a:xfrm>
            <a:off x="9832201" y="2488967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12" name="任意多边形 34"/>
          <p:cNvSpPr/>
          <p:nvPr>
            <p:custDataLst>
              <p:tags r:id="rId14"/>
            </p:custDataLst>
          </p:nvPr>
        </p:nvSpPr>
        <p:spPr>
          <a:xfrm>
            <a:off x="9119556" y="1709889"/>
            <a:ext cx="1434686" cy="840143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7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chemeClr val="accent1"/>
                </a:solidFill>
                <a:effectLst>
                  <a:outerShdw dist="25400" dir="3000000" algn="t" rotWithShape="0">
                    <a:schemeClr val="bg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价格</a:t>
            </a:r>
            <a:endParaRPr lang="zh-CN" altLang="en-US" sz="2000" b="1">
              <a:solidFill>
                <a:schemeClr val="accent1"/>
              </a:solidFill>
              <a:effectLst>
                <a:outerShdw dist="25400" dir="3000000" algn="t" rotWithShape="0">
                  <a:schemeClr val="bg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9014" name="任意多边形 35"/>
          <p:cNvSpPr/>
          <p:nvPr>
            <p:custDataLst>
              <p:tags r:id="rId15"/>
            </p:custDataLst>
          </p:nvPr>
        </p:nvSpPr>
        <p:spPr>
          <a:xfrm>
            <a:off x="9110832" y="2120566"/>
            <a:ext cx="714659" cy="614003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16" name="任意多边形 42"/>
          <p:cNvSpPr/>
          <p:nvPr>
            <p:custDataLst>
              <p:tags r:id="rId16"/>
            </p:custDataLst>
          </p:nvPr>
        </p:nvSpPr>
        <p:spPr>
          <a:xfrm>
            <a:off x="9824820" y="2127276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18" name="任意多边形 46"/>
          <p:cNvSpPr/>
          <p:nvPr>
            <p:custDataLst>
              <p:tags r:id="rId17"/>
            </p:custDataLst>
          </p:nvPr>
        </p:nvSpPr>
        <p:spPr>
          <a:xfrm>
            <a:off x="4235719" y="2527888"/>
            <a:ext cx="4755668" cy="491873"/>
          </a:xfrm>
          <a:custGeom>
            <a:gdLst>
              <a:gd name="connisteX0" fmla="*/ 5343525 w 5343525"/>
              <a:gd name="connsiteY0" fmla="*/ 0 h 552450"/>
              <a:gd name="connisteX1" fmla="*/ 4695825 w 5343525"/>
              <a:gd name="connsiteY1" fmla="*/ 552450 h 552450"/>
              <a:gd name="connisteX2" fmla="*/ 0 w 5343525"/>
              <a:gd name="connsiteY2" fmla="*/ 552450 h 55245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</a:cxnLst>
            <a:rect l="l" t="t" r="r" b="b"/>
            <a:pathLst>
              <a:path w="5343525" h="552450">
                <a:moveTo>
                  <a:pt x="5343525" y="0"/>
                </a:moveTo>
                <a:lnTo>
                  <a:pt x="4695825" y="552450"/>
                </a:lnTo>
                <a:lnTo>
                  <a:pt x="0" y="552450"/>
                </a:lnTo>
              </a:path>
            </a:pathLst>
          </a:custGeom>
          <a:noFill/>
          <a:ln>
            <a:solidFill>
              <a:schemeClr val="accent1"/>
            </a:solidFill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六边形 48"/>
          <p:cNvSpPr/>
          <p:nvPr>
            <p:custDataLst>
              <p:tags r:id="rId18"/>
            </p:custDataLst>
          </p:nvPr>
        </p:nvSpPr>
        <p:spPr>
          <a:xfrm rot="5400000">
            <a:off x="1443517" y="3945126"/>
            <a:ext cx="1810469" cy="1681629"/>
          </a:xfrm>
          <a:prstGeom prst="hexagon">
            <a:avLst>
              <a:gd name="adj" fmla="val 29159"/>
              <a:gd name="vf" fmla="val 115470"/>
            </a:avLst>
          </a:prstGeom>
          <a:noFill/>
          <a:ln>
            <a:gradFill>
              <a:gsLst>
                <a:gs pos="3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 55"/>
          <p:cNvSpPr/>
          <p:nvPr>
            <p:custDataLst>
              <p:tags r:id="rId19"/>
            </p:custDataLst>
          </p:nvPr>
        </p:nvSpPr>
        <p:spPr>
          <a:xfrm>
            <a:off x="1630738" y="4500077"/>
            <a:ext cx="1434686" cy="839472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5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 59"/>
          <p:cNvSpPr/>
          <p:nvPr>
            <p:custDataLst>
              <p:tags r:id="rId20"/>
            </p:custDataLst>
          </p:nvPr>
        </p:nvSpPr>
        <p:spPr>
          <a:xfrm>
            <a:off x="1630738" y="4910754"/>
            <a:ext cx="714659" cy="613332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26" name="任意多边形 60"/>
          <p:cNvSpPr/>
          <p:nvPr>
            <p:custDataLst>
              <p:tags r:id="rId21"/>
            </p:custDataLst>
          </p:nvPr>
        </p:nvSpPr>
        <p:spPr>
          <a:xfrm>
            <a:off x="2344054" y="4917465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28" name="任意多边形 61"/>
          <p:cNvSpPr/>
          <p:nvPr>
            <p:custDataLst>
              <p:tags r:id="rId22"/>
            </p:custDataLst>
          </p:nvPr>
        </p:nvSpPr>
        <p:spPr>
          <a:xfrm>
            <a:off x="1631409" y="4137715"/>
            <a:ext cx="1434686" cy="840143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7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chemeClr val="accent1"/>
                </a:solidFill>
                <a:effectLst>
                  <a:outerShdw dist="25400" dir="3000000" algn="t" rotWithShape="0">
                    <a:schemeClr val="bg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流通</a:t>
            </a:r>
            <a:endParaRPr lang="zh-CN" altLang="en-US" sz="2000" b="1">
              <a:solidFill>
                <a:schemeClr val="accent1"/>
              </a:solidFill>
              <a:effectLst>
                <a:outerShdw dist="25400" dir="3000000" algn="t" rotWithShape="0">
                  <a:schemeClr val="bg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9030" name="任意多边形 63"/>
          <p:cNvSpPr/>
          <p:nvPr>
            <p:custDataLst>
              <p:tags r:id="rId23"/>
            </p:custDataLst>
          </p:nvPr>
        </p:nvSpPr>
        <p:spPr>
          <a:xfrm>
            <a:off x="1622685" y="4548392"/>
            <a:ext cx="714659" cy="614003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32" name="任意多边形 64"/>
          <p:cNvSpPr/>
          <p:nvPr>
            <p:custDataLst>
              <p:tags r:id="rId24"/>
            </p:custDataLst>
          </p:nvPr>
        </p:nvSpPr>
        <p:spPr>
          <a:xfrm>
            <a:off x="2336673" y="4555103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34" name="任意多边形 65"/>
          <p:cNvSpPr/>
          <p:nvPr>
            <p:custDataLst>
              <p:tags r:id="rId25"/>
            </p:custDataLst>
          </p:nvPr>
        </p:nvSpPr>
        <p:spPr>
          <a:xfrm>
            <a:off x="3198290" y="4256489"/>
            <a:ext cx="4787878" cy="481807"/>
          </a:xfrm>
          <a:custGeom>
            <a:gdLst>
              <a:gd name="connisteX0" fmla="*/ 0 w 5379720"/>
              <a:gd name="connsiteY0" fmla="*/ 541020 h 541020"/>
              <a:gd name="connisteX1" fmla="*/ 678180 w 5379720"/>
              <a:gd name="connsiteY1" fmla="*/ 0 h 541020"/>
              <a:gd name="connisteX2" fmla="*/ 5379720 w 5379720"/>
              <a:gd name="connsiteY2" fmla="*/ 0 h 54102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</a:cxnLst>
            <a:rect l="l" t="t" r="r" b="b"/>
            <a:pathLst>
              <a:path w="5379720" h="541020">
                <a:moveTo>
                  <a:pt x="0" y="541020"/>
                </a:moveTo>
                <a:lnTo>
                  <a:pt x="678180" y="0"/>
                </a:lnTo>
                <a:lnTo>
                  <a:pt x="5379720" y="0"/>
                </a:lnTo>
              </a:path>
            </a:pathLst>
          </a:custGeom>
          <a:noFill/>
          <a:ln>
            <a:solidFill>
              <a:schemeClr val="accent1"/>
            </a:solidFill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六边形 66"/>
          <p:cNvSpPr/>
          <p:nvPr>
            <p:custDataLst>
              <p:tags r:id="rId26"/>
            </p:custDataLst>
          </p:nvPr>
        </p:nvSpPr>
        <p:spPr>
          <a:xfrm rot="5400000">
            <a:off x="8931664" y="3944455"/>
            <a:ext cx="1810469" cy="1681629"/>
          </a:xfrm>
          <a:prstGeom prst="hexagon">
            <a:avLst>
              <a:gd name="adj" fmla="val 29159"/>
              <a:gd name="vf" fmla="val 115470"/>
            </a:avLst>
          </a:prstGeom>
          <a:noFill/>
          <a:ln>
            <a:gradFill>
              <a:gsLst>
                <a:gs pos="3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 68"/>
          <p:cNvSpPr/>
          <p:nvPr>
            <p:custDataLst>
              <p:tags r:id="rId27"/>
            </p:custDataLst>
          </p:nvPr>
        </p:nvSpPr>
        <p:spPr>
          <a:xfrm>
            <a:off x="9118885" y="4499406"/>
            <a:ext cx="1434686" cy="839472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5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 69"/>
          <p:cNvSpPr/>
          <p:nvPr>
            <p:custDataLst>
              <p:tags r:id="rId28"/>
            </p:custDataLst>
          </p:nvPr>
        </p:nvSpPr>
        <p:spPr>
          <a:xfrm>
            <a:off x="9118885" y="4910083"/>
            <a:ext cx="714659" cy="613332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42" name="任意多边形 70"/>
          <p:cNvSpPr/>
          <p:nvPr>
            <p:custDataLst>
              <p:tags r:id="rId29"/>
            </p:custDataLst>
          </p:nvPr>
        </p:nvSpPr>
        <p:spPr>
          <a:xfrm>
            <a:off x="9832201" y="4916794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44" name="任意多边形 71"/>
          <p:cNvSpPr/>
          <p:nvPr>
            <p:custDataLst>
              <p:tags r:id="rId30"/>
            </p:custDataLst>
          </p:nvPr>
        </p:nvSpPr>
        <p:spPr>
          <a:xfrm>
            <a:off x="9119556" y="4137715"/>
            <a:ext cx="1434686" cy="840143"/>
          </a:xfrm>
          <a:custGeom>
            <a:gdLst>
              <a:gd name="connsiteX0" fmla="*/ 0 w 2544"/>
              <a:gd name="connsiteY0" fmla="*/ 730 h 1489"/>
              <a:gd name="connsiteX1" fmla="*/ 1264 w 2544"/>
              <a:gd name="connsiteY1" fmla="*/ 0 h 1489"/>
              <a:gd name="connsiteX2" fmla="*/ 2544 w 2544"/>
              <a:gd name="connsiteY2" fmla="*/ 741 h 1489"/>
              <a:gd name="connsiteX3" fmla="*/ 1262 w 2544"/>
              <a:gd name="connsiteY3" fmla="*/ 1489 h 1489"/>
              <a:gd name="connsiteX4" fmla="*/ 0 w 2544"/>
              <a:gd name="connsiteY4" fmla="*/ 730 h 1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44" h="1489">
                <a:moveTo>
                  <a:pt x="0" y="730"/>
                </a:moveTo>
                <a:lnTo>
                  <a:pt x="1264" y="0"/>
                </a:lnTo>
                <a:lnTo>
                  <a:pt x="2544" y="741"/>
                </a:lnTo>
                <a:lnTo>
                  <a:pt x="1262" y="1489"/>
                </a:lnTo>
                <a:lnTo>
                  <a:pt x="0" y="73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7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>
                <a:solidFill>
                  <a:schemeClr val="accent1"/>
                </a:solidFill>
                <a:effectLst>
                  <a:outerShdw dist="25400" dir="3000000" algn="t" rotWithShape="0">
                    <a:schemeClr val="bg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促销</a:t>
            </a:r>
            <a:endParaRPr lang="zh-CN" altLang="en-US" sz="2000" b="1">
              <a:solidFill>
                <a:schemeClr val="accent1"/>
              </a:solidFill>
              <a:effectLst>
                <a:outerShdw dist="25400" dir="3000000" algn="t" rotWithShape="0">
                  <a:schemeClr val="bg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9046" name="任意多边形 72"/>
          <p:cNvSpPr/>
          <p:nvPr>
            <p:custDataLst>
              <p:tags r:id="rId31"/>
            </p:custDataLst>
          </p:nvPr>
        </p:nvSpPr>
        <p:spPr>
          <a:xfrm>
            <a:off x="9110832" y="4547721"/>
            <a:ext cx="714659" cy="614003"/>
          </a:xfrm>
          <a:custGeom>
            <a:gdLst>
              <a:gd name="connsiteX0" fmla="*/ 0 w 1350"/>
              <a:gd name="connsiteY0" fmla="*/ 0 h 1160"/>
              <a:gd name="connsiteX1" fmla="*/ 1350 w 1350"/>
              <a:gd name="connsiteY1" fmla="*/ 811 h 1160"/>
              <a:gd name="connsiteX2" fmla="*/ 1348 w 1350"/>
              <a:gd name="connsiteY2" fmla="*/ 1160 h 1160"/>
              <a:gd name="connsiteX3" fmla="*/ 4 w 1350"/>
              <a:gd name="connsiteY3" fmla="*/ 373 h 1160"/>
              <a:gd name="connsiteX4" fmla="*/ 0 w 1350"/>
              <a:gd name="connsiteY4" fmla="*/ 0 h 1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50" h="1160">
                <a:moveTo>
                  <a:pt x="0" y="0"/>
                </a:moveTo>
                <a:lnTo>
                  <a:pt x="1350" y="811"/>
                </a:lnTo>
                <a:lnTo>
                  <a:pt x="1348" y="1160"/>
                </a:lnTo>
                <a:lnTo>
                  <a:pt x="4" y="373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1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48" name="任意多边形 73"/>
          <p:cNvSpPr/>
          <p:nvPr>
            <p:custDataLst>
              <p:tags r:id="rId32"/>
            </p:custDataLst>
          </p:nvPr>
        </p:nvSpPr>
        <p:spPr>
          <a:xfrm>
            <a:off x="9824820" y="4554432"/>
            <a:ext cx="722711" cy="604608"/>
          </a:xfrm>
          <a:custGeom>
            <a:gdLst>
              <a:gd name="connsiteX0" fmla="*/ 1 w 1282"/>
              <a:gd name="connsiteY0" fmla="*/ 746 h 1072"/>
              <a:gd name="connsiteX1" fmla="*/ 1282 w 1282"/>
              <a:gd name="connsiteY1" fmla="*/ 0 h 1072"/>
              <a:gd name="connsiteX2" fmla="*/ 1278 w 1282"/>
              <a:gd name="connsiteY2" fmla="*/ 334 h 1072"/>
              <a:gd name="connsiteX3" fmla="*/ 0 w 1282"/>
              <a:gd name="connsiteY3" fmla="*/ 1072 h 1072"/>
              <a:gd name="connsiteX4" fmla="*/ 1 w 1282"/>
              <a:gd name="connsiteY4" fmla="*/ 746 h 10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2" h="1072">
                <a:moveTo>
                  <a:pt x="1" y="746"/>
                </a:moveTo>
                <a:lnTo>
                  <a:pt x="1282" y="0"/>
                </a:lnTo>
                <a:lnTo>
                  <a:pt x="1278" y="334"/>
                </a:lnTo>
                <a:lnTo>
                  <a:pt x="0" y="1072"/>
                </a:lnTo>
                <a:lnTo>
                  <a:pt x="1" y="74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85000"/>
                </a:schemeClr>
              </a:gs>
              <a:gs pos="100000">
                <a:schemeClr val="accent1">
                  <a:alpha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9050" name="任意多边形 74"/>
          <p:cNvSpPr/>
          <p:nvPr>
            <p:custDataLst>
              <p:tags r:id="rId33"/>
            </p:custDataLst>
          </p:nvPr>
        </p:nvSpPr>
        <p:spPr>
          <a:xfrm>
            <a:off x="4235719" y="4955043"/>
            <a:ext cx="4755668" cy="491873"/>
          </a:xfrm>
          <a:custGeom>
            <a:gdLst>
              <a:gd name="connisteX0" fmla="*/ 5343525 w 5343525"/>
              <a:gd name="connsiteY0" fmla="*/ 0 h 552450"/>
              <a:gd name="connisteX1" fmla="*/ 4695825 w 5343525"/>
              <a:gd name="connsiteY1" fmla="*/ 552450 h 552450"/>
              <a:gd name="connisteX2" fmla="*/ 0 w 5343525"/>
              <a:gd name="connsiteY2" fmla="*/ 552450 h 55245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</a:cxnLst>
            <a:rect l="l" t="t" r="r" b="b"/>
            <a:pathLst>
              <a:path w="5343525" h="552450">
                <a:moveTo>
                  <a:pt x="5343525" y="0"/>
                </a:moveTo>
                <a:lnTo>
                  <a:pt x="4695825" y="552450"/>
                </a:lnTo>
                <a:lnTo>
                  <a:pt x="0" y="552450"/>
                </a:lnTo>
              </a:path>
            </a:pathLst>
          </a:custGeom>
          <a:noFill/>
          <a:ln>
            <a:solidFill>
              <a:schemeClr val="accent1"/>
            </a:solidFill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2" name="正文"/>
          <p:cNvSpPr txBox="1"/>
          <p:nvPr>
            <p:custDataLst>
              <p:tags r:id="rId34"/>
            </p:custDataLst>
          </p:nvPr>
        </p:nvSpPr>
        <p:spPr>
          <a:xfrm>
            <a:off x="3828397" y="1992397"/>
            <a:ext cx="4157770" cy="7428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微软雅黑" panose="020b0503020204020204" charset="-122"/>
              </a:rPr>
              <a:t>解决方案：增加用户激励措施，提高用户参与度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微软雅黑" panose="020b0503020204020204" charset="-122"/>
            </a:endParaRPr>
          </a:p>
        </p:txBody>
      </p:sp>
      <p:sp>
        <p:nvSpPr>
          <p:cNvPr id="1049054" name="标题"/>
          <p:cNvSpPr txBox="1"/>
          <p:nvPr>
            <p:custDataLst>
              <p:tags r:id="rId35"/>
            </p:custDataLst>
          </p:nvPr>
        </p:nvSpPr>
        <p:spPr>
          <a:xfrm>
            <a:off x="3828397" y="1528037"/>
            <a:ext cx="4447660" cy="39457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问题：用户活跃度下降 解决方案：增加用户激励措施，提高用户参与度</a:t>
            </a:r>
            <a:endParaRPr lang="en-US" altLang="zh-CN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49056" name="正文"/>
          <p:cNvSpPr txBox="1"/>
          <p:nvPr>
            <p:custDataLst>
              <p:tags r:id="rId36"/>
            </p:custDataLst>
          </p:nvPr>
        </p:nvSpPr>
        <p:spPr>
          <a:xfrm>
            <a:off x="4235719" y="3045931"/>
            <a:ext cx="4145692" cy="7428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微软雅黑" panose="020b0503020204020204" charset="-122"/>
              </a:rPr>
              <a:t>解决方案：优化产品功能，提高用户体验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微软雅黑" panose="020b0503020204020204" charset="-122"/>
            </a:endParaRPr>
          </a:p>
        </p:txBody>
      </p:sp>
      <p:sp>
        <p:nvSpPr>
          <p:cNvPr id="1049058" name="标题"/>
          <p:cNvSpPr txBox="1"/>
          <p:nvPr>
            <p:custDataLst>
              <p:tags r:id="rId37"/>
            </p:custDataLst>
          </p:nvPr>
        </p:nvSpPr>
        <p:spPr>
          <a:xfrm>
            <a:off x="3933751" y="2581571"/>
            <a:ext cx="4447660" cy="39457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问题：市场竞争激烈 解决方案：优化产品功能，提高用户体验</a:t>
            </a:r>
            <a:endParaRPr lang="en-US" altLang="zh-CN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49060" name="正文"/>
          <p:cNvSpPr txBox="1"/>
          <p:nvPr>
            <p:custDataLst>
              <p:tags r:id="rId38"/>
            </p:custDataLst>
          </p:nvPr>
        </p:nvSpPr>
        <p:spPr>
          <a:xfrm>
            <a:off x="3828397" y="4303462"/>
            <a:ext cx="4157770" cy="7428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微软雅黑" panose="020b0503020204020204" charset="-122"/>
              </a:rPr>
              <a:t>解决方案：加强团队沟通，提高协作效率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微软雅黑" panose="020b0503020204020204" charset="-122"/>
            </a:endParaRPr>
          </a:p>
        </p:txBody>
      </p:sp>
      <p:sp>
        <p:nvSpPr>
          <p:cNvPr id="1049062" name="标题"/>
          <p:cNvSpPr txBox="1"/>
          <p:nvPr>
            <p:custDataLst>
              <p:tags r:id="rId39"/>
            </p:custDataLst>
          </p:nvPr>
        </p:nvSpPr>
        <p:spPr>
          <a:xfrm>
            <a:off x="3828397" y="3839102"/>
            <a:ext cx="4447660" cy="39457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问题：团队协作效率低 解决方案：加强团队沟通，提高协作效率</a:t>
            </a:r>
            <a:endParaRPr lang="en-US" altLang="zh-CN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49064" name="正文"/>
          <p:cNvSpPr txBox="1"/>
          <p:nvPr>
            <p:custDataLst>
              <p:tags r:id="rId40"/>
            </p:custDataLst>
          </p:nvPr>
        </p:nvSpPr>
        <p:spPr>
          <a:xfrm>
            <a:off x="4235719" y="5487179"/>
            <a:ext cx="4145692" cy="7428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微软雅黑" panose="020b0503020204020204" charset="-122"/>
              </a:rPr>
              <a:t>解决方案：加强数据监控，提高数据准确性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微软雅黑" panose="020b0503020204020204" charset="-122"/>
            </a:endParaRPr>
          </a:p>
        </p:txBody>
      </p:sp>
      <p:sp>
        <p:nvSpPr>
          <p:cNvPr id="1049066" name="标题"/>
          <p:cNvSpPr txBox="1"/>
          <p:nvPr>
            <p:custDataLst>
              <p:tags r:id="rId41"/>
            </p:custDataLst>
          </p:nvPr>
        </p:nvSpPr>
        <p:spPr>
          <a:xfrm>
            <a:off x="3933751" y="5022818"/>
            <a:ext cx="4447660" cy="39457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问题：数据准确性不足 解决方案：加强数据监控，提高数据准确性</a:t>
            </a:r>
            <a:endParaRPr lang="en-US" altLang="zh-CN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取得的成绩和收获</a:t>
            </a:r>
            <a:endParaRPr lang="zh-CN" altLang="en-US"/>
          </a:p>
        </p:txBody>
      </p:sp>
      <p:sp>
        <p:nvSpPr>
          <p:cNvPr id="104910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优化了用户界面，提升了用户体验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成功举办了多场线上活动，提高了用户活跃度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提高了用户留存率，增加了用户粘性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成功拓展了合作伙伴，提高了品牌知名度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不足之处和改进计划</a:t>
            </a:r>
            <a:endParaRPr lang="zh-CN" altLang="en-US"/>
          </a:p>
        </p:txBody>
      </p:sp>
      <p:sp>
        <p:nvSpPr>
          <p:cNvPr id="1049152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运营策略：需要更加精细化，针对不同用户群体制定不同的运营策略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用户体验：需要更加注重用户体验，提高用户满意度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数据分析：需要更加深入的数据分析，为运营决策提供更加准确的数据支持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团队协作：需要加强团队协作，提高工作效率和团队凝聚力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SP运营数据分析</a:t>
            </a:r>
            <a:endParaRPr lang="zh-CN" altLang="en-US"/>
          </a:p>
        </p:txBody>
      </p:sp>
      <p:sp>
        <p:nvSpPr>
          <p:cNvPr id="104921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用户增长情况</a:t>
            </a:r>
            <a:endParaRPr lang="zh-CN" altLang="en-US"/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2023年用户增长趋势：同比增长率、环比增长率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用户来源渠道：自然流量、付费流量、社交流量等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用户活跃度：日活跃用户数、月活跃用户数、用户留存率等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用户行为分析：用户偏好、用户行为路径、用户转化率等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活跃度分析</a:t>
            </a:r>
            <a:endParaRPr lang="zh-CN" altLang="en-US"/>
          </a:p>
        </p:txBody>
      </p:sp>
      <p:sp>
        <p:nvSpPr>
          <p:cNvPr id="104930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用户活跃度：用户登录、浏览、互动等行为的频率和时长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内容活跃度：内容更新、发布、传播等行为的频率和效果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活动活跃度：活动举办、参与、反馈等行为的频率和效果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平台活跃度：平台整体活跃度，包括用户、内容、活动等各方面的综合表现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转化率分析</a:t>
            </a:r>
            <a:endParaRPr lang="zh-CN" altLang="en-US"/>
          </a:p>
        </p:txBody>
      </p:sp>
      <p:sp>
        <p:nvSpPr>
          <p:cNvPr id="104934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转化率计算公式：转化率=（购买用户数/访问用户数）*100%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转化率定义：用户从访问到购买的比例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转化率影响因素：产品价格、促销活动、用户评价等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转化率优化策略：提高产品质量、优化产品页面、加强售后服务等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留存率分析</a:t>
            </a:r>
            <a:endParaRPr lang="zh-CN" altLang="en-US"/>
          </a:p>
        </p:txBody>
      </p:sp>
      <p:sp>
        <p:nvSpPr>
          <p:cNvPr id="104939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留存率指标：日留存率、周留存率、月留存率等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留存率定义：用户在一定时间内持续使用产品的比例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影响因素：产品体验、用户粘性、市场竞争等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提升策略：优化产品体验、提高用户粘性、加强市场竞争力等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下一年度SP运营规划</a:t>
            </a:r>
            <a:endParaRPr lang="zh-CN" altLang="en-US"/>
          </a:p>
        </p:txBody>
      </p:sp>
      <p:sp>
        <p:nvSpPr>
          <p:cNvPr id="104944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https://d.book118.com/308045053102006031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2999999932944774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44999998807907104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1_5"/>
  <p:tag name="KSO_WM_UNIT_INDEX" val="1_1_5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1_6"/>
  <p:tag name="KSO_WM_UNIT_INDEX" val="1_1_6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30000001192092896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14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1_2"/>
  <p:tag name="KSO_WM_UNIT_INDEX" val="1_1_2"/>
  <p:tag name="KSO_WM_UNIT_LAYERLEVEL" val="1_1_1"/>
  <p:tag name="KSO_WM_UNIT_PRESET_TEXT" val="产品"/>
  <p:tag name="KSO_WM_UNIT_TEXT_FILL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1_7"/>
  <p:tag name="KSO_WM_UNIT_INDEX" val="1_1_7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1_8"/>
  <p:tag name="KSO_WM_UNIT_INDEX" val="1_1_8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1_1"/>
  <p:tag name="KSO_WM_UNIT_INDEX" val="1_1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2999999932944774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2_5"/>
  <p:tag name="KSO_WM_UNIT_INDEX" val="1_2_5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44999998807907104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2_6"/>
  <p:tag name="KSO_WM_UNIT_INDEX" val="1_2_6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2_7"/>
  <p:tag name="KSO_WM_UNIT_INDEX" val="1_2_7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30000001192092896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14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2_4"/>
  <p:tag name="KSO_WM_UNIT_INDEX" val="1_2_4"/>
  <p:tag name="KSO_WM_UNIT_LAYERLEVEL" val="1_1_1"/>
  <p:tag name="KSO_WM_UNIT_PRESET_TEXT" val="价格"/>
  <p:tag name="KSO_WM_UNIT_TEXT_FILL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2_8"/>
  <p:tag name="KSO_WM_UNIT_INDEX" val="1_2_8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2_3"/>
  <p:tag name="KSO_WM_UNIT_INDEX" val="1_2_3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2999999932944774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44999998807907104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3_5"/>
  <p:tag name="KSO_WM_UNIT_INDEX" val="1_3_5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3_6"/>
  <p:tag name="KSO_WM_UNIT_INDEX" val="1_3_6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30000001192092896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14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3_2"/>
  <p:tag name="KSO_WM_UNIT_INDEX" val="1_3_2"/>
  <p:tag name="KSO_WM_UNIT_LAYERLEVEL" val="1_1_1"/>
  <p:tag name="KSO_WM_UNIT_PRESET_TEXT" val="流通"/>
  <p:tag name="KSO_WM_UNIT_TEXT_FILL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3_7"/>
  <p:tag name="KSO_WM_UNIT_INDEX" val="1_3_7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3_8"/>
  <p:tag name="KSO_WM_UNIT_INDEX" val="1_3_8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2999999932944774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4_5"/>
  <p:tag name="KSO_WM_UNIT_INDEX" val="1_4_5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44999998807907104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4_6"/>
  <p:tag name="KSO_WM_UNIT_INDEX" val="1_4_6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4_7"/>
  <p:tag name="KSO_WM_UNIT_INDEX" val="1_4_7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30000001192092896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14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4_4"/>
  <p:tag name="KSO_WM_UNIT_INDEX" val="1_4_4"/>
  <p:tag name="KSO_WM_UNIT_LAYERLEVEL" val="1_1_1"/>
  <p:tag name="KSO_WM_UNIT_PRESET_TEXT" val="促销"/>
  <p:tag name="KSO_WM_UNIT_TEXT_FILL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899999856948853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15000000596046448},{&quot;brightness&quot;:0,&quot;colorType&quot;:1,&quot;foreColorIndex&quot;:5,&quot;pos&quot;:1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46_1*l_h_i*1_4_8"/>
  <p:tag name="KSO_WM_UNIT_INDEX" val="1_4_8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i*1_4_3"/>
  <p:tag name="KSO_WM_UNIT_INDEX" val="1_4_3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Product"/>
  <p:tag name="KSO_WM_UNIT_TEXT_FILL_FORE_SCHEMECOLOR_INDEX" val="5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Price"/>
  <p:tag name="KSO_WM_UNIT_TEXT_FILL_FORE_SCHEMECOLOR_INDEX" val="5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Place"/>
  <p:tag name="KSO_WM_UNIT_TEXT_FILL_FORE_SCHEMECOLOR_INDEX" val="5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51.15000000000003,&quot;width&quot;:692.8499999999999}"/>
  <p:tag name="KSO_WM_TAG_VERSION" val="3.0"/>
  <p:tag name="KSO_WM_TEMPLATE_CATEGORY" val="diagram"/>
  <p:tag name="KSO_WM_TEMPLATE_INDEX" val="20230946"/>
  <p:tag name="KSO_WM_UNIT_COMPATIBLE" val="0"/>
  <p:tag name="KSO_WM_UNIT_DIAGRAM_ISNUMVISUAL" val="0"/>
  <p:tag name="KSO_WM_UNIT_DIAGRAM_ISREFERUNIT" val="0"/>
  <p:tag name="KSO_WM_UNIT_HIGHLIGHT" val="0"/>
  <p:tag name="KSO_WM_UNIT_ID" val="diagram20230946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Promotion"/>
  <p:tag name="KSO_WM_UNIT_TEXT_FILL_FORE_SCHEMECOLOR_INDEX" val="5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2023年SP运营专员年度总结及下一年规划</vt:lpstr>
      <vt:lpstr>目录</vt:lpstr>
      <vt:lpstr>添加章节标题</vt:lpstr>
      <vt:lpstr>2023年SP运营工作总结</vt:lpstr>
      <vt:lpstr>完成的主要工作</vt:lpstr>
      <vt:lpstr>遇到的问题和解决方案</vt:lpstr>
      <vt:lpstr>取得的成绩和收获</vt:lpstr>
      <vt:lpstr>不足之处和改进计划</vt:lpstr>
      <vt:lpstr>SP运营数据分析</vt:lpstr>
      <vt:lpstr>用户增长情况</vt:lpstr>
      <vt:lpstr>活跃度分析</vt:lpstr>
      <vt:lpstr>转化率分析</vt:lpstr>
      <vt:lpstr>留存率分析</vt:lpstr>
      <vt:lpstr>下一年度SP运营规划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2024-09-08T15:25:18.754</cp:lastPrinted>
  <dcterms:created xsi:type="dcterms:W3CDTF">2024-09-08T07:25:18Z</dcterms:created>
  <dcterms:modified xsi:type="dcterms:W3CDTF">2024-09-08T07:25:21Z</dcterms:modified>
</cp:coreProperties>
</file>