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3FB2410-73F2-4EF1-A7B1-9EAB7C45FF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BC0DDB-B175-4AE4-99D2-FE93875BEC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B50BB3F-B4FF-47E5-91E0-90D72A6CD7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0C6F809-5E3F-485B-87A8-0408889D68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984A670-4CA0-4FAB-925E-DFAAF7817C6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1E4B5BF-0380-42AE-A980-C80C872D0DD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AE05342-4872-4357-9FCD-9D3F228E7AE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E9CFE7C-D159-4F9D-9EF7-C25B30FC29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F03F89A-69DC-4714-B0CD-2DFDA74251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8E8152-716B-411F-A3DE-13A7042335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3BD52D-D18D-447A-99C9-E78041AD64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6.jpeg" /><Relationship Id="rId6"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8046100133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房地产投资风险评估与资金托管培训</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汇报人：PPT可修改</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2024-01-23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房地产投资概述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风险评估方法与技术</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资金托管业务介绍</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风险评估在房地产投资中应用</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资金托管在房地产投资中应用</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案例分析与经验分享</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培训总结与展望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房地产投资概述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52684" y="4814330"/>
            <a:ext cx="2447925" cy="457200"/>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回收期长</a:t>
            </a:r>
          </a:p>
        </p:txBody>
      </p:sp>
      <p:grpSp>
        <p:nvGrpSpPr>
          <p:cNvPr id="3" name="Group 3"/>
          <p:cNvGrpSpPr/>
          <p:nvPr/>
        </p:nvGrpSpPr>
        <p:grpSpPr>
          <a:xfrm>
            <a:off x="1341364" y="3161470"/>
            <a:ext cx="9743254" cy="1324183"/>
            <a:chOff x="1341364" y="3161470"/>
            <a:chExt cx="9743254" cy="1324183"/>
          </a:xfrm>
        </p:grpSpPr>
        <p:sp>
          <p:nvSpPr>
            <p:cNvPr id="4" name="Freeform 4"/>
            <p:cNvSpPr/>
            <p:nvPr/>
          </p:nvSpPr>
          <p:spPr>
            <a:xfrm>
              <a:off x="1341364" y="3161470"/>
              <a:ext cx="1614527" cy="1324183"/>
            </a:xfrm>
            <a:custGeom>
              <a:rect l="l" t="t" r="r" b="b"/>
              <a:pathLst>
                <a:path w="21564" h="21560">
                  <a:moveTo>
                    <a:pt x="8863" y="0"/>
                  </a:moveTo>
                  <a:cubicBezTo>
                    <a:pt x="6596" y="0"/>
                    <a:pt x="4331" y="1054"/>
                    <a:pt x="2601" y="3162"/>
                  </a:cubicBezTo>
                  <a:cubicBezTo>
                    <a:pt x="868" y="5275"/>
                    <a:pt x="3" y="8045"/>
                    <a:pt x="7" y="10814"/>
                  </a:cubicBezTo>
                  <a:cubicBezTo>
                    <a:pt x="-34" y="11071"/>
                    <a:pt x="108" y="11320"/>
                    <a:pt x="320" y="11364"/>
                  </a:cubicBezTo>
                  <a:cubicBezTo>
                    <a:pt x="586" y="11418"/>
                    <a:pt x="818" y="11140"/>
                    <a:pt x="780" y="10814"/>
                  </a:cubicBezTo>
                  <a:cubicBezTo>
                    <a:pt x="776" y="8287"/>
                    <a:pt x="1566" y="5758"/>
                    <a:pt x="3148" y="3829"/>
                  </a:cubicBezTo>
                  <a:cubicBezTo>
                    <a:pt x="4727" y="1905"/>
                    <a:pt x="6794" y="942"/>
                    <a:pt x="8863" y="942"/>
                  </a:cubicBezTo>
                  <a:cubicBezTo>
                    <a:pt x="10932" y="942"/>
                    <a:pt x="12999" y="1905"/>
                    <a:pt x="14578" y="3829"/>
                  </a:cubicBezTo>
                  <a:cubicBezTo>
                    <a:pt x="16160" y="5758"/>
                    <a:pt x="16950" y="8287"/>
                    <a:pt x="16946" y="10814"/>
                  </a:cubicBezTo>
                  <a:cubicBezTo>
                    <a:pt x="16911" y="11075"/>
                    <a:pt x="17062" y="11320"/>
                    <a:pt x="17277" y="11353"/>
                  </a:cubicBezTo>
                  <a:cubicBezTo>
                    <a:pt x="17290" y="11355"/>
                    <a:pt x="17301" y="11349"/>
                    <a:pt x="17313" y="11349"/>
                  </a:cubicBezTo>
                  <a:lnTo>
                    <a:pt x="17313" y="11356"/>
                  </a:lnTo>
                  <a:lnTo>
                    <a:pt x="20220" y="11356"/>
                  </a:lnTo>
                  <a:lnTo>
                    <a:pt x="19252" y="12536"/>
                  </a:lnTo>
                  <a:cubicBezTo>
                    <a:pt x="19099" y="12723"/>
                    <a:pt x="19099" y="13028"/>
                    <a:pt x="19252" y="13214"/>
                  </a:cubicBezTo>
                  <a:cubicBezTo>
                    <a:pt x="19405" y="13401"/>
                    <a:pt x="19655" y="13401"/>
                    <a:pt x="19808" y="13214"/>
                  </a:cubicBezTo>
                  <a:lnTo>
                    <a:pt x="21449" y="11210"/>
                  </a:lnTo>
                  <a:cubicBezTo>
                    <a:pt x="21527" y="11115"/>
                    <a:pt x="21565" y="10990"/>
                    <a:pt x="21564" y="10865"/>
                  </a:cubicBezTo>
                  <a:cubicBezTo>
                    <a:pt x="21566" y="10740"/>
                    <a:pt x="21528" y="10610"/>
                    <a:pt x="21449" y="10514"/>
                  </a:cubicBezTo>
                  <a:lnTo>
                    <a:pt x="19808" y="8513"/>
                  </a:lnTo>
                  <a:cubicBezTo>
                    <a:pt x="19732" y="8419"/>
                    <a:pt x="19632" y="8373"/>
                    <a:pt x="19532" y="8373"/>
                  </a:cubicBezTo>
                  <a:cubicBezTo>
                    <a:pt x="19431" y="8373"/>
                    <a:pt x="19329" y="8419"/>
                    <a:pt x="19252" y="8513"/>
                  </a:cubicBezTo>
                  <a:cubicBezTo>
                    <a:pt x="19099" y="8699"/>
                    <a:pt x="19099" y="9001"/>
                    <a:pt x="19252" y="9187"/>
                  </a:cubicBezTo>
                  <a:lnTo>
                    <a:pt x="20244" y="10396"/>
                  </a:lnTo>
                  <a:lnTo>
                    <a:pt x="17704" y="10396"/>
                  </a:lnTo>
                  <a:cubicBezTo>
                    <a:pt x="17624" y="7769"/>
                    <a:pt x="16771" y="5169"/>
                    <a:pt x="15125" y="3162"/>
                  </a:cubicBezTo>
                  <a:cubicBezTo>
                    <a:pt x="13395" y="1054"/>
                    <a:pt x="11130" y="0"/>
                    <a:pt x="8863" y="0"/>
                  </a:cubicBezTo>
                  <a:close/>
                  <a:moveTo>
                    <a:pt x="590" y="12199"/>
                  </a:moveTo>
                  <a:cubicBezTo>
                    <a:pt x="532" y="12191"/>
                    <a:pt x="470" y="12198"/>
                    <a:pt x="410" y="12225"/>
                  </a:cubicBezTo>
                  <a:cubicBezTo>
                    <a:pt x="220" y="12309"/>
                    <a:pt x="117" y="12561"/>
                    <a:pt x="178" y="12797"/>
                  </a:cubicBezTo>
                  <a:cubicBezTo>
                    <a:pt x="234" y="13160"/>
                    <a:pt x="306" y="13519"/>
                    <a:pt x="392" y="13874"/>
                  </a:cubicBezTo>
                  <a:cubicBezTo>
                    <a:pt x="478" y="14229"/>
                    <a:pt x="576" y="14580"/>
                    <a:pt x="693" y="14926"/>
                  </a:cubicBezTo>
                  <a:cubicBezTo>
                    <a:pt x="753" y="15129"/>
                    <a:pt x="923" y="15251"/>
                    <a:pt x="1098" y="15219"/>
                  </a:cubicBezTo>
                  <a:cubicBezTo>
                    <a:pt x="1348" y="15173"/>
                    <a:pt x="1499" y="14858"/>
                    <a:pt x="1408" y="14570"/>
                  </a:cubicBezTo>
                  <a:cubicBezTo>
                    <a:pt x="1301" y="14255"/>
                    <a:pt x="1210" y="13934"/>
                    <a:pt x="1131" y="13610"/>
                  </a:cubicBezTo>
                  <a:cubicBezTo>
                    <a:pt x="1053" y="13287"/>
                    <a:pt x="987" y="12960"/>
                    <a:pt x="936" y="12628"/>
                  </a:cubicBezTo>
                  <a:cubicBezTo>
                    <a:pt x="917" y="12394"/>
                    <a:pt x="767" y="12225"/>
                    <a:pt x="590" y="12199"/>
                  </a:cubicBezTo>
                  <a:close/>
                  <a:moveTo>
                    <a:pt x="17121" y="12269"/>
                  </a:moveTo>
                  <a:cubicBezTo>
                    <a:pt x="16967" y="12292"/>
                    <a:pt x="16833" y="12424"/>
                    <a:pt x="16790" y="12617"/>
                  </a:cubicBezTo>
                  <a:cubicBezTo>
                    <a:pt x="16740" y="12945"/>
                    <a:pt x="16678" y="13271"/>
                    <a:pt x="16601" y="13592"/>
                  </a:cubicBezTo>
                  <a:cubicBezTo>
                    <a:pt x="16523" y="13914"/>
                    <a:pt x="16431" y="14230"/>
                    <a:pt x="16327" y="14541"/>
                  </a:cubicBezTo>
                  <a:cubicBezTo>
                    <a:pt x="16288" y="14720"/>
                    <a:pt x="16342" y="14911"/>
                    <a:pt x="16462" y="15025"/>
                  </a:cubicBezTo>
                  <a:cubicBezTo>
                    <a:pt x="16649" y="15201"/>
                    <a:pt x="16919" y="15143"/>
                    <a:pt x="17046" y="14900"/>
                  </a:cubicBezTo>
                  <a:cubicBezTo>
                    <a:pt x="17160" y="14557"/>
                    <a:pt x="17259" y="14210"/>
                    <a:pt x="17343" y="13856"/>
                  </a:cubicBezTo>
                  <a:cubicBezTo>
                    <a:pt x="17427" y="13503"/>
                    <a:pt x="17496" y="13146"/>
                    <a:pt x="17551" y="12786"/>
                  </a:cubicBezTo>
                  <a:cubicBezTo>
                    <a:pt x="17572" y="12559"/>
                    <a:pt x="17457" y="12347"/>
                    <a:pt x="17277" y="12284"/>
                  </a:cubicBezTo>
                  <a:cubicBezTo>
                    <a:pt x="17224" y="12265"/>
                    <a:pt x="17172" y="12261"/>
                    <a:pt x="17121" y="12269"/>
                  </a:cubicBezTo>
                  <a:close/>
                  <a:moveTo>
                    <a:pt x="16213" y="15501"/>
                  </a:moveTo>
                  <a:cubicBezTo>
                    <a:pt x="16054" y="15485"/>
                    <a:pt x="15895" y="15590"/>
                    <a:pt x="15825" y="15779"/>
                  </a:cubicBezTo>
                  <a:cubicBezTo>
                    <a:pt x="15703" y="16033"/>
                    <a:pt x="15571" y="16281"/>
                    <a:pt x="15428" y="16523"/>
                  </a:cubicBezTo>
                  <a:cubicBezTo>
                    <a:pt x="15286" y="16765"/>
                    <a:pt x="15134" y="17001"/>
                    <a:pt x="14971" y="17231"/>
                  </a:cubicBezTo>
                  <a:cubicBezTo>
                    <a:pt x="14798" y="17435"/>
                    <a:pt x="14815" y="17780"/>
                    <a:pt x="15007" y="17956"/>
                  </a:cubicBezTo>
                  <a:cubicBezTo>
                    <a:pt x="15183" y="18117"/>
                    <a:pt x="15433" y="18067"/>
                    <a:pt x="15558" y="17846"/>
                  </a:cubicBezTo>
                  <a:cubicBezTo>
                    <a:pt x="15736" y="17595"/>
                    <a:pt x="15903" y="17338"/>
                    <a:pt x="16060" y="17073"/>
                  </a:cubicBezTo>
                  <a:cubicBezTo>
                    <a:pt x="16216" y="16808"/>
                    <a:pt x="16362" y="16534"/>
                    <a:pt x="16495" y="16256"/>
                  </a:cubicBezTo>
                  <a:cubicBezTo>
                    <a:pt x="16634" y="16023"/>
                    <a:pt x="16576" y="15698"/>
                    <a:pt x="16369" y="15560"/>
                  </a:cubicBezTo>
                  <a:cubicBezTo>
                    <a:pt x="16319" y="15526"/>
                    <a:pt x="16266" y="15506"/>
                    <a:pt x="16213" y="15501"/>
                  </a:cubicBezTo>
                  <a:close/>
                  <a:moveTo>
                    <a:pt x="1474" y="15541"/>
                  </a:moveTo>
                  <a:cubicBezTo>
                    <a:pt x="1416" y="15556"/>
                    <a:pt x="1359" y="15588"/>
                    <a:pt x="1309" y="15637"/>
                  </a:cubicBezTo>
                  <a:cubicBezTo>
                    <a:pt x="1143" y="15797"/>
                    <a:pt x="1116" y="16091"/>
                    <a:pt x="1249" y="16293"/>
                  </a:cubicBezTo>
                  <a:cubicBezTo>
                    <a:pt x="1380" y="16563"/>
                    <a:pt x="1521" y="16827"/>
                    <a:pt x="1672" y="17084"/>
                  </a:cubicBezTo>
                  <a:cubicBezTo>
                    <a:pt x="1824" y="17341"/>
                    <a:pt x="1987" y="17591"/>
                    <a:pt x="2159" y="17835"/>
                  </a:cubicBezTo>
                  <a:cubicBezTo>
                    <a:pt x="2320" y="18038"/>
                    <a:pt x="2589" y="18031"/>
                    <a:pt x="2740" y="17817"/>
                  </a:cubicBezTo>
                  <a:cubicBezTo>
                    <a:pt x="2860" y="17646"/>
                    <a:pt x="2861" y="17393"/>
                    <a:pt x="2743" y="17220"/>
                  </a:cubicBezTo>
                  <a:cubicBezTo>
                    <a:pt x="2585" y="16997"/>
                    <a:pt x="2438" y="16769"/>
                    <a:pt x="2301" y="16534"/>
                  </a:cubicBezTo>
                  <a:cubicBezTo>
                    <a:pt x="2163" y="16300"/>
                    <a:pt x="2035" y="16058"/>
                    <a:pt x="1916" y="15812"/>
                  </a:cubicBezTo>
                  <a:cubicBezTo>
                    <a:pt x="1835" y="15599"/>
                    <a:pt x="1648" y="15497"/>
                    <a:pt x="1474" y="15541"/>
                  </a:cubicBezTo>
                  <a:close/>
                  <a:moveTo>
                    <a:pt x="3296" y="18191"/>
                  </a:moveTo>
                  <a:cubicBezTo>
                    <a:pt x="3169" y="18222"/>
                    <a:pt x="3054" y="18325"/>
                    <a:pt x="3001" y="18491"/>
                  </a:cubicBezTo>
                  <a:cubicBezTo>
                    <a:pt x="2934" y="18701"/>
                    <a:pt x="3004" y="18940"/>
                    <a:pt x="3167" y="19048"/>
                  </a:cubicBezTo>
                  <a:cubicBezTo>
                    <a:pt x="3429" y="19318"/>
                    <a:pt x="3701" y="19568"/>
                    <a:pt x="3981" y="19796"/>
                  </a:cubicBezTo>
                  <a:cubicBezTo>
                    <a:pt x="4261" y="20023"/>
                    <a:pt x="4548" y="20228"/>
                    <a:pt x="4844" y="20411"/>
                  </a:cubicBezTo>
                  <a:cubicBezTo>
                    <a:pt x="5045" y="20564"/>
                    <a:pt x="5313" y="20464"/>
                    <a:pt x="5409" y="20199"/>
                  </a:cubicBezTo>
                  <a:cubicBezTo>
                    <a:pt x="5498" y="19954"/>
                    <a:pt x="5398" y="19668"/>
                    <a:pt x="5193" y="19572"/>
                  </a:cubicBezTo>
                  <a:cubicBezTo>
                    <a:pt x="4923" y="19405"/>
                    <a:pt x="4660" y="19219"/>
                    <a:pt x="4405" y="19012"/>
                  </a:cubicBezTo>
                  <a:cubicBezTo>
                    <a:pt x="4150" y="18804"/>
                    <a:pt x="3902" y="18576"/>
                    <a:pt x="3663" y="18330"/>
                  </a:cubicBezTo>
                  <a:cubicBezTo>
                    <a:pt x="3561" y="18201"/>
                    <a:pt x="3423" y="18160"/>
                    <a:pt x="3296" y="18191"/>
                  </a:cubicBezTo>
                  <a:close/>
                  <a:moveTo>
                    <a:pt x="14373" y="18253"/>
                  </a:moveTo>
                  <a:cubicBezTo>
                    <a:pt x="14265" y="18225"/>
                    <a:pt x="14147" y="18254"/>
                    <a:pt x="14051" y="18345"/>
                  </a:cubicBezTo>
                  <a:cubicBezTo>
                    <a:pt x="13803" y="18599"/>
                    <a:pt x="13546" y="18833"/>
                    <a:pt x="13279" y="19045"/>
                  </a:cubicBezTo>
                  <a:cubicBezTo>
                    <a:pt x="13012" y="19256"/>
                    <a:pt x="12736" y="19446"/>
                    <a:pt x="12455" y="19616"/>
                  </a:cubicBezTo>
                  <a:cubicBezTo>
                    <a:pt x="12254" y="19709"/>
                    <a:pt x="12155" y="19985"/>
                    <a:pt x="12236" y="20228"/>
                  </a:cubicBezTo>
                  <a:cubicBezTo>
                    <a:pt x="12327" y="20504"/>
                    <a:pt x="12600" y="20612"/>
                    <a:pt x="12807" y="20455"/>
                  </a:cubicBezTo>
                  <a:cubicBezTo>
                    <a:pt x="13114" y="20269"/>
                    <a:pt x="13415" y="20061"/>
                    <a:pt x="13706" y="19829"/>
                  </a:cubicBezTo>
                  <a:cubicBezTo>
                    <a:pt x="13996" y="19597"/>
                    <a:pt x="14276" y="19341"/>
                    <a:pt x="14547" y="19063"/>
                  </a:cubicBezTo>
                  <a:cubicBezTo>
                    <a:pt x="14685" y="18924"/>
                    <a:pt x="14723" y="18686"/>
                    <a:pt x="14638" y="18495"/>
                  </a:cubicBezTo>
                  <a:cubicBezTo>
                    <a:pt x="14580" y="18365"/>
                    <a:pt x="14481" y="18281"/>
                    <a:pt x="14373" y="18253"/>
                  </a:cubicBezTo>
                  <a:close/>
                  <a:moveTo>
                    <a:pt x="6272" y="20166"/>
                  </a:moveTo>
                  <a:cubicBezTo>
                    <a:pt x="6117" y="20186"/>
                    <a:pt x="5979" y="20316"/>
                    <a:pt x="5935" y="20510"/>
                  </a:cubicBezTo>
                  <a:cubicBezTo>
                    <a:pt x="5880" y="20756"/>
                    <a:pt x="5996" y="21012"/>
                    <a:pt x="6197" y="21086"/>
                  </a:cubicBezTo>
                  <a:cubicBezTo>
                    <a:pt x="6522" y="21210"/>
                    <a:pt x="6854" y="21312"/>
                    <a:pt x="7189" y="21390"/>
                  </a:cubicBezTo>
                  <a:cubicBezTo>
                    <a:pt x="7522" y="21467"/>
                    <a:pt x="7857" y="21521"/>
                    <a:pt x="8196" y="21551"/>
                  </a:cubicBezTo>
                  <a:cubicBezTo>
                    <a:pt x="8371" y="21550"/>
                    <a:pt x="8523" y="21400"/>
                    <a:pt x="8562" y="21192"/>
                  </a:cubicBezTo>
                  <a:cubicBezTo>
                    <a:pt x="8613" y="20926"/>
                    <a:pt x="8473" y="20664"/>
                    <a:pt x="8253" y="20613"/>
                  </a:cubicBezTo>
                  <a:cubicBezTo>
                    <a:pt x="7944" y="20585"/>
                    <a:pt x="7637" y="20534"/>
                    <a:pt x="7333" y="20463"/>
                  </a:cubicBezTo>
                  <a:cubicBezTo>
                    <a:pt x="7029" y="20391"/>
                    <a:pt x="6726" y="20299"/>
                    <a:pt x="6428" y="20184"/>
                  </a:cubicBezTo>
                  <a:cubicBezTo>
                    <a:pt x="6375" y="20164"/>
                    <a:pt x="6323" y="20159"/>
                    <a:pt x="6272" y="20166"/>
                  </a:cubicBezTo>
                  <a:close/>
                  <a:moveTo>
                    <a:pt x="11388" y="20195"/>
                  </a:moveTo>
                  <a:cubicBezTo>
                    <a:pt x="11330" y="20188"/>
                    <a:pt x="11270" y="20194"/>
                    <a:pt x="11211" y="20221"/>
                  </a:cubicBezTo>
                  <a:cubicBezTo>
                    <a:pt x="10921" y="20328"/>
                    <a:pt x="10629" y="20412"/>
                    <a:pt x="10333" y="20477"/>
                  </a:cubicBezTo>
                  <a:cubicBezTo>
                    <a:pt x="10038" y="20543"/>
                    <a:pt x="9740" y="20588"/>
                    <a:pt x="9440" y="20613"/>
                  </a:cubicBezTo>
                  <a:cubicBezTo>
                    <a:pt x="9241" y="20600"/>
                    <a:pt x="9067" y="20779"/>
                    <a:pt x="9043" y="21020"/>
                  </a:cubicBezTo>
                  <a:cubicBezTo>
                    <a:pt x="9012" y="21336"/>
                    <a:pt x="9236" y="21600"/>
                    <a:pt x="9494" y="21555"/>
                  </a:cubicBezTo>
                  <a:cubicBezTo>
                    <a:pt x="9824" y="21527"/>
                    <a:pt x="10152" y="21477"/>
                    <a:pt x="10477" y="21405"/>
                  </a:cubicBezTo>
                  <a:cubicBezTo>
                    <a:pt x="10803" y="21332"/>
                    <a:pt x="11124" y="21240"/>
                    <a:pt x="11442" y="21122"/>
                  </a:cubicBezTo>
                  <a:cubicBezTo>
                    <a:pt x="11637" y="21071"/>
                    <a:pt x="11768" y="20846"/>
                    <a:pt x="11740" y="20606"/>
                  </a:cubicBezTo>
                  <a:cubicBezTo>
                    <a:pt x="11713" y="20378"/>
                    <a:pt x="11561" y="20217"/>
                    <a:pt x="11388" y="2019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V="1">
              <a:off x="3379103" y="3161470"/>
              <a:ext cx="1614527" cy="1324183"/>
            </a:xfrm>
            <a:custGeom>
              <a:rect l="l" t="t" r="r" b="b"/>
              <a:pathLst>
                <a:path w="21564" h="21560">
                  <a:moveTo>
                    <a:pt x="8863" y="0"/>
                  </a:moveTo>
                  <a:cubicBezTo>
                    <a:pt x="6596" y="0"/>
                    <a:pt x="4331" y="1054"/>
                    <a:pt x="2601" y="3162"/>
                  </a:cubicBezTo>
                  <a:cubicBezTo>
                    <a:pt x="868" y="5275"/>
                    <a:pt x="3" y="8045"/>
                    <a:pt x="7" y="10814"/>
                  </a:cubicBezTo>
                  <a:cubicBezTo>
                    <a:pt x="-34" y="11071"/>
                    <a:pt x="108" y="11320"/>
                    <a:pt x="320" y="11364"/>
                  </a:cubicBezTo>
                  <a:cubicBezTo>
                    <a:pt x="586" y="11418"/>
                    <a:pt x="818" y="11140"/>
                    <a:pt x="780" y="10814"/>
                  </a:cubicBezTo>
                  <a:cubicBezTo>
                    <a:pt x="776" y="8287"/>
                    <a:pt x="1566" y="5758"/>
                    <a:pt x="3148" y="3829"/>
                  </a:cubicBezTo>
                  <a:cubicBezTo>
                    <a:pt x="4727" y="1905"/>
                    <a:pt x="6794" y="942"/>
                    <a:pt x="8863" y="942"/>
                  </a:cubicBezTo>
                  <a:cubicBezTo>
                    <a:pt x="10932" y="942"/>
                    <a:pt x="12999" y="1905"/>
                    <a:pt x="14578" y="3829"/>
                  </a:cubicBezTo>
                  <a:cubicBezTo>
                    <a:pt x="16160" y="5758"/>
                    <a:pt x="16950" y="8287"/>
                    <a:pt x="16946" y="10814"/>
                  </a:cubicBezTo>
                  <a:cubicBezTo>
                    <a:pt x="16911" y="11075"/>
                    <a:pt x="17062" y="11320"/>
                    <a:pt x="17277" y="11353"/>
                  </a:cubicBezTo>
                  <a:cubicBezTo>
                    <a:pt x="17290" y="11355"/>
                    <a:pt x="17301" y="11349"/>
                    <a:pt x="17313" y="11349"/>
                  </a:cubicBezTo>
                  <a:lnTo>
                    <a:pt x="17313" y="11356"/>
                  </a:lnTo>
                  <a:lnTo>
                    <a:pt x="20220" y="11356"/>
                  </a:lnTo>
                  <a:lnTo>
                    <a:pt x="19252" y="12536"/>
                  </a:lnTo>
                  <a:cubicBezTo>
                    <a:pt x="19099" y="12723"/>
                    <a:pt x="19099" y="13028"/>
                    <a:pt x="19252" y="13214"/>
                  </a:cubicBezTo>
                  <a:cubicBezTo>
                    <a:pt x="19405" y="13401"/>
                    <a:pt x="19655" y="13401"/>
                    <a:pt x="19808" y="13214"/>
                  </a:cubicBezTo>
                  <a:lnTo>
                    <a:pt x="21449" y="11210"/>
                  </a:lnTo>
                  <a:cubicBezTo>
                    <a:pt x="21527" y="11115"/>
                    <a:pt x="21565" y="10990"/>
                    <a:pt x="21564" y="10865"/>
                  </a:cubicBezTo>
                  <a:cubicBezTo>
                    <a:pt x="21566" y="10740"/>
                    <a:pt x="21528" y="10610"/>
                    <a:pt x="21449" y="10514"/>
                  </a:cubicBezTo>
                  <a:lnTo>
                    <a:pt x="19808" y="8513"/>
                  </a:lnTo>
                  <a:cubicBezTo>
                    <a:pt x="19732" y="8419"/>
                    <a:pt x="19632" y="8373"/>
                    <a:pt x="19532" y="8373"/>
                  </a:cubicBezTo>
                  <a:cubicBezTo>
                    <a:pt x="19431" y="8373"/>
                    <a:pt x="19329" y="8419"/>
                    <a:pt x="19252" y="8513"/>
                  </a:cubicBezTo>
                  <a:cubicBezTo>
                    <a:pt x="19099" y="8699"/>
                    <a:pt x="19099" y="9001"/>
                    <a:pt x="19252" y="9187"/>
                  </a:cubicBezTo>
                  <a:lnTo>
                    <a:pt x="20244" y="10396"/>
                  </a:lnTo>
                  <a:lnTo>
                    <a:pt x="17704" y="10396"/>
                  </a:lnTo>
                  <a:cubicBezTo>
                    <a:pt x="17624" y="7769"/>
                    <a:pt x="16771" y="5169"/>
                    <a:pt x="15125" y="3162"/>
                  </a:cubicBezTo>
                  <a:cubicBezTo>
                    <a:pt x="13395" y="1054"/>
                    <a:pt x="11130" y="0"/>
                    <a:pt x="8863" y="0"/>
                  </a:cubicBezTo>
                  <a:close/>
                  <a:moveTo>
                    <a:pt x="590" y="12199"/>
                  </a:moveTo>
                  <a:cubicBezTo>
                    <a:pt x="532" y="12191"/>
                    <a:pt x="470" y="12198"/>
                    <a:pt x="410" y="12225"/>
                  </a:cubicBezTo>
                  <a:cubicBezTo>
                    <a:pt x="220" y="12309"/>
                    <a:pt x="117" y="12561"/>
                    <a:pt x="178" y="12797"/>
                  </a:cubicBezTo>
                  <a:cubicBezTo>
                    <a:pt x="234" y="13160"/>
                    <a:pt x="306" y="13519"/>
                    <a:pt x="392" y="13874"/>
                  </a:cubicBezTo>
                  <a:cubicBezTo>
                    <a:pt x="478" y="14229"/>
                    <a:pt x="576" y="14580"/>
                    <a:pt x="693" y="14926"/>
                  </a:cubicBezTo>
                  <a:cubicBezTo>
                    <a:pt x="753" y="15129"/>
                    <a:pt x="923" y="15251"/>
                    <a:pt x="1098" y="15219"/>
                  </a:cubicBezTo>
                  <a:cubicBezTo>
                    <a:pt x="1348" y="15173"/>
                    <a:pt x="1499" y="14858"/>
                    <a:pt x="1408" y="14570"/>
                  </a:cubicBezTo>
                  <a:cubicBezTo>
                    <a:pt x="1301" y="14255"/>
                    <a:pt x="1210" y="13934"/>
                    <a:pt x="1131" y="13610"/>
                  </a:cubicBezTo>
                  <a:cubicBezTo>
                    <a:pt x="1053" y="13287"/>
                    <a:pt x="987" y="12960"/>
                    <a:pt x="936" y="12628"/>
                  </a:cubicBezTo>
                  <a:cubicBezTo>
                    <a:pt x="917" y="12394"/>
                    <a:pt x="767" y="12225"/>
                    <a:pt x="590" y="12199"/>
                  </a:cubicBezTo>
                  <a:close/>
                  <a:moveTo>
                    <a:pt x="17121" y="12269"/>
                  </a:moveTo>
                  <a:cubicBezTo>
                    <a:pt x="16967" y="12292"/>
                    <a:pt x="16833" y="12424"/>
                    <a:pt x="16790" y="12617"/>
                  </a:cubicBezTo>
                  <a:cubicBezTo>
                    <a:pt x="16740" y="12945"/>
                    <a:pt x="16678" y="13271"/>
                    <a:pt x="16601" y="13592"/>
                  </a:cubicBezTo>
                  <a:cubicBezTo>
                    <a:pt x="16523" y="13914"/>
                    <a:pt x="16431" y="14230"/>
                    <a:pt x="16327" y="14541"/>
                  </a:cubicBezTo>
                  <a:cubicBezTo>
                    <a:pt x="16288" y="14720"/>
                    <a:pt x="16342" y="14911"/>
                    <a:pt x="16462" y="15025"/>
                  </a:cubicBezTo>
                  <a:cubicBezTo>
                    <a:pt x="16649" y="15201"/>
                    <a:pt x="16919" y="15143"/>
                    <a:pt x="17046" y="14900"/>
                  </a:cubicBezTo>
                  <a:cubicBezTo>
                    <a:pt x="17160" y="14557"/>
                    <a:pt x="17259" y="14210"/>
                    <a:pt x="17343" y="13856"/>
                  </a:cubicBezTo>
                  <a:cubicBezTo>
                    <a:pt x="17427" y="13503"/>
                    <a:pt x="17496" y="13146"/>
                    <a:pt x="17551" y="12786"/>
                  </a:cubicBezTo>
                  <a:cubicBezTo>
                    <a:pt x="17572" y="12559"/>
                    <a:pt x="17457" y="12347"/>
                    <a:pt x="17277" y="12284"/>
                  </a:cubicBezTo>
                  <a:cubicBezTo>
                    <a:pt x="17224" y="12265"/>
                    <a:pt x="17172" y="12261"/>
                    <a:pt x="17121" y="12269"/>
                  </a:cubicBezTo>
                  <a:close/>
                  <a:moveTo>
                    <a:pt x="16213" y="15501"/>
                  </a:moveTo>
                  <a:cubicBezTo>
                    <a:pt x="16054" y="15485"/>
                    <a:pt x="15895" y="15590"/>
                    <a:pt x="15825" y="15779"/>
                  </a:cubicBezTo>
                  <a:cubicBezTo>
                    <a:pt x="15703" y="16033"/>
                    <a:pt x="15571" y="16281"/>
                    <a:pt x="15428" y="16523"/>
                  </a:cubicBezTo>
                  <a:cubicBezTo>
                    <a:pt x="15286" y="16765"/>
                    <a:pt x="15134" y="17001"/>
                    <a:pt x="14971" y="17231"/>
                  </a:cubicBezTo>
                  <a:cubicBezTo>
                    <a:pt x="14798" y="17435"/>
                    <a:pt x="14815" y="17780"/>
                    <a:pt x="15007" y="17956"/>
                  </a:cubicBezTo>
                  <a:cubicBezTo>
                    <a:pt x="15183" y="18117"/>
                    <a:pt x="15433" y="18067"/>
                    <a:pt x="15558" y="17846"/>
                  </a:cubicBezTo>
                  <a:cubicBezTo>
                    <a:pt x="15736" y="17595"/>
                    <a:pt x="15903" y="17338"/>
                    <a:pt x="16060" y="17073"/>
                  </a:cubicBezTo>
                  <a:cubicBezTo>
                    <a:pt x="16216" y="16808"/>
                    <a:pt x="16362" y="16534"/>
                    <a:pt x="16495" y="16256"/>
                  </a:cubicBezTo>
                  <a:cubicBezTo>
                    <a:pt x="16634" y="16023"/>
                    <a:pt x="16576" y="15698"/>
                    <a:pt x="16369" y="15560"/>
                  </a:cubicBezTo>
                  <a:cubicBezTo>
                    <a:pt x="16319" y="15526"/>
                    <a:pt x="16266" y="15506"/>
                    <a:pt x="16213" y="15501"/>
                  </a:cubicBezTo>
                  <a:close/>
                  <a:moveTo>
                    <a:pt x="1474" y="15541"/>
                  </a:moveTo>
                  <a:cubicBezTo>
                    <a:pt x="1416" y="15556"/>
                    <a:pt x="1359" y="15588"/>
                    <a:pt x="1309" y="15637"/>
                  </a:cubicBezTo>
                  <a:cubicBezTo>
                    <a:pt x="1143" y="15797"/>
                    <a:pt x="1116" y="16091"/>
                    <a:pt x="1249" y="16293"/>
                  </a:cubicBezTo>
                  <a:cubicBezTo>
                    <a:pt x="1380" y="16563"/>
                    <a:pt x="1521" y="16827"/>
                    <a:pt x="1672" y="17084"/>
                  </a:cubicBezTo>
                  <a:cubicBezTo>
                    <a:pt x="1824" y="17341"/>
                    <a:pt x="1987" y="17591"/>
                    <a:pt x="2159" y="17835"/>
                  </a:cubicBezTo>
                  <a:cubicBezTo>
                    <a:pt x="2320" y="18038"/>
                    <a:pt x="2589" y="18031"/>
                    <a:pt x="2740" y="17817"/>
                  </a:cubicBezTo>
                  <a:cubicBezTo>
                    <a:pt x="2860" y="17646"/>
                    <a:pt x="2861" y="17393"/>
                    <a:pt x="2743" y="17220"/>
                  </a:cubicBezTo>
                  <a:cubicBezTo>
                    <a:pt x="2585" y="16997"/>
                    <a:pt x="2438" y="16769"/>
                    <a:pt x="2301" y="16534"/>
                  </a:cubicBezTo>
                  <a:cubicBezTo>
                    <a:pt x="2163" y="16300"/>
                    <a:pt x="2035" y="16058"/>
                    <a:pt x="1916" y="15812"/>
                  </a:cubicBezTo>
                  <a:cubicBezTo>
                    <a:pt x="1835" y="15599"/>
                    <a:pt x="1648" y="15497"/>
                    <a:pt x="1474" y="15541"/>
                  </a:cubicBezTo>
                  <a:close/>
                  <a:moveTo>
                    <a:pt x="3296" y="18191"/>
                  </a:moveTo>
                  <a:cubicBezTo>
                    <a:pt x="3169" y="18222"/>
                    <a:pt x="3054" y="18325"/>
                    <a:pt x="3001" y="18491"/>
                  </a:cubicBezTo>
                  <a:cubicBezTo>
                    <a:pt x="2934" y="18701"/>
                    <a:pt x="3004" y="18940"/>
                    <a:pt x="3167" y="19048"/>
                  </a:cubicBezTo>
                  <a:cubicBezTo>
                    <a:pt x="3429" y="19318"/>
                    <a:pt x="3701" y="19568"/>
                    <a:pt x="3981" y="19796"/>
                  </a:cubicBezTo>
                  <a:cubicBezTo>
                    <a:pt x="4261" y="20023"/>
                    <a:pt x="4548" y="20228"/>
                    <a:pt x="4844" y="20411"/>
                  </a:cubicBezTo>
                  <a:cubicBezTo>
                    <a:pt x="5045" y="20564"/>
                    <a:pt x="5313" y="20464"/>
                    <a:pt x="5409" y="20199"/>
                  </a:cubicBezTo>
                  <a:cubicBezTo>
                    <a:pt x="5498" y="19954"/>
                    <a:pt x="5398" y="19668"/>
                    <a:pt x="5193" y="19572"/>
                  </a:cubicBezTo>
                  <a:cubicBezTo>
                    <a:pt x="4923" y="19405"/>
                    <a:pt x="4660" y="19219"/>
                    <a:pt x="4405" y="19012"/>
                  </a:cubicBezTo>
                  <a:cubicBezTo>
                    <a:pt x="4150" y="18804"/>
                    <a:pt x="3902" y="18576"/>
                    <a:pt x="3663" y="18330"/>
                  </a:cubicBezTo>
                  <a:cubicBezTo>
                    <a:pt x="3561" y="18201"/>
                    <a:pt x="3423" y="18160"/>
                    <a:pt x="3296" y="18191"/>
                  </a:cubicBezTo>
                  <a:close/>
                  <a:moveTo>
                    <a:pt x="14373" y="18253"/>
                  </a:moveTo>
                  <a:cubicBezTo>
                    <a:pt x="14265" y="18225"/>
                    <a:pt x="14147" y="18254"/>
                    <a:pt x="14051" y="18345"/>
                  </a:cubicBezTo>
                  <a:cubicBezTo>
                    <a:pt x="13803" y="18599"/>
                    <a:pt x="13546" y="18833"/>
                    <a:pt x="13279" y="19045"/>
                  </a:cubicBezTo>
                  <a:cubicBezTo>
                    <a:pt x="13012" y="19256"/>
                    <a:pt x="12736" y="19446"/>
                    <a:pt x="12455" y="19616"/>
                  </a:cubicBezTo>
                  <a:cubicBezTo>
                    <a:pt x="12254" y="19709"/>
                    <a:pt x="12155" y="19985"/>
                    <a:pt x="12236" y="20228"/>
                  </a:cubicBezTo>
                  <a:cubicBezTo>
                    <a:pt x="12327" y="20504"/>
                    <a:pt x="12600" y="20612"/>
                    <a:pt x="12807" y="20455"/>
                  </a:cubicBezTo>
                  <a:cubicBezTo>
                    <a:pt x="13114" y="20269"/>
                    <a:pt x="13415" y="20061"/>
                    <a:pt x="13706" y="19829"/>
                  </a:cubicBezTo>
                  <a:cubicBezTo>
                    <a:pt x="13996" y="19597"/>
                    <a:pt x="14276" y="19341"/>
                    <a:pt x="14547" y="19063"/>
                  </a:cubicBezTo>
                  <a:cubicBezTo>
                    <a:pt x="14685" y="18924"/>
                    <a:pt x="14723" y="18686"/>
                    <a:pt x="14638" y="18495"/>
                  </a:cubicBezTo>
                  <a:cubicBezTo>
                    <a:pt x="14580" y="18365"/>
                    <a:pt x="14481" y="18281"/>
                    <a:pt x="14373" y="18253"/>
                  </a:cubicBezTo>
                  <a:close/>
                  <a:moveTo>
                    <a:pt x="6272" y="20166"/>
                  </a:moveTo>
                  <a:cubicBezTo>
                    <a:pt x="6117" y="20186"/>
                    <a:pt x="5979" y="20316"/>
                    <a:pt x="5935" y="20510"/>
                  </a:cubicBezTo>
                  <a:cubicBezTo>
                    <a:pt x="5880" y="20756"/>
                    <a:pt x="5996" y="21012"/>
                    <a:pt x="6197" y="21086"/>
                  </a:cubicBezTo>
                  <a:cubicBezTo>
                    <a:pt x="6522" y="21210"/>
                    <a:pt x="6854" y="21312"/>
                    <a:pt x="7189" y="21390"/>
                  </a:cubicBezTo>
                  <a:cubicBezTo>
                    <a:pt x="7522" y="21467"/>
                    <a:pt x="7857" y="21521"/>
                    <a:pt x="8196" y="21551"/>
                  </a:cubicBezTo>
                  <a:cubicBezTo>
                    <a:pt x="8371" y="21550"/>
                    <a:pt x="8523" y="21400"/>
                    <a:pt x="8562" y="21192"/>
                  </a:cubicBezTo>
                  <a:cubicBezTo>
                    <a:pt x="8613" y="20926"/>
                    <a:pt x="8473" y="20664"/>
                    <a:pt x="8253" y="20613"/>
                  </a:cubicBezTo>
                  <a:cubicBezTo>
                    <a:pt x="7944" y="20585"/>
                    <a:pt x="7637" y="20534"/>
                    <a:pt x="7333" y="20463"/>
                  </a:cubicBezTo>
                  <a:cubicBezTo>
                    <a:pt x="7029" y="20391"/>
                    <a:pt x="6726" y="20299"/>
                    <a:pt x="6428" y="20184"/>
                  </a:cubicBezTo>
                  <a:cubicBezTo>
                    <a:pt x="6375" y="20164"/>
                    <a:pt x="6323" y="20159"/>
                    <a:pt x="6272" y="20166"/>
                  </a:cubicBezTo>
                  <a:close/>
                  <a:moveTo>
                    <a:pt x="11388" y="20195"/>
                  </a:moveTo>
                  <a:cubicBezTo>
                    <a:pt x="11330" y="20188"/>
                    <a:pt x="11270" y="20194"/>
                    <a:pt x="11211" y="20221"/>
                  </a:cubicBezTo>
                  <a:cubicBezTo>
                    <a:pt x="10921" y="20328"/>
                    <a:pt x="10629" y="20412"/>
                    <a:pt x="10333" y="20477"/>
                  </a:cubicBezTo>
                  <a:cubicBezTo>
                    <a:pt x="10038" y="20543"/>
                    <a:pt x="9740" y="20588"/>
                    <a:pt x="9440" y="20613"/>
                  </a:cubicBezTo>
                  <a:cubicBezTo>
                    <a:pt x="9241" y="20600"/>
                    <a:pt x="9067" y="20779"/>
                    <a:pt x="9043" y="21020"/>
                  </a:cubicBezTo>
                  <a:cubicBezTo>
                    <a:pt x="9012" y="21336"/>
                    <a:pt x="9236" y="21600"/>
                    <a:pt x="9494" y="21555"/>
                  </a:cubicBezTo>
                  <a:cubicBezTo>
                    <a:pt x="9824" y="21527"/>
                    <a:pt x="10152" y="21477"/>
                    <a:pt x="10477" y="21405"/>
                  </a:cubicBezTo>
                  <a:cubicBezTo>
                    <a:pt x="10803" y="21332"/>
                    <a:pt x="11124" y="21240"/>
                    <a:pt x="11442" y="21122"/>
                  </a:cubicBezTo>
                  <a:cubicBezTo>
                    <a:pt x="11637" y="21071"/>
                    <a:pt x="11768" y="20846"/>
                    <a:pt x="11740" y="20606"/>
                  </a:cubicBezTo>
                  <a:cubicBezTo>
                    <a:pt x="11713" y="20378"/>
                    <a:pt x="11561" y="20217"/>
                    <a:pt x="11388" y="20195"/>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412930" y="3161470"/>
              <a:ext cx="1614527" cy="1324183"/>
            </a:xfrm>
            <a:custGeom>
              <a:rect l="l" t="t" r="r" b="b"/>
              <a:pathLst>
                <a:path w="21564" h="21560">
                  <a:moveTo>
                    <a:pt x="8863" y="0"/>
                  </a:moveTo>
                  <a:cubicBezTo>
                    <a:pt x="6596" y="0"/>
                    <a:pt x="4331" y="1054"/>
                    <a:pt x="2601" y="3162"/>
                  </a:cubicBezTo>
                  <a:cubicBezTo>
                    <a:pt x="868" y="5275"/>
                    <a:pt x="3" y="8045"/>
                    <a:pt x="7" y="10814"/>
                  </a:cubicBezTo>
                  <a:cubicBezTo>
                    <a:pt x="-34" y="11071"/>
                    <a:pt x="108" y="11320"/>
                    <a:pt x="320" y="11364"/>
                  </a:cubicBezTo>
                  <a:cubicBezTo>
                    <a:pt x="586" y="11418"/>
                    <a:pt x="818" y="11140"/>
                    <a:pt x="780" y="10814"/>
                  </a:cubicBezTo>
                  <a:cubicBezTo>
                    <a:pt x="776" y="8287"/>
                    <a:pt x="1566" y="5758"/>
                    <a:pt x="3148" y="3829"/>
                  </a:cubicBezTo>
                  <a:cubicBezTo>
                    <a:pt x="4727" y="1905"/>
                    <a:pt x="6794" y="942"/>
                    <a:pt x="8863" y="942"/>
                  </a:cubicBezTo>
                  <a:cubicBezTo>
                    <a:pt x="10932" y="942"/>
                    <a:pt x="12999" y="1905"/>
                    <a:pt x="14578" y="3829"/>
                  </a:cubicBezTo>
                  <a:cubicBezTo>
                    <a:pt x="16160" y="5758"/>
                    <a:pt x="16950" y="8287"/>
                    <a:pt x="16946" y="10814"/>
                  </a:cubicBezTo>
                  <a:cubicBezTo>
                    <a:pt x="16911" y="11075"/>
                    <a:pt x="17062" y="11320"/>
                    <a:pt x="17277" y="11353"/>
                  </a:cubicBezTo>
                  <a:cubicBezTo>
                    <a:pt x="17290" y="11355"/>
                    <a:pt x="17301" y="11349"/>
                    <a:pt x="17313" y="11349"/>
                  </a:cubicBezTo>
                  <a:lnTo>
                    <a:pt x="17313" y="11356"/>
                  </a:lnTo>
                  <a:lnTo>
                    <a:pt x="20220" y="11356"/>
                  </a:lnTo>
                  <a:lnTo>
                    <a:pt x="19252" y="12536"/>
                  </a:lnTo>
                  <a:cubicBezTo>
                    <a:pt x="19099" y="12723"/>
                    <a:pt x="19099" y="13028"/>
                    <a:pt x="19252" y="13214"/>
                  </a:cubicBezTo>
                  <a:cubicBezTo>
                    <a:pt x="19405" y="13401"/>
                    <a:pt x="19655" y="13401"/>
                    <a:pt x="19808" y="13214"/>
                  </a:cubicBezTo>
                  <a:lnTo>
                    <a:pt x="21449" y="11210"/>
                  </a:lnTo>
                  <a:cubicBezTo>
                    <a:pt x="21527" y="11115"/>
                    <a:pt x="21565" y="10990"/>
                    <a:pt x="21564" y="10865"/>
                  </a:cubicBezTo>
                  <a:cubicBezTo>
                    <a:pt x="21566" y="10740"/>
                    <a:pt x="21528" y="10610"/>
                    <a:pt x="21449" y="10514"/>
                  </a:cubicBezTo>
                  <a:lnTo>
                    <a:pt x="19808" y="8513"/>
                  </a:lnTo>
                  <a:cubicBezTo>
                    <a:pt x="19732" y="8419"/>
                    <a:pt x="19632" y="8373"/>
                    <a:pt x="19532" y="8373"/>
                  </a:cubicBezTo>
                  <a:cubicBezTo>
                    <a:pt x="19431" y="8373"/>
                    <a:pt x="19329" y="8419"/>
                    <a:pt x="19252" y="8513"/>
                  </a:cubicBezTo>
                  <a:cubicBezTo>
                    <a:pt x="19099" y="8699"/>
                    <a:pt x="19099" y="9001"/>
                    <a:pt x="19252" y="9187"/>
                  </a:cubicBezTo>
                  <a:lnTo>
                    <a:pt x="20244" y="10396"/>
                  </a:lnTo>
                  <a:lnTo>
                    <a:pt x="17704" y="10396"/>
                  </a:lnTo>
                  <a:cubicBezTo>
                    <a:pt x="17624" y="7769"/>
                    <a:pt x="16771" y="5169"/>
                    <a:pt x="15125" y="3162"/>
                  </a:cubicBezTo>
                  <a:cubicBezTo>
                    <a:pt x="13395" y="1054"/>
                    <a:pt x="11130" y="0"/>
                    <a:pt x="8863" y="0"/>
                  </a:cubicBezTo>
                  <a:close/>
                  <a:moveTo>
                    <a:pt x="590" y="12199"/>
                  </a:moveTo>
                  <a:cubicBezTo>
                    <a:pt x="532" y="12191"/>
                    <a:pt x="470" y="12198"/>
                    <a:pt x="410" y="12225"/>
                  </a:cubicBezTo>
                  <a:cubicBezTo>
                    <a:pt x="220" y="12309"/>
                    <a:pt x="117" y="12561"/>
                    <a:pt x="178" y="12797"/>
                  </a:cubicBezTo>
                  <a:cubicBezTo>
                    <a:pt x="234" y="13160"/>
                    <a:pt x="306" y="13519"/>
                    <a:pt x="392" y="13874"/>
                  </a:cubicBezTo>
                  <a:cubicBezTo>
                    <a:pt x="478" y="14229"/>
                    <a:pt x="576" y="14580"/>
                    <a:pt x="693" y="14926"/>
                  </a:cubicBezTo>
                  <a:cubicBezTo>
                    <a:pt x="753" y="15129"/>
                    <a:pt x="923" y="15251"/>
                    <a:pt x="1098" y="15219"/>
                  </a:cubicBezTo>
                  <a:cubicBezTo>
                    <a:pt x="1348" y="15173"/>
                    <a:pt x="1499" y="14858"/>
                    <a:pt x="1408" y="14570"/>
                  </a:cubicBezTo>
                  <a:cubicBezTo>
                    <a:pt x="1301" y="14255"/>
                    <a:pt x="1210" y="13934"/>
                    <a:pt x="1131" y="13610"/>
                  </a:cubicBezTo>
                  <a:cubicBezTo>
                    <a:pt x="1053" y="13287"/>
                    <a:pt x="987" y="12960"/>
                    <a:pt x="936" y="12628"/>
                  </a:cubicBezTo>
                  <a:cubicBezTo>
                    <a:pt x="917" y="12394"/>
                    <a:pt x="767" y="12225"/>
                    <a:pt x="590" y="12199"/>
                  </a:cubicBezTo>
                  <a:close/>
                  <a:moveTo>
                    <a:pt x="17121" y="12269"/>
                  </a:moveTo>
                  <a:cubicBezTo>
                    <a:pt x="16967" y="12292"/>
                    <a:pt x="16833" y="12424"/>
                    <a:pt x="16790" y="12617"/>
                  </a:cubicBezTo>
                  <a:cubicBezTo>
                    <a:pt x="16740" y="12945"/>
                    <a:pt x="16678" y="13271"/>
                    <a:pt x="16601" y="13592"/>
                  </a:cubicBezTo>
                  <a:cubicBezTo>
                    <a:pt x="16523" y="13914"/>
                    <a:pt x="16431" y="14230"/>
                    <a:pt x="16327" y="14541"/>
                  </a:cubicBezTo>
                  <a:cubicBezTo>
                    <a:pt x="16288" y="14720"/>
                    <a:pt x="16342" y="14911"/>
                    <a:pt x="16462" y="15025"/>
                  </a:cubicBezTo>
                  <a:cubicBezTo>
                    <a:pt x="16649" y="15201"/>
                    <a:pt x="16919" y="15143"/>
                    <a:pt x="17046" y="14900"/>
                  </a:cubicBezTo>
                  <a:cubicBezTo>
                    <a:pt x="17160" y="14557"/>
                    <a:pt x="17259" y="14210"/>
                    <a:pt x="17343" y="13856"/>
                  </a:cubicBezTo>
                  <a:cubicBezTo>
                    <a:pt x="17427" y="13503"/>
                    <a:pt x="17496" y="13146"/>
                    <a:pt x="17551" y="12786"/>
                  </a:cubicBezTo>
                  <a:cubicBezTo>
                    <a:pt x="17572" y="12559"/>
                    <a:pt x="17457" y="12347"/>
                    <a:pt x="17277" y="12284"/>
                  </a:cubicBezTo>
                  <a:cubicBezTo>
                    <a:pt x="17224" y="12265"/>
                    <a:pt x="17172" y="12261"/>
                    <a:pt x="17121" y="12269"/>
                  </a:cubicBezTo>
                  <a:close/>
                  <a:moveTo>
                    <a:pt x="16213" y="15501"/>
                  </a:moveTo>
                  <a:cubicBezTo>
                    <a:pt x="16054" y="15485"/>
                    <a:pt x="15895" y="15590"/>
                    <a:pt x="15825" y="15779"/>
                  </a:cubicBezTo>
                  <a:cubicBezTo>
                    <a:pt x="15703" y="16033"/>
                    <a:pt x="15571" y="16281"/>
                    <a:pt x="15428" y="16523"/>
                  </a:cubicBezTo>
                  <a:cubicBezTo>
                    <a:pt x="15286" y="16765"/>
                    <a:pt x="15134" y="17001"/>
                    <a:pt x="14971" y="17231"/>
                  </a:cubicBezTo>
                  <a:cubicBezTo>
                    <a:pt x="14798" y="17435"/>
                    <a:pt x="14815" y="17780"/>
                    <a:pt x="15007" y="17956"/>
                  </a:cubicBezTo>
                  <a:cubicBezTo>
                    <a:pt x="15183" y="18117"/>
                    <a:pt x="15433" y="18067"/>
                    <a:pt x="15558" y="17846"/>
                  </a:cubicBezTo>
                  <a:cubicBezTo>
                    <a:pt x="15736" y="17595"/>
                    <a:pt x="15903" y="17338"/>
                    <a:pt x="16060" y="17073"/>
                  </a:cubicBezTo>
                  <a:cubicBezTo>
                    <a:pt x="16216" y="16808"/>
                    <a:pt x="16362" y="16534"/>
                    <a:pt x="16495" y="16256"/>
                  </a:cubicBezTo>
                  <a:cubicBezTo>
                    <a:pt x="16634" y="16023"/>
                    <a:pt x="16576" y="15698"/>
                    <a:pt x="16369" y="15560"/>
                  </a:cubicBezTo>
                  <a:cubicBezTo>
                    <a:pt x="16319" y="15526"/>
                    <a:pt x="16266" y="15506"/>
                    <a:pt x="16213" y="15501"/>
                  </a:cubicBezTo>
                  <a:close/>
                  <a:moveTo>
                    <a:pt x="1474" y="15541"/>
                  </a:moveTo>
                  <a:cubicBezTo>
                    <a:pt x="1416" y="15556"/>
                    <a:pt x="1359" y="15588"/>
                    <a:pt x="1309" y="15637"/>
                  </a:cubicBezTo>
                  <a:cubicBezTo>
                    <a:pt x="1143" y="15797"/>
                    <a:pt x="1116" y="16091"/>
                    <a:pt x="1249" y="16293"/>
                  </a:cubicBezTo>
                  <a:cubicBezTo>
                    <a:pt x="1380" y="16563"/>
                    <a:pt x="1521" y="16827"/>
                    <a:pt x="1672" y="17084"/>
                  </a:cubicBezTo>
                  <a:cubicBezTo>
                    <a:pt x="1824" y="17341"/>
                    <a:pt x="1987" y="17591"/>
                    <a:pt x="2159" y="17835"/>
                  </a:cubicBezTo>
                  <a:cubicBezTo>
                    <a:pt x="2320" y="18038"/>
                    <a:pt x="2589" y="18031"/>
                    <a:pt x="2740" y="17817"/>
                  </a:cubicBezTo>
                  <a:cubicBezTo>
                    <a:pt x="2860" y="17646"/>
                    <a:pt x="2861" y="17393"/>
                    <a:pt x="2743" y="17220"/>
                  </a:cubicBezTo>
                  <a:cubicBezTo>
                    <a:pt x="2585" y="16997"/>
                    <a:pt x="2438" y="16769"/>
                    <a:pt x="2301" y="16534"/>
                  </a:cubicBezTo>
                  <a:cubicBezTo>
                    <a:pt x="2163" y="16300"/>
                    <a:pt x="2035" y="16058"/>
                    <a:pt x="1916" y="15812"/>
                  </a:cubicBezTo>
                  <a:cubicBezTo>
                    <a:pt x="1835" y="15599"/>
                    <a:pt x="1648" y="15497"/>
                    <a:pt x="1474" y="15541"/>
                  </a:cubicBezTo>
                  <a:close/>
                  <a:moveTo>
                    <a:pt x="3296" y="18191"/>
                  </a:moveTo>
                  <a:cubicBezTo>
                    <a:pt x="3169" y="18222"/>
                    <a:pt x="3054" y="18325"/>
                    <a:pt x="3001" y="18491"/>
                  </a:cubicBezTo>
                  <a:cubicBezTo>
                    <a:pt x="2934" y="18701"/>
                    <a:pt x="3004" y="18940"/>
                    <a:pt x="3167" y="19048"/>
                  </a:cubicBezTo>
                  <a:cubicBezTo>
                    <a:pt x="3429" y="19318"/>
                    <a:pt x="3701" y="19568"/>
                    <a:pt x="3981" y="19796"/>
                  </a:cubicBezTo>
                  <a:cubicBezTo>
                    <a:pt x="4261" y="20023"/>
                    <a:pt x="4548" y="20228"/>
                    <a:pt x="4844" y="20411"/>
                  </a:cubicBezTo>
                  <a:cubicBezTo>
                    <a:pt x="5045" y="20564"/>
                    <a:pt x="5313" y="20464"/>
                    <a:pt x="5409" y="20199"/>
                  </a:cubicBezTo>
                  <a:cubicBezTo>
                    <a:pt x="5498" y="19954"/>
                    <a:pt x="5398" y="19668"/>
                    <a:pt x="5193" y="19572"/>
                  </a:cubicBezTo>
                  <a:cubicBezTo>
                    <a:pt x="4923" y="19405"/>
                    <a:pt x="4660" y="19219"/>
                    <a:pt x="4405" y="19012"/>
                  </a:cubicBezTo>
                  <a:cubicBezTo>
                    <a:pt x="4150" y="18804"/>
                    <a:pt x="3902" y="18576"/>
                    <a:pt x="3663" y="18330"/>
                  </a:cubicBezTo>
                  <a:cubicBezTo>
                    <a:pt x="3561" y="18201"/>
                    <a:pt x="3423" y="18160"/>
                    <a:pt x="3296" y="18191"/>
                  </a:cubicBezTo>
                  <a:close/>
                  <a:moveTo>
                    <a:pt x="14373" y="18253"/>
                  </a:moveTo>
                  <a:cubicBezTo>
                    <a:pt x="14265" y="18225"/>
                    <a:pt x="14147" y="18254"/>
                    <a:pt x="14051" y="18345"/>
                  </a:cubicBezTo>
                  <a:cubicBezTo>
                    <a:pt x="13803" y="18599"/>
                    <a:pt x="13546" y="18833"/>
                    <a:pt x="13279" y="19045"/>
                  </a:cubicBezTo>
                  <a:cubicBezTo>
                    <a:pt x="13012" y="19256"/>
                    <a:pt x="12736" y="19446"/>
                    <a:pt x="12455" y="19616"/>
                  </a:cubicBezTo>
                  <a:cubicBezTo>
                    <a:pt x="12254" y="19709"/>
                    <a:pt x="12155" y="19985"/>
                    <a:pt x="12236" y="20228"/>
                  </a:cubicBezTo>
                  <a:cubicBezTo>
                    <a:pt x="12327" y="20504"/>
                    <a:pt x="12600" y="20612"/>
                    <a:pt x="12807" y="20455"/>
                  </a:cubicBezTo>
                  <a:cubicBezTo>
                    <a:pt x="13114" y="20269"/>
                    <a:pt x="13415" y="20061"/>
                    <a:pt x="13706" y="19829"/>
                  </a:cubicBezTo>
                  <a:cubicBezTo>
                    <a:pt x="13996" y="19597"/>
                    <a:pt x="14276" y="19341"/>
                    <a:pt x="14547" y="19063"/>
                  </a:cubicBezTo>
                  <a:cubicBezTo>
                    <a:pt x="14685" y="18924"/>
                    <a:pt x="14723" y="18686"/>
                    <a:pt x="14638" y="18495"/>
                  </a:cubicBezTo>
                  <a:cubicBezTo>
                    <a:pt x="14580" y="18365"/>
                    <a:pt x="14481" y="18281"/>
                    <a:pt x="14373" y="18253"/>
                  </a:cubicBezTo>
                  <a:close/>
                  <a:moveTo>
                    <a:pt x="6272" y="20166"/>
                  </a:moveTo>
                  <a:cubicBezTo>
                    <a:pt x="6117" y="20186"/>
                    <a:pt x="5979" y="20316"/>
                    <a:pt x="5935" y="20510"/>
                  </a:cubicBezTo>
                  <a:cubicBezTo>
                    <a:pt x="5880" y="20756"/>
                    <a:pt x="5996" y="21012"/>
                    <a:pt x="6197" y="21086"/>
                  </a:cubicBezTo>
                  <a:cubicBezTo>
                    <a:pt x="6522" y="21210"/>
                    <a:pt x="6854" y="21312"/>
                    <a:pt x="7189" y="21390"/>
                  </a:cubicBezTo>
                  <a:cubicBezTo>
                    <a:pt x="7522" y="21467"/>
                    <a:pt x="7857" y="21521"/>
                    <a:pt x="8196" y="21551"/>
                  </a:cubicBezTo>
                  <a:cubicBezTo>
                    <a:pt x="8371" y="21550"/>
                    <a:pt x="8523" y="21400"/>
                    <a:pt x="8562" y="21192"/>
                  </a:cubicBezTo>
                  <a:cubicBezTo>
                    <a:pt x="8613" y="20926"/>
                    <a:pt x="8473" y="20664"/>
                    <a:pt x="8253" y="20613"/>
                  </a:cubicBezTo>
                  <a:cubicBezTo>
                    <a:pt x="7944" y="20585"/>
                    <a:pt x="7637" y="20534"/>
                    <a:pt x="7333" y="20463"/>
                  </a:cubicBezTo>
                  <a:cubicBezTo>
                    <a:pt x="7029" y="20391"/>
                    <a:pt x="6726" y="20299"/>
                    <a:pt x="6428" y="20184"/>
                  </a:cubicBezTo>
                  <a:cubicBezTo>
                    <a:pt x="6375" y="20164"/>
                    <a:pt x="6323" y="20159"/>
                    <a:pt x="6272" y="20166"/>
                  </a:cubicBezTo>
                  <a:close/>
                  <a:moveTo>
                    <a:pt x="11388" y="20195"/>
                  </a:moveTo>
                  <a:cubicBezTo>
                    <a:pt x="11330" y="20188"/>
                    <a:pt x="11270" y="20194"/>
                    <a:pt x="11211" y="20221"/>
                  </a:cubicBezTo>
                  <a:cubicBezTo>
                    <a:pt x="10921" y="20328"/>
                    <a:pt x="10629" y="20412"/>
                    <a:pt x="10333" y="20477"/>
                  </a:cubicBezTo>
                  <a:cubicBezTo>
                    <a:pt x="10038" y="20543"/>
                    <a:pt x="9740" y="20588"/>
                    <a:pt x="9440" y="20613"/>
                  </a:cubicBezTo>
                  <a:cubicBezTo>
                    <a:pt x="9241" y="20600"/>
                    <a:pt x="9067" y="20779"/>
                    <a:pt x="9043" y="21020"/>
                  </a:cubicBezTo>
                  <a:cubicBezTo>
                    <a:pt x="9012" y="21336"/>
                    <a:pt x="9236" y="21600"/>
                    <a:pt x="9494" y="21555"/>
                  </a:cubicBezTo>
                  <a:cubicBezTo>
                    <a:pt x="9824" y="21527"/>
                    <a:pt x="10152" y="21477"/>
                    <a:pt x="10477" y="21405"/>
                  </a:cubicBezTo>
                  <a:cubicBezTo>
                    <a:pt x="10803" y="21332"/>
                    <a:pt x="11124" y="21240"/>
                    <a:pt x="11442" y="21122"/>
                  </a:cubicBezTo>
                  <a:cubicBezTo>
                    <a:pt x="11637" y="21071"/>
                    <a:pt x="11768" y="20846"/>
                    <a:pt x="11740" y="20606"/>
                  </a:cubicBezTo>
                  <a:cubicBezTo>
                    <a:pt x="11713" y="20378"/>
                    <a:pt x="11561" y="20217"/>
                    <a:pt x="11388" y="2019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9470091" y="3161470"/>
              <a:ext cx="1614527" cy="1324183"/>
            </a:xfrm>
            <a:custGeom>
              <a:rect l="l" t="t" r="r" b="b"/>
              <a:pathLst>
                <a:path w="21564" h="21560">
                  <a:moveTo>
                    <a:pt x="8863" y="0"/>
                  </a:moveTo>
                  <a:cubicBezTo>
                    <a:pt x="6596" y="0"/>
                    <a:pt x="4331" y="1054"/>
                    <a:pt x="2601" y="3162"/>
                  </a:cubicBezTo>
                  <a:cubicBezTo>
                    <a:pt x="868" y="5275"/>
                    <a:pt x="3" y="8045"/>
                    <a:pt x="7" y="10814"/>
                  </a:cubicBezTo>
                  <a:cubicBezTo>
                    <a:pt x="-34" y="11071"/>
                    <a:pt x="108" y="11320"/>
                    <a:pt x="320" y="11364"/>
                  </a:cubicBezTo>
                  <a:cubicBezTo>
                    <a:pt x="586" y="11418"/>
                    <a:pt x="818" y="11140"/>
                    <a:pt x="780" y="10814"/>
                  </a:cubicBezTo>
                  <a:cubicBezTo>
                    <a:pt x="776" y="8287"/>
                    <a:pt x="1566" y="5758"/>
                    <a:pt x="3148" y="3829"/>
                  </a:cubicBezTo>
                  <a:cubicBezTo>
                    <a:pt x="4727" y="1905"/>
                    <a:pt x="6794" y="942"/>
                    <a:pt x="8863" y="942"/>
                  </a:cubicBezTo>
                  <a:cubicBezTo>
                    <a:pt x="10932" y="942"/>
                    <a:pt x="12999" y="1905"/>
                    <a:pt x="14578" y="3829"/>
                  </a:cubicBezTo>
                  <a:cubicBezTo>
                    <a:pt x="16160" y="5758"/>
                    <a:pt x="16950" y="8287"/>
                    <a:pt x="16946" y="10814"/>
                  </a:cubicBezTo>
                  <a:cubicBezTo>
                    <a:pt x="16911" y="11075"/>
                    <a:pt x="17062" y="11320"/>
                    <a:pt x="17277" y="11353"/>
                  </a:cubicBezTo>
                  <a:cubicBezTo>
                    <a:pt x="17290" y="11355"/>
                    <a:pt x="17301" y="11349"/>
                    <a:pt x="17313" y="11349"/>
                  </a:cubicBezTo>
                  <a:lnTo>
                    <a:pt x="17313" y="11356"/>
                  </a:lnTo>
                  <a:lnTo>
                    <a:pt x="20220" y="11356"/>
                  </a:lnTo>
                  <a:lnTo>
                    <a:pt x="19252" y="12536"/>
                  </a:lnTo>
                  <a:cubicBezTo>
                    <a:pt x="19099" y="12723"/>
                    <a:pt x="19099" y="13028"/>
                    <a:pt x="19252" y="13214"/>
                  </a:cubicBezTo>
                  <a:cubicBezTo>
                    <a:pt x="19405" y="13401"/>
                    <a:pt x="19655" y="13401"/>
                    <a:pt x="19808" y="13214"/>
                  </a:cubicBezTo>
                  <a:lnTo>
                    <a:pt x="21449" y="11210"/>
                  </a:lnTo>
                  <a:cubicBezTo>
                    <a:pt x="21527" y="11115"/>
                    <a:pt x="21565" y="10990"/>
                    <a:pt x="21564" y="10865"/>
                  </a:cubicBezTo>
                  <a:cubicBezTo>
                    <a:pt x="21566" y="10740"/>
                    <a:pt x="21528" y="10610"/>
                    <a:pt x="21449" y="10514"/>
                  </a:cubicBezTo>
                  <a:lnTo>
                    <a:pt x="19808" y="8513"/>
                  </a:lnTo>
                  <a:cubicBezTo>
                    <a:pt x="19732" y="8419"/>
                    <a:pt x="19632" y="8373"/>
                    <a:pt x="19532" y="8373"/>
                  </a:cubicBezTo>
                  <a:cubicBezTo>
                    <a:pt x="19431" y="8373"/>
                    <a:pt x="19329" y="8419"/>
                    <a:pt x="19252" y="8513"/>
                  </a:cubicBezTo>
                  <a:cubicBezTo>
                    <a:pt x="19099" y="8699"/>
                    <a:pt x="19099" y="9001"/>
                    <a:pt x="19252" y="9187"/>
                  </a:cubicBezTo>
                  <a:lnTo>
                    <a:pt x="20244" y="10396"/>
                  </a:lnTo>
                  <a:lnTo>
                    <a:pt x="17704" y="10396"/>
                  </a:lnTo>
                  <a:cubicBezTo>
                    <a:pt x="17624" y="7769"/>
                    <a:pt x="16771" y="5169"/>
                    <a:pt x="15125" y="3162"/>
                  </a:cubicBezTo>
                  <a:cubicBezTo>
                    <a:pt x="13395" y="1054"/>
                    <a:pt x="11130" y="0"/>
                    <a:pt x="8863" y="0"/>
                  </a:cubicBezTo>
                  <a:close/>
                  <a:moveTo>
                    <a:pt x="590" y="12199"/>
                  </a:moveTo>
                  <a:cubicBezTo>
                    <a:pt x="532" y="12191"/>
                    <a:pt x="470" y="12198"/>
                    <a:pt x="410" y="12225"/>
                  </a:cubicBezTo>
                  <a:cubicBezTo>
                    <a:pt x="220" y="12309"/>
                    <a:pt x="117" y="12561"/>
                    <a:pt x="178" y="12797"/>
                  </a:cubicBezTo>
                  <a:cubicBezTo>
                    <a:pt x="234" y="13160"/>
                    <a:pt x="306" y="13519"/>
                    <a:pt x="392" y="13874"/>
                  </a:cubicBezTo>
                  <a:cubicBezTo>
                    <a:pt x="478" y="14229"/>
                    <a:pt x="576" y="14580"/>
                    <a:pt x="693" y="14926"/>
                  </a:cubicBezTo>
                  <a:cubicBezTo>
                    <a:pt x="753" y="15129"/>
                    <a:pt x="923" y="15251"/>
                    <a:pt x="1098" y="15219"/>
                  </a:cubicBezTo>
                  <a:cubicBezTo>
                    <a:pt x="1348" y="15173"/>
                    <a:pt x="1499" y="14858"/>
                    <a:pt x="1408" y="14570"/>
                  </a:cubicBezTo>
                  <a:cubicBezTo>
                    <a:pt x="1301" y="14255"/>
                    <a:pt x="1210" y="13934"/>
                    <a:pt x="1131" y="13610"/>
                  </a:cubicBezTo>
                  <a:cubicBezTo>
                    <a:pt x="1053" y="13287"/>
                    <a:pt x="987" y="12960"/>
                    <a:pt x="936" y="12628"/>
                  </a:cubicBezTo>
                  <a:cubicBezTo>
                    <a:pt x="917" y="12394"/>
                    <a:pt x="767" y="12225"/>
                    <a:pt x="590" y="12199"/>
                  </a:cubicBezTo>
                  <a:close/>
                  <a:moveTo>
                    <a:pt x="17121" y="12269"/>
                  </a:moveTo>
                  <a:cubicBezTo>
                    <a:pt x="16967" y="12292"/>
                    <a:pt x="16833" y="12424"/>
                    <a:pt x="16790" y="12617"/>
                  </a:cubicBezTo>
                  <a:cubicBezTo>
                    <a:pt x="16740" y="12945"/>
                    <a:pt x="16678" y="13271"/>
                    <a:pt x="16601" y="13592"/>
                  </a:cubicBezTo>
                  <a:cubicBezTo>
                    <a:pt x="16523" y="13914"/>
                    <a:pt x="16431" y="14230"/>
                    <a:pt x="16327" y="14541"/>
                  </a:cubicBezTo>
                  <a:cubicBezTo>
                    <a:pt x="16288" y="14720"/>
                    <a:pt x="16342" y="14911"/>
                    <a:pt x="16462" y="15025"/>
                  </a:cubicBezTo>
                  <a:cubicBezTo>
                    <a:pt x="16649" y="15201"/>
                    <a:pt x="16919" y="15143"/>
                    <a:pt x="17046" y="14900"/>
                  </a:cubicBezTo>
                  <a:cubicBezTo>
                    <a:pt x="17160" y="14557"/>
                    <a:pt x="17259" y="14210"/>
                    <a:pt x="17343" y="13856"/>
                  </a:cubicBezTo>
                  <a:cubicBezTo>
                    <a:pt x="17427" y="13503"/>
                    <a:pt x="17496" y="13146"/>
                    <a:pt x="17551" y="12786"/>
                  </a:cubicBezTo>
                  <a:cubicBezTo>
                    <a:pt x="17572" y="12559"/>
                    <a:pt x="17457" y="12347"/>
                    <a:pt x="17277" y="12284"/>
                  </a:cubicBezTo>
                  <a:cubicBezTo>
                    <a:pt x="17224" y="12265"/>
                    <a:pt x="17172" y="12261"/>
                    <a:pt x="17121" y="12269"/>
                  </a:cubicBezTo>
                  <a:close/>
                  <a:moveTo>
                    <a:pt x="16213" y="15501"/>
                  </a:moveTo>
                  <a:cubicBezTo>
                    <a:pt x="16054" y="15485"/>
                    <a:pt x="15895" y="15590"/>
                    <a:pt x="15825" y="15779"/>
                  </a:cubicBezTo>
                  <a:cubicBezTo>
                    <a:pt x="15703" y="16033"/>
                    <a:pt x="15571" y="16281"/>
                    <a:pt x="15428" y="16523"/>
                  </a:cubicBezTo>
                  <a:cubicBezTo>
                    <a:pt x="15286" y="16765"/>
                    <a:pt x="15134" y="17001"/>
                    <a:pt x="14971" y="17231"/>
                  </a:cubicBezTo>
                  <a:cubicBezTo>
                    <a:pt x="14798" y="17435"/>
                    <a:pt x="14815" y="17780"/>
                    <a:pt x="15007" y="17956"/>
                  </a:cubicBezTo>
                  <a:cubicBezTo>
                    <a:pt x="15183" y="18117"/>
                    <a:pt x="15433" y="18067"/>
                    <a:pt x="15558" y="17846"/>
                  </a:cubicBezTo>
                  <a:cubicBezTo>
                    <a:pt x="15736" y="17595"/>
                    <a:pt x="15903" y="17338"/>
                    <a:pt x="16060" y="17073"/>
                  </a:cubicBezTo>
                  <a:cubicBezTo>
                    <a:pt x="16216" y="16808"/>
                    <a:pt x="16362" y="16534"/>
                    <a:pt x="16495" y="16256"/>
                  </a:cubicBezTo>
                  <a:cubicBezTo>
                    <a:pt x="16634" y="16023"/>
                    <a:pt x="16576" y="15698"/>
                    <a:pt x="16369" y="15560"/>
                  </a:cubicBezTo>
                  <a:cubicBezTo>
                    <a:pt x="16319" y="15526"/>
                    <a:pt x="16266" y="15506"/>
                    <a:pt x="16213" y="15501"/>
                  </a:cubicBezTo>
                  <a:close/>
                  <a:moveTo>
                    <a:pt x="1474" y="15541"/>
                  </a:moveTo>
                  <a:cubicBezTo>
                    <a:pt x="1416" y="15556"/>
                    <a:pt x="1359" y="15588"/>
                    <a:pt x="1309" y="15637"/>
                  </a:cubicBezTo>
                  <a:cubicBezTo>
                    <a:pt x="1143" y="15797"/>
                    <a:pt x="1116" y="16091"/>
                    <a:pt x="1249" y="16293"/>
                  </a:cubicBezTo>
                  <a:cubicBezTo>
                    <a:pt x="1380" y="16563"/>
                    <a:pt x="1521" y="16827"/>
                    <a:pt x="1672" y="17084"/>
                  </a:cubicBezTo>
                  <a:cubicBezTo>
                    <a:pt x="1824" y="17341"/>
                    <a:pt x="1987" y="17591"/>
                    <a:pt x="2159" y="17835"/>
                  </a:cubicBezTo>
                  <a:cubicBezTo>
                    <a:pt x="2320" y="18038"/>
                    <a:pt x="2589" y="18031"/>
                    <a:pt x="2740" y="17817"/>
                  </a:cubicBezTo>
                  <a:cubicBezTo>
                    <a:pt x="2860" y="17646"/>
                    <a:pt x="2861" y="17393"/>
                    <a:pt x="2743" y="17220"/>
                  </a:cubicBezTo>
                  <a:cubicBezTo>
                    <a:pt x="2585" y="16997"/>
                    <a:pt x="2438" y="16769"/>
                    <a:pt x="2301" y="16534"/>
                  </a:cubicBezTo>
                  <a:cubicBezTo>
                    <a:pt x="2163" y="16300"/>
                    <a:pt x="2035" y="16058"/>
                    <a:pt x="1916" y="15812"/>
                  </a:cubicBezTo>
                  <a:cubicBezTo>
                    <a:pt x="1835" y="15599"/>
                    <a:pt x="1648" y="15497"/>
                    <a:pt x="1474" y="15541"/>
                  </a:cubicBezTo>
                  <a:close/>
                  <a:moveTo>
                    <a:pt x="3296" y="18191"/>
                  </a:moveTo>
                  <a:cubicBezTo>
                    <a:pt x="3169" y="18222"/>
                    <a:pt x="3054" y="18325"/>
                    <a:pt x="3001" y="18491"/>
                  </a:cubicBezTo>
                  <a:cubicBezTo>
                    <a:pt x="2934" y="18701"/>
                    <a:pt x="3004" y="18940"/>
                    <a:pt x="3167" y="19048"/>
                  </a:cubicBezTo>
                  <a:cubicBezTo>
                    <a:pt x="3429" y="19318"/>
                    <a:pt x="3701" y="19568"/>
                    <a:pt x="3981" y="19796"/>
                  </a:cubicBezTo>
                  <a:cubicBezTo>
                    <a:pt x="4261" y="20023"/>
                    <a:pt x="4548" y="20228"/>
                    <a:pt x="4844" y="20411"/>
                  </a:cubicBezTo>
                  <a:cubicBezTo>
                    <a:pt x="5045" y="20564"/>
                    <a:pt x="5313" y="20464"/>
                    <a:pt x="5409" y="20199"/>
                  </a:cubicBezTo>
                  <a:cubicBezTo>
                    <a:pt x="5498" y="19954"/>
                    <a:pt x="5398" y="19668"/>
                    <a:pt x="5193" y="19572"/>
                  </a:cubicBezTo>
                  <a:cubicBezTo>
                    <a:pt x="4923" y="19405"/>
                    <a:pt x="4660" y="19219"/>
                    <a:pt x="4405" y="19012"/>
                  </a:cubicBezTo>
                  <a:cubicBezTo>
                    <a:pt x="4150" y="18804"/>
                    <a:pt x="3902" y="18576"/>
                    <a:pt x="3663" y="18330"/>
                  </a:cubicBezTo>
                  <a:cubicBezTo>
                    <a:pt x="3561" y="18201"/>
                    <a:pt x="3423" y="18160"/>
                    <a:pt x="3296" y="18191"/>
                  </a:cubicBezTo>
                  <a:close/>
                  <a:moveTo>
                    <a:pt x="14373" y="18253"/>
                  </a:moveTo>
                  <a:cubicBezTo>
                    <a:pt x="14265" y="18225"/>
                    <a:pt x="14147" y="18254"/>
                    <a:pt x="14051" y="18345"/>
                  </a:cubicBezTo>
                  <a:cubicBezTo>
                    <a:pt x="13803" y="18599"/>
                    <a:pt x="13546" y="18833"/>
                    <a:pt x="13279" y="19045"/>
                  </a:cubicBezTo>
                  <a:cubicBezTo>
                    <a:pt x="13012" y="19256"/>
                    <a:pt x="12736" y="19446"/>
                    <a:pt x="12455" y="19616"/>
                  </a:cubicBezTo>
                  <a:cubicBezTo>
                    <a:pt x="12254" y="19709"/>
                    <a:pt x="12155" y="19985"/>
                    <a:pt x="12236" y="20228"/>
                  </a:cubicBezTo>
                  <a:cubicBezTo>
                    <a:pt x="12327" y="20504"/>
                    <a:pt x="12600" y="20612"/>
                    <a:pt x="12807" y="20455"/>
                  </a:cubicBezTo>
                  <a:cubicBezTo>
                    <a:pt x="13114" y="20269"/>
                    <a:pt x="13415" y="20061"/>
                    <a:pt x="13706" y="19829"/>
                  </a:cubicBezTo>
                  <a:cubicBezTo>
                    <a:pt x="13996" y="19597"/>
                    <a:pt x="14276" y="19341"/>
                    <a:pt x="14547" y="19063"/>
                  </a:cubicBezTo>
                  <a:cubicBezTo>
                    <a:pt x="14685" y="18924"/>
                    <a:pt x="14723" y="18686"/>
                    <a:pt x="14638" y="18495"/>
                  </a:cubicBezTo>
                  <a:cubicBezTo>
                    <a:pt x="14580" y="18365"/>
                    <a:pt x="14481" y="18281"/>
                    <a:pt x="14373" y="18253"/>
                  </a:cubicBezTo>
                  <a:close/>
                  <a:moveTo>
                    <a:pt x="6272" y="20166"/>
                  </a:moveTo>
                  <a:cubicBezTo>
                    <a:pt x="6117" y="20186"/>
                    <a:pt x="5979" y="20316"/>
                    <a:pt x="5935" y="20510"/>
                  </a:cubicBezTo>
                  <a:cubicBezTo>
                    <a:pt x="5880" y="20756"/>
                    <a:pt x="5996" y="21012"/>
                    <a:pt x="6197" y="21086"/>
                  </a:cubicBezTo>
                  <a:cubicBezTo>
                    <a:pt x="6522" y="21210"/>
                    <a:pt x="6854" y="21312"/>
                    <a:pt x="7189" y="21390"/>
                  </a:cubicBezTo>
                  <a:cubicBezTo>
                    <a:pt x="7522" y="21467"/>
                    <a:pt x="7857" y="21521"/>
                    <a:pt x="8196" y="21551"/>
                  </a:cubicBezTo>
                  <a:cubicBezTo>
                    <a:pt x="8371" y="21550"/>
                    <a:pt x="8523" y="21400"/>
                    <a:pt x="8562" y="21192"/>
                  </a:cubicBezTo>
                  <a:cubicBezTo>
                    <a:pt x="8613" y="20926"/>
                    <a:pt x="8473" y="20664"/>
                    <a:pt x="8253" y="20613"/>
                  </a:cubicBezTo>
                  <a:cubicBezTo>
                    <a:pt x="7944" y="20585"/>
                    <a:pt x="7637" y="20534"/>
                    <a:pt x="7333" y="20463"/>
                  </a:cubicBezTo>
                  <a:cubicBezTo>
                    <a:pt x="7029" y="20391"/>
                    <a:pt x="6726" y="20299"/>
                    <a:pt x="6428" y="20184"/>
                  </a:cubicBezTo>
                  <a:cubicBezTo>
                    <a:pt x="6375" y="20164"/>
                    <a:pt x="6323" y="20159"/>
                    <a:pt x="6272" y="20166"/>
                  </a:cubicBezTo>
                  <a:close/>
                  <a:moveTo>
                    <a:pt x="11388" y="20195"/>
                  </a:moveTo>
                  <a:cubicBezTo>
                    <a:pt x="11330" y="20188"/>
                    <a:pt x="11270" y="20194"/>
                    <a:pt x="11211" y="20221"/>
                  </a:cubicBezTo>
                  <a:cubicBezTo>
                    <a:pt x="10921" y="20328"/>
                    <a:pt x="10629" y="20412"/>
                    <a:pt x="10333" y="20477"/>
                  </a:cubicBezTo>
                  <a:cubicBezTo>
                    <a:pt x="10038" y="20543"/>
                    <a:pt x="9740" y="20588"/>
                    <a:pt x="9440" y="20613"/>
                  </a:cubicBezTo>
                  <a:cubicBezTo>
                    <a:pt x="9241" y="20600"/>
                    <a:pt x="9067" y="20779"/>
                    <a:pt x="9043" y="21020"/>
                  </a:cubicBezTo>
                  <a:cubicBezTo>
                    <a:pt x="9012" y="21336"/>
                    <a:pt x="9236" y="21600"/>
                    <a:pt x="9494" y="21555"/>
                  </a:cubicBezTo>
                  <a:cubicBezTo>
                    <a:pt x="9824" y="21527"/>
                    <a:pt x="10152" y="21477"/>
                    <a:pt x="10477" y="21405"/>
                  </a:cubicBezTo>
                  <a:cubicBezTo>
                    <a:pt x="10803" y="21332"/>
                    <a:pt x="11124" y="21240"/>
                    <a:pt x="11442" y="21122"/>
                  </a:cubicBezTo>
                  <a:cubicBezTo>
                    <a:pt x="11637" y="21071"/>
                    <a:pt x="11768" y="20846"/>
                    <a:pt x="11740" y="20606"/>
                  </a:cubicBezTo>
                  <a:cubicBezTo>
                    <a:pt x="11713" y="20378"/>
                    <a:pt x="11561" y="20217"/>
                    <a:pt x="11388" y="2019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flipV="1">
              <a:off x="7450670" y="3161470"/>
              <a:ext cx="1614527" cy="1324183"/>
            </a:xfrm>
            <a:custGeom>
              <a:rect l="l" t="t" r="r" b="b"/>
              <a:pathLst>
                <a:path w="21564" h="21560">
                  <a:moveTo>
                    <a:pt x="8863" y="0"/>
                  </a:moveTo>
                  <a:cubicBezTo>
                    <a:pt x="6596" y="0"/>
                    <a:pt x="4331" y="1054"/>
                    <a:pt x="2601" y="3162"/>
                  </a:cubicBezTo>
                  <a:cubicBezTo>
                    <a:pt x="868" y="5275"/>
                    <a:pt x="3" y="8045"/>
                    <a:pt x="7" y="10814"/>
                  </a:cubicBezTo>
                  <a:cubicBezTo>
                    <a:pt x="-34" y="11071"/>
                    <a:pt x="108" y="11320"/>
                    <a:pt x="320" y="11364"/>
                  </a:cubicBezTo>
                  <a:cubicBezTo>
                    <a:pt x="586" y="11418"/>
                    <a:pt x="818" y="11140"/>
                    <a:pt x="780" y="10814"/>
                  </a:cubicBezTo>
                  <a:cubicBezTo>
                    <a:pt x="776" y="8287"/>
                    <a:pt x="1566" y="5758"/>
                    <a:pt x="3148" y="3829"/>
                  </a:cubicBezTo>
                  <a:cubicBezTo>
                    <a:pt x="4727" y="1905"/>
                    <a:pt x="6794" y="942"/>
                    <a:pt x="8863" y="942"/>
                  </a:cubicBezTo>
                  <a:cubicBezTo>
                    <a:pt x="10932" y="942"/>
                    <a:pt x="12999" y="1905"/>
                    <a:pt x="14578" y="3829"/>
                  </a:cubicBezTo>
                  <a:cubicBezTo>
                    <a:pt x="16160" y="5758"/>
                    <a:pt x="16950" y="8287"/>
                    <a:pt x="16946" y="10814"/>
                  </a:cubicBezTo>
                  <a:cubicBezTo>
                    <a:pt x="16911" y="11075"/>
                    <a:pt x="17062" y="11320"/>
                    <a:pt x="17277" y="11353"/>
                  </a:cubicBezTo>
                  <a:cubicBezTo>
                    <a:pt x="17290" y="11355"/>
                    <a:pt x="17301" y="11349"/>
                    <a:pt x="17313" y="11349"/>
                  </a:cubicBezTo>
                  <a:lnTo>
                    <a:pt x="17313" y="11356"/>
                  </a:lnTo>
                  <a:lnTo>
                    <a:pt x="20220" y="11356"/>
                  </a:lnTo>
                  <a:lnTo>
                    <a:pt x="19252" y="12536"/>
                  </a:lnTo>
                  <a:cubicBezTo>
                    <a:pt x="19099" y="12723"/>
                    <a:pt x="19099" y="13028"/>
                    <a:pt x="19252" y="13214"/>
                  </a:cubicBezTo>
                  <a:cubicBezTo>
                    <a:pt x="19405" y="13401"/>
                    <a:pt x="19655" y="13401"/>
                    <a:pt x="19808" y="13214"/>
                  </a:cubicBezTo>
                  <a:lnTo>
                    <a:pt x="21449" y="11210"/>
                  </a:lnTo>
                  <a:cubicBezTo>
                    <a:pt x="21527" y="11115"/>
                    <a:pt x="21565" y="10990"/>
                    <a:pt x="21564" y="10865"/>
                  </a:cubicBezTo>
                  <a:cubicBezTo>
                    <a:pt x="21566" y="10740"/>
                    <a:pt x="21528" y="10610"/>
                    <a:pt x="21449" y="10514"/>
                  </a:cubicBezTo>
                  <a:lnTo>
                    <a:pt x="19808" y="8513"/>
                  </a:lnTo>
                  <a:cubicBezTo>
                    <a:pt x="19732" y="8419"/>
                    <a:pt x="19632" y="8373"/>
                    <a:pt x="19532" y="8373"/>
                  </a:cubicBezTo>
                  <a:cubicBezTo>
                    <a:pt x="19431" y="8373"/>
                    <a:pt x="19329" y="8419"/>
                    <a:pt x="19252" y="8513"/>
                  </a:cubicBezTo>
                  <a:cubicBezTo>
                    <a:pt x="19099" y="8699"/>
                    <a:pt x="19099" y="9001"/>
                    <a:pt x="19252" y="9187"/>
                  </a:cubicBezTo>
                  <a:lnTo>
                    <a:pt x="20244" y="10396"/>
                  </a:lnTo>
                  <a:lnTo>
                    <a:pt x="17704" y="10396"/>
                  </a:lnTo>
                  <a:cubicBezTo>
                    <a:pt x="17624" y="7769"/>
                    <a:pt x="16771" y="5169"/>
                    <a:pt x="15125" y="3162"/>
                  </a:cubicBezTo>
                  <a:cubicBezTo>
                    <a:pt x="13395" y="1054"/>
                    <a:pt x="11130" y="0"/>
                    <a:pt x="8863" y="0"/>
                  </a:cubicBezTo>
                  <a:close/>
                  <a:moveTo>
                    <a:pt x="590" y="12199"/>
                  </a:moveTo>
                  <a:cubicBezTo>
                    <a:pt x="532" y="12191"/>
                    <a:pt x="470" y="12198"/>
                    <a:pt x="410" y="12225"/>
                  </a:cubicBezTo>
                  <a:cubicBezTo>
                    <a:pt x="220" y="12309"/>
                    <a:pt x="117" y="12561"/>
                    <a:pt x="178" y="12797"/>
                  </a:cubicBezTo>
                  <a:cubicBezTo>
                    <a:pt x="234" y="13160"/>
                    <a:pt x="306" y="13519"/>
                    <a:pt x="392" y="13874"/>
                  </a:cubicBezTo>
                  <a:cubicBezTo>
                    <a:pt x="478" y="14229"/>
                    <a:pt x="576" y="14580"/>
                    <a:pt x="693" y="14926"/>
                  </a:cubicBezTo>
                  <a:cubicBezTo>
                    <a:pt x="753" y="15129"/>
                    <a:pt x="923" y="15251"/>
                    <a:pt x="1098" y="15219"/>
                  </a:cubicBezTo>
                  <a:cubicBezTo>
                    <a:pt x="1348" y="15173"/>
                    <a:pt x="1499" y="14858"/>
                    <a:pt x="1408" y="14570"/>
                  </a:cubicBezTo>
                  <a:cubicBezTo>
                    <a:pt x="1301" y="14255"/>
                    <a:pt x="1210" y="13934"/>
                    <a:pt x="1131" y="13610"/>
                  </a:cubicBezTo>
                  <a:cubicBezTo>
                    <a:pt x="1053" y="13287"/>
                    <a:pt x="987" y="12960"/>
                    <a:pt x="936" y="12628"/>
                  </a:cubicBezTo>
                  <a:cubicBezTo>
                    <a:pt x="917" y="12394"/>
                    <a:pt x="767" y="12225"/>
                    <a:pt x="590" y="12199"/>
                  </a:cubicBezTo>
                  <a:close/>
                  <a:moveTo>
                    <a:pt x="17121" y="12269"/>
                  </a:moveTo>
                  <a:cubicBezTo>
                    <a:pt x="16967" y="12292"/>
                    <a:pt x="16833" y="12424"/>
                    <a:pt x="16790" y="12617"/>
                  </a:cubicBezTo>
                  <a:cubicBezTo>
                    <a:pt x="16740" y="12945"/>
                    <a:pt x="16678" y="13271"/>
                    <a:pt x="16601" y="13592"/>
                  </a:cubicBezTo>
                  <a:cubicBezTo>
                    <a:pt x="16523" y="13914"/>
                    <a:pt x="16431" y="14230"/>
                    <a:pt x="16327" y="14541"/>
                  </a:cubicBezTo>
                  <a:cubicBezTo>
                    <a:pt x="16288" y="14720"/>
                    <a:pt x="16342" y="14911"/>
                    <a:pt x="16462" y="15025"/>
                  </a:cubicBezTo>
                  <a:cubicBezTo>
                    <a:pt x="16649" y="15201"/>
                    <a:pt x="16919" y="15143"/>
                    <a:pt x="17046" y="14900"/>
                  </a:cubicBezTo>
                  <a:cubicBezTo>
                    <a:pt x="17160" y="14557"/>
                    <a:pt x="17259" y="14210"/>
                    <a:pt x="17343" y="13856"/>
                  </a:cubicBezTo>
                  <a:cubicBezTo>
                    <a:pt x="17427" y="13503"/>
                    <a:pt x="17496" y="13146"/>
                    <a:pt x="17551" y="12786"/>
                  </a:cubicBezTo>
                  <a:cubicBezTo>
                    <a:pt x="17572" y="12559"/>
                    <a:pt x="17457" y="12347"/>
                    <a:pt x="17277" y="12284"/>
                  </a:cubicBezTo>
                  <a:cubicBezTo>
                    <a:pt x="17224" y="12265"/>
                    <a:pt x="17172" y="12261"/>
                    <a:pt x="17121" y="12269"/>
                  </a:cubicBezTo>
                  <a:close/>
                  <a:moveTo>
                    <a:pt x="16213" y="15501"/>
                  </a:moveTo>
                  <a:cubicBezTo>
                    <a:pt x="16054" y="15485"/>
                    <a:pt x="15895" y="15590"/>
                    <a:pt x="15825" y="15779"/>
                  </a:cubicBezTo>
                  <a:cubicBezTo>
                    <a:pt x="15703" y="16033"/>
                    <a:pt x="15571" y="16281"/>
                    <a:pt x="15428" y="16523"/>
                  </a:cubicBezTo>
                  <a:cubicBezTo>
                    <a:pt x="15286" y="16765"/>
                    <a:pt x="15134" y="17001"/>
                    <a:pt x="14971" y="17231"/>
                  </a:cubicBezTo>
                  <a:cubicBezTo>
                    <a:pt x="14798" y="17435"/>
                    <a:pt x="14815" y="17780"/>
                    <a:pt x="15007" y="17956"/>
                  </a:cubicBezTo>
                  <a:cubicBezTo>
                    <a:pt x="15183" y="18117"/>
                    <a:pt x="15433" y="18067"/>
                    <a:pt x="15558" y="17846"/>
                  </a:cubicBezTo>
                  <a:cubicBezTo>
                    <a:pt x="15736" y="17595"/>
                    <a:pt x="15903" y="17338"/>
                    <a:pt x="16060" y="17073"/>
                  </a:cubicBezTo>
                  <a:cubicBezTo>
                    <a:pt x="16216" y="16808"/>
                    <a:pt x="16362" y="16534"/>
                    <a:pt x="16495" y="16256"/>
                  </a:cubicBezTo>
                  <a:cubicBezTo>
                    <a:pt x="16634" y="16023"/>
                    <a:pt x="16576" y="15698"/>
                    <a:pt x="16369" y="15560"/>
                  </a:cubicBezTo>
                  <a:cubicBezTo>
                    <a:pt x="16319" y="15526"/>
                    <a:pt x="16266" y="15506"/>
                    <a:pt x="16213" y="15501"/>
                  </a:cubicBezTo>
                  <a:close/>
                  <a:moveTo>
                    <a:pt x="1474" y="15541"/>
                  </a:moveTo>
                  <a:cubicBezTo>
                    <a:pt x="1416" y="15556"/>
                    <a:pt x="1359" y="15588"/>
                    <a:pt x="1309" y="15637"/>
                  </a:cubicBezTo>
                  <a:cubicBezTo>
                    <a:pt x="1143" y="15797"/>
                    <a:pt x="1116" y="16091"/>
                    <a:pt x="1249" y="16293"/>
                  </a:cubicBezTo>
                  <a:cubicBezTo>
                    <a:pt x="1380" y="16563"/>
                    <a:pt x="1521" y="16827"/>
                    <a:pt x="1672" y="17084"/>
                  </a:cubicBezTo>
                  <a:cubicBezTo>
                    <a:pt x="1824" y="17341"/>
                    <a:pt x="1987" y="17591"/>
                    <a:pt x="2159" y="17835"/>
                  </a:cubicBezTo>
                  <a:cubicBezTo>
                    <a:pt x="2320" y="18038"/>
                    <a:pt x="2589" y="18031"/>
                    <a:pt x="2740" y="17817"/>
                  </a:cubicBezTo>
                  <a:cubicBezTo>
                    <a:pt x="2860" y="17646"/>
                    <a:pt x="2861" y="17393"/>
                    <a:pt x="2743" y="17220"/>
                  </a:cubicBezTo>
                  <a:cubicBezTo>
                    <a:pt x="2585" y="16997"/>
                    <a:pt x="2438" y="16769"/>
                    <a:pt x="2301" y="16534"/>
                  </a:cubicBezTo>
                  <a:cubicBezTo>
                    <a:pt x="2163" y="16300"/>
                    <a:pt x="2035" y="16058"/>
                    <a:pt x="1916" y="15812"/>
                  </a:cubicBezTo>
                  <a:cubicBezTo>
                    <a:pt x="1835" y="15599"/>
                    <a:pt x="1648" y="15497"/>
                    <a:pt x="1474" y="15541"/>
                  </a:cubicBezTo>
                  <a:close/>
                  <a:moveTo>
                    <a:pt x="3296" y="18191"/>
                  </a:moveTo>
                  <a:cubicBezTo>
                    <a:pt x="3169" y="18222"/>
                    <a:pt x="3054" y="18325"/>
                    <a:pt x="3001" y="18491"/>
                  </a:cubicBezTo>
                  <a:cubicBezTo>
                    <a:pt x="2934" y="18701"/>
                    <a:pt x="3004" y="18940"/>
                    <a:pt x="3167" y="19048"/>
                  </a:cubicBezTo>
                  <a:cubicBezTo>
                    <a:pt x="3429" y="19318"/>
                    <a:pt x="3701" y="19568"/>
                    <a:pt x="3981" y="19796"/>
                  </a:cubicBezTo>
                  <a:cubicBezTo>
                    <a:pt x="4261" y="20023"/>
                    <a:pt x="4548" y="20228"/>
                    <a:pt x="4844" y="20411"/>
                  </a:cubicBezTo>
                  <a:cubicBezTo>
                    <a:pt x="5045" y="20564"/>
                    <a:pt x="5313" y="20464"/>
                    <a:pt x="5409" y="20199"/>
                  </a:cubicBezTo>
                  <a:cubicBezTo>
                    <a:pt x="5498" y="19954"/>
                    <a:pt x="5398" y="19668"/>
                    <a:pt x="5193" y="19572"/>
                  </a:cubicBezTo>
                  <a:cubicBezTo>
                    <a:pt x="4923" y="19405"/>
                    <a:pt x="4660" y="19219"/>
                    <a:pt x="4405" y="19012"/>
                  </a:cubicBezTo>
                  <a:cubicBezTo>
                    <a:pt x="4150" y="18804"/>
                    <a:pt x="3902" y="18576"/>
                    <a:pt x="3663" y="18330"/>
                  </a:cubicBezTo>
                  <a:cubicBezTo>
                    <a:pt x="3561" y="18201"/>
                    <a:pt x="3423" y="18160"/>
                    <a:pt x="3296" y="18191"/>
                  </a:cubicBezTo>
                  <a:close/>
                  <a:moveTo>
                    <a:pt x="14373" y="18253"/>
                  </a:moveTo>
                  <a:cubicBezTo>
                    <a:pt x="14265" y="18225"/>
                    <a:pt x="14147" y="18254"/>
                    <a:pt x="14051" y="18345"/>
                  </a:cubicBezTo>
                  <a:cubicBezTo>
                    <a:pt x="13803" y="18599"/>
                    <a:pt x="13546" y="18833"/>
                    <a:pt x="13279" y="19045"/>
                  </a:cubicBezTo>
                  <a:cubicBezTo>
                    <a:pt x="13012" y="19256"/>
                    <a:pt x="12736" y="19446"/>
                    <a:pt x="12455" y="19616"/>
                  </a:cubicBezTo>
                  <a:cubicBezTo>
                    <a:pt x="12254" y="19709"/>
                    <a:pt x="12155" y="19985"/>
                    <a:pt x="12236" y="20228"/>
                  </a:cubicBezTo>
                  <a:cubicBezTo>
                    <a:pt x="12327" y="20504"/>
                    <a:pt x="12600" y="20612"/>
                    <a:pt x="12807" y="20455"/>
                  </a:cubicBezTo>
                  <a:cubicBezTo>
                    <a:pt x="13114" y="20269"/>
                    <a:pt x="13415" y="20061"/>
                    <a:pt x="13706" y="19829"/>
                  </a:cubicBezTo>
                  <a:cubicBezTo>
                    <a:pt x="13996" y="19597"/>
                    <a:pt x="14276" y="19341"/>
                    <a:pt x="14547" y="19063"/>
                  </a:cubicBezTo>
                  <a:cubicBezTo>
                    <a:pt x="14685" y="18924"/>
                    <a:pt x="14723" y="18686"/>
                    <a:pt x="14638" y="18495"/>
                  </a:cubicBezTo>
                  <a:cubicBezTo>
                    <a:pt x="14580" y="18365"/>
                    <a:pt x="14481" y="18281"/>
                    <a:pt x="14373" y="18253"/>
                  </a:cubicBezTo>
                  <a:close/>
                  <a:moveTo>
                    <a:pt x="6272" y="20166"/>
                  </a:moveTo>
                  <a:cubicBezTo>
                    <a:pt x="6117" y="20186"/>
                    <a:pt x="5979" y="20316"/>
                    <a:pt x="5935" y="20510"/>
                  </a:cubicBezTo>
                  <a:cubicBezTo>
                    <a:pt x="5880" y="20756"/>
                    <a:pt x="5996" y="21012"/>
                    <a:pt x="6197" y="21086"/>
                  </a:cubicBezTo>
                  <a:cubicBezTo>
                    <a:pt x="6522" y="21210"/>
                    <a:pt x="6854" y="21312"/>
                    <a:pt x="7189" y="21390"/>
                  </a:cubicBezTo>
                  <a:cubicBezTo>
                    <a:pt x="7522" y="21467"/>
                    <a:pt x="7857" y="21521"/>
                    <a:pt x="8196" y="21551"/>
                  </a:cubicBezTo>
                  <a:cubicBezTo>
                    <a:pt x="8371" y="21550"/>
                    <a:pt x="8523" y="21400"/>
                    <a:pt x="8562" y="21192"/>
                  </a:cubicBezTo>
                  <a:cubicBezTo>
                    <a:pt x="8613" y="20926"/>
                    <a:pt x="8473" y="20664"/>
                    <a:pt x="8253" y="20613"/>
                  </a:cubicBezTo>
                  <a:cubicBezTo>
                    <a:pt x="7944" y="20585"/>
                    <a:pt x="7637" y="20534"/>
                    <a:pt x="7333" y="20463"/>
                  </a:cubicBezTo>
                  <a:cubicBezTo>
                    <a:pt x="7029" y="20391"/>
                    <a:pt x="6726" y="20299"/>
                    <a:pt x="6428" y="20184"/>
                  </a:cubicBezTo>
                  <a:cubicBezTo>
                    <a:pt x="6375" y="20164"/>
                    <a:pt x="6323" y="20159"/>
                    <a:pt x="6272" y="20166"/>
                  </a:cubicBezTo>
                  <a:close/>
                  <a:moveTo>
                    <a:pt x="11388" y="20195"/>
                  </a:moveTo>
                  <a:cubicBezTo>
                    <a:pt x="11330" y="20188"/>
                    <a:pt x="11270" y="20194"/>
                    <a:pt x="11211" y="20221"/>
                  </a:cubicBezTo>
                  <a:cubicBezTo>
                    <a:pt x="10921" y="20328"/>
                    <a:pt x="10629" y="20412"/>
                    <a:pt x="10333" y="20477"/>
                  </a:cubicBezTo>
                  <a:cubicBezTo>
                    <a:pt x="10038" y="20543"/>
                    <a:pt x="9740" y="20588"/>
                    <a:pt x="9440" y="20613"/>
                  </a:cubicBezTo>
                  <a:cubicBezTo>
                    <a:pt x="9241" y="20600"/>
                    <a:pt x="9067" y="20779"/>
                    <a:pt x="9043" y="21020"/>
                  </a:cubicBezTo>
                  <a:cubicBezTo>
                    <a:pt x="9012" y="21336"/>
                    <a:pt x="9236" y="21600"/>
                    <a:pt x="9494" y="21555"/>
                  </a:cubicBezTo>
                  <a:cubicBezTo>
                    <a:pt x="9824" y="21527"/>
                    <a:pt x="10152" y="21477"/>
                    <a:pt x="10477" y="21405"/>
                  </a:cubicBezTo>
                  <a:cubicBezTo>
                    <a:pt x="10803" y="21332"/>
                    <a:pt x="11124" y="21240"/>
                    <a:pt x="11442" y="21122"/>
                  </a:cubicBezTo>
                  <a:cubicBezTo>
                    <a:pt x="11637" y="21071"/>
                    <a:pt x="11768" y="20846"/>
                    <a:pt x="11740" y="20606"/>
                  </a:cubicBezTo>
                  <a:cubicBezTo>
                    <a:pt x="11713" y="20378"/>
                    <a:pt x="11561" y="20217"/>
                    <a:pt x="11388" y="20195"/>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465154" y="3284629"/>
            <a:ext cx="1079856" cy="1079857"/>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498977" y="3284629"/>
            <a:ext cx="1079856" cy="1079857"/>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109454" y="2459941"/>
            <a:ext cx="1858905" cy="43574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109454" y="1792626"/>
            <a:ext cx="1858905" cy="624786"/>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536718" y="3284629"/>
            <a:ext cx="1079856" cy="1079857"/>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593880" y="3284629"/>
            <a:ext cx="1079856" cy="1079857"/>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574457" y="3284629"/>
            <a:ext cx="1079856" cy="1079857"/>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181019" y="2459941"/>
            <a:ext cx="1858905" cy="43574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81019" y="1792626"/>
            <a:ext cx="1858905" cy="624786"/>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520164" y="3464617"/>
            <a:ext cx="969837" cy="719881"/>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3600" b="1">
                <a:solidFill>
                  <a:srgbClr val="FFFEFE">
                    <a:alpha val="100000"/>
                  </a:srgbClr>
                </a:solidFill>
                <a:latin typeface="Microsoft Yahei"/>
                <a:ea typeface="Microsoft Yahei"/>
                <a:cs typeface="Microsoft Yahei"/>
              </a:rPr>
              <a:t>01</a:t>
            </a:r>
          </a:p>
        </p:txBody>
      </p:sp>
      <p:sp>
        <p:nvSpPr>
          <p:cNvPr id="19" name="TextBox 19"/>
          <p:cNvSpPr txBox="1"/>
          <p:nvPr/>
        </p:nvSpPr>
        <p:spPr>
          <a:xfrm>
            <a:off x="3553987" y="3464617"/>
            <a:ext cx="969837" cy="719881"/>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3600" b="1">
                <a:solidFill>
                  <a:srgbClr val="FFFEFE">
                    <a:alpha val="100000"/>
                  </a:srgbClr>
                </a:solidFill>
                <a:latin typeface="Microsoft Yahei"/>
                <a:ea typeface="Microsoft Yahei"/>
                <a:cs typeface="Microsoft Yahei"/>
              </a:rPr>
              <a:t>02</a:t>
            </a:r>
          </a:p>
        </p:txBody>
      </p:sp>
      <p:sp>
        <p:nvSpPr>
          <p:cNvPr id="20" name="TextBox 20"/>
          <p:cNvSpPr txBox="1"/>
          <p:nvPr/>
        </p:nvSpPr>
        <p:spPr>
          <a:xfrm>
            <a:off x="5591728" y="3464617"/>
            <a:ext cx="969837" cy="719881"/>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3600" b="1">
                <a:solidFill>
                  <a:srgbClr val="FFFEFE">
                    <a:alpha val="100000"/>
                  </a:srgbClr>
                </a:solidFill>
                <a:latin typeface="Microsoft Yahei"/>
                <a:ea typeface="Microsoft Yahei"/>
                <a:cs typeface="Microsoft Yahei"/>
              </a:rPr>
              <a:t>03</a:t>
            </a:r>
          </a:p>
        </p:txBody>
      </p:sp>
      <p:sp>
        <p:nvSpPr>
          <p:cNvPr id="21" name="TextBox 21"/>
          <p:cNvSpPr txBox="1"/>
          <p:nvPr/>
        </p:nvSpPr>
        <p:spPr>
          <a:xfrm>
            <a:off x="7629467" y="3464617"/>
            <a:ext cx="969837" cy="719881"/>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3600" b="1">
                <a:solidFill>
                  <a:srgbClr val="FFFEFE">
                    <a:alpha val="100000"/>
                  </a:srgbClr>
                </a:solidFill>
                <a:latin typeface="Microsoft Yahei"/>
                <a:ea typeface="Microsoft Yahei"/>
                <a:cs typeface="Microsoft Yahei"/>
              </a:rPr>
              <a:t>04</a:t>
            </a:r>
          </a:p>
        </p:txBody>
      </p:sp>
      <p:sp>
        <p:nvSpPr>
          <p:cNvPr id="22" name="TextBox 22"/>
          <p:cNvSpPr txBox="1"/>
          <p:nvPr/>
        </p:nvSpPr>
        <p:spPr>
          <a:xfrm>
            <a:off x="9648889" y="3464617"/>
            <a:ext cx="969837" cy="719881"/>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3600" b="1">
                <a:solidFill>
                  <a:srgbClr val="FFFEFE">
                    <a:alpha val="100000"/>
                  </a:srgbClr>
                </a:solidFill>
                <a:latin typeface="Microsoft Yahei"/>
                <a:ea typeface="Microsoft Yahei"/>
                <a:cs typeface="Microsoft Yahei"/>
              </a:rPr>
              <a:t>05</a:t>
            </a:r>
          </a:p>
        </p:txBody>
      </p:sp>
      <p:sp>
        <p:nvSpPr>
          <p:cNvPr id="23" name="TextBox 23"/>
          <p:cNvSpPr txBox="1"/>
          <p:nvPr/>
        </p:nvSpPr>
        <p:spPr>
          <a:xfrm>
            <a:off x="962095" y="5089149"/>
            <a:ext cx="2085975"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1350">
                <a:solidFill>
                  <a:srgbClr val="020000">
                    <a:alpha val="100000"/>
                  </a:srgbClr>
                </a:solidFill>
                <a:latin typeface="Microsoft Yahei"/>
                <a:ea typeface="Microsoft Yahei"/>
                <a:cs typeface="Microsoft Yahei"/>
              </a:rPr>
              <a:t>是指资本所有者将其资本投入到房地产业，以期在将来获取预期收益的一种经济活动。</a:t>
            </a:r>
          </a:p>
        </p:txBody>
      </p:sp>
      <p:sp>
        <p:nvSpPr>
          <p:cNvPr id="24" name="TextBox 24"/>
          <p:cNvSpPr txBox="1"/>
          <p:nvPr/>
        </p:nvSpPr>
        <p:spPr>
          <a:xfrm>
            <a:off x="2995918" y="1570795"/>
            <a:ext cx="2085975"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1350">
                <a:solidFill>
                  <a:srgbClr val="020000">
                    <a:alpha val="100000"/>
                  </a:srgbClr>
                </a:solidFill>
                <a:latin typeface="Microsoft Yahei"/>
                <a:ea typeface="Microsoft Yahei"/>
                <a:cs typeface="Microsoft Yahei"/>
              </a:rPr>
              <a:t>房地产业是一个资金密集型行业，投资巨大。</a:t>
            </a:r>
          </a:p>
        </p:txBody>
      </p:sp>
      <p:sp>
        <p:nvSpPr>
          <p:cNvPr id="25" name="TextBox 25"/>
          <p:cNvSpPr txBox="1"/>
          <p:nvPr/>
        </p:nvSpPr>
        <p:spPr>
          <a:xfrm>
            <a:off x="7071398" y="1571051"/>
            <a:ext cx="2085975"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1350">
                <a:solidFill>
                  <a:srgbClr val="020000">
                    <a:alpha val="100000"/>
                  </a:srgbClr>
                </a:solidFill>
                <a:latin typeface="Microsoft Yahei"/>
                <a:ea typeface="Microsoft Yahei"/>
                <a:cs typeface="Microsoft Yahei"/>
              </a:rPr>
              <a:t>由于市场变化、政策调整等因素，房地产投资存在较高的风险。</a:t>
            </a:r>
          </a:p>
        </p:txBody>
      </p:sp>
      <p:sp>
        <p:nvSpPr>
          <p:cNvPr id="26" name="TextBox 26"/>
          <p:cNvSpPr txBox="1"/>
          <p:nvPr/>
        </p:nvSpPr>
        <p:spPr>
          <a:xfrm>
            <a:off x="5033659" y="5089149"/>
            <a:ext cx="2085975"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1350">
                <a:solidFill>
                  <a:srgbClr val="020000">
                    <a:alpha val="100000"/>
                  </a:srgbClr>
                </a:solidFill>
                <a:latin typeface="Microsoft Yahei"/>
                <a:ea typeface="Microsoft Yahei"/>
                <a:cs typeface="Microsoft Yahei"/>
              </a:rPr>
              <a:t>房地产投资是一种长期投资，投资回收期通常在10年以上。</a:t>
            </a:r>
          </a:p>
        </p:txBody>
      </p:sp>
      <p:sp>
        <p:nvSpPr>
          <p:cNvPr id="27" name="TextBox 27"/>
          <p:cNvSpPr txBox="1"/>
          <p:nvPr/>
        </p:nvSpPr>
        <p:spPr>
          <a:xfrm>
            <a:off x="9090820" y="5089149"/>
            <a:ext cx="2085975"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1350">
                <a:solidFill>
                  <a:srgbClr val="020000">
                    <a:alpha val="100000"/>
                  </a:srgbClr>
                </a:solidFill>
                <a:latin typeface="Microsoft Yahei"/>
                <a:ea typeface="Microsoft Yahei"/>
                <a:cs typeface="Microsoft Yahei"/>
              </a:rPr>
              <a:t>长期来看，房地产投资通常能够保值并增值。</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房地产投资定义与特点</a:t>
              </a:r>
            </a:p>
          </p:txBody>
        </p:sp>
      </p:grpSp>
      <p:sp>
        <p:nvSpPr>
          <p:cNvPr id="50" name="TextBox 50"/>
          <p:cNvSpPr txBox="1"/>
          <p:nvPr/>
        </p:nvSpPr>
        <p:spPr>
          <a:xfrm>
            <a:off x="2814943" y="1248081"/>
            <a:ext cx="2447925" cy="457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高投入性</a:t>
            </a:r>
          </a:p>
        </p:txBody>
      </p:sp>
      <p:sp>
        <p:nvSpPr>
          <p:cNvPr id="51" name="TextBox 51"/>
          <p:cNvSpPr txBox="1"/>
          <p:nvPr/>
        </p:nvSpPr>
        <p:spPr>
          <a:xfrm>
            <a:off x="781120" y="4814330"/>
            <a:ext cx="2447925" cy="44767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房地产投资定义</a:t>
            </a:r>
          </a:p>
        </p:txBody>
      </p:sp>
      <p:sp>
        <p:nvSpPr>
          <p:cNvPr id="52" name="TextBox 52"/>
          <p:cNvSpPr txBox="1"/>
          <p:nvPr/>
        </p:nvSpPr>
        <p:spPr>
          <a:xfrm>
            <a:off x="8909845" y="4814330"/>
            <a:ext cx="2447925" cy="457200"/>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保值增值性</a:t>
            </a:r>
          </a:p>
        </p:txBody>
      </p:sp>
      <p:sp>
        <p:nvSpPr>
          <p:cNvPr id="53" name="TextBox 53"/>
          <p:cNvSpPr txBox="1"/>
          <p:nvPr/>
        </p:nvSpPr>
        <p:spPr>
          <a:xfrm>
            <a:off x="6890423" y="1248338"/>
            <a:ext cx="2447925" cy="457200"/>
          </a:xfrm>
          <a:prstGeom prst="rect">
            <a:avLst/>
          </a:prstGeom>
        </p:spPr>
        <p:txBody>
          <a:bodyPr vert="horz" wrap="square" lIns="95250" tIns="95250" rIns="47625" bIns="952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高风险性</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916305" y="3823335"/>
            <a:ext cx="0" cy="864235"/>
          </a:xfrm>
          <a:prstGeom prst="line">
            <a:avLst/>
          </a:prstGeom>
          <a:ln w="2540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H="1" flipV="1">
            <a:off x="3601085" y="2314575"/>
            <a:ext cx="0" cy="1369695"/>
          </a:xfrm>
          <a:prstGeom prst="line">
            <a:avLst/>
          </a:prstGeom>
          <a:ln w="2540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8928735" y="2314575"/>
            <a:ext cx="0" cy="1369695"/>
          </a:xfrm>
          <a:prstGeom prst="line">
            <a:avLst/>
          </a:prstGeom>
          <a:ln w="25400">
            <a:solidFill>
              <a:schemeClr val="accent4"/>
            </a:solidFill>
            <a:prstDash val="dash"/>
            <a:headEnd type="none"/>
            <a:tailEnd type="none"/>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flipH="1">
            <a:off x="6288405" y="3823335"/>
            <a:ext cx="0" cy="864235"/>
          </a:xfrm>
          <a:prstGeom prst="line">
            <a:avLst/>
          </a:prstGeom>
          <a:ln w="25400">
            <a:solidFill>
              <a:schemeClr val="accent3"/>
            </a:solidFill>
            <a:prstDash val="dash"/>
            <a:headEnd type="none"/>
            <a:tailEnd type="none"/>
          </a:ln>
        </p:spPr>
        <p:style>
          <a:lnRef idx="0">
            <a:schemeClr val="accent3"/>
          </a:lnRef>
          <a:fillRef idx="1">
            <a:schemeClr val="accent3"/>
          </a:fillRef>
          <a:effectRef idx="0">
            <a:schemeClr val="accent3"/>
          </a:effectRef>
          <a:fontRef idx="minor">
            <a:schemeClr val="lt1"/>
          </a:fontRef>
        </p:style>
      </p:cxnSp>
      <p:sp>
        <p:nvSpPr>
          <p:cNvPr id="6" name="AutoShape 6"/>
          <p:cNvSpPr/>
          <p:nvPr/>
        </p:nvSpPr>
        <p:spPr>
          <a:xfrm>
            <a:off x="805180" y="4687570"/>
            <a:ext cx="222250" cy="222250"/>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7855" y="3538586"/>
            <a:ext cx="2908375" cy="577215"/>
          </a:xfrm>
          <a:custGeom>
            <a:rect l="l" t="t" r="r" b="b"/>
            <a:pathLst>
              <a:path w="2908375" h="577215">
                <a:moveTo>
                  <a:pt x="2620395" y="0"/>
                </a:moveTo>
                <a:lnTo>
                  <a:pt x="2908375" y="287973"/>
                </a:lnTo>
                <a:lnTo>
                  <a:pt x="2620395" y="575945"/>
                </a:lnTo>
                <a:lnTo>
                  <a:pt x="2620078" y="575628"/>
                </a:lnTo>
                <a:lnTo>
                  <a:pt x="2620078" y="577215"/>
                </a:lnTo>
                <a:lnTo>
                  <a:pt x="298458" y="577215"/>
                </a:lnTo>
                <a:lnTo>
                  <a:pt x="298458" y="576580"/>
                </a:lnTo>
                <a:lnTo>
                  <a:pt x="0" y="576580"/>
                </a:lnTo>
                <a:lnTo>
                  <a:pt x="288050" y="288608"/>
                </a:lnTo>
                <a:lnTo>
                  <a:pt x="0" y="635"/>
                </a:lnTo>
                <a:lnTo>
                  <a:pt x="344814" y="635"/>
                </a:lnTo>
                <a:lnTo>
                  <a:pt x="344814" y="1270"/>
                </a:lnTo>
                <a:lnTo>
                  <a:pt x="2619125" y="127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67114" y="3597006"/>
            <a:ext cx="1762170"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01</a:t>
            </a:r>
            <a:endParaRPr lang="en-US" sz="1100"/>
          </a:p>
        </p:txBody>
      </p:sp>
      <p:sp>
        <p:nvSpPr>
          <p:cNvPr id="9" name="Freeform 9"/>
          <p:cNvSpPr/>
          <p:nvPr/>
        </p:nvSpPr>
        <p:spPr>
          <a:xfrm>
            <a:off x="330270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5196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02</a:t>
            </a:r>
            <a:endParaRPr lang="en-US" sz="1100"/>
          </a:p>
        </p:txBody>
      </p:sp>
      <p:sp>
        <p:nvSpPr>
          <p:cNvPr id="11" name="Freeform 11"/>
          <p:cNvSpPr/>
          <p:nvPr/>
        </p:nvSpPr>
        <p:spPr>
          <a:xfrm>
            <a:off x="598748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33674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03</a:t>
            </a:r>
            <a:endParaRPr lang="en-US" sz="1100"/>
          </a:p>
        </p:txBody>
      </p:sp>
      <p:sp>
        <p:nvSpPr>
          <p:cNvPr id="13" name="Freeform 13"/>
          <p:cNvSpPr/>
          <p:nvPr/>
        </p:nvSpPr>
        <p:spPr>
          <a:xfrm>
            <a:off x="8672269" y="3537951"/>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3" y="288608"/>
                </a:lnTo>
                <a:lnTo>
                  <a:pt x="0" y="635"/>
                </a:lnTo>
                <a:lnTo>
                  <a:pt x="344805" y="635"/>
                </a:lnTo>
                <a:lnTo>
                  <a:pt x="344805" y="1270"/>
                </a:lnTo>
                <a:lnTo>
                  <a:pt x="2619058" y="127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21520" y="3595736"/>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04</a:t>
            </a:r>
            <a:endParaRPr lang="en-US" sz="1100"/>
          </a:p>
        </p:txBody>
      </p:sp>
      <p:sp>
        <p:nvSpPr>
          <p:cNvPr id="15" name="AutoShape 15"/>
          <p:cNvSpPr/>
          <p:nvPr/>
        </p:nvSpPr>
        <p:spPr>
          <a:xfrm rot="10800000">
            <a:off x="3489960" y="2092325"/>
            <a:ext cx="222250" cy="22225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10800000">
            <a:off x="8817610" y="2092325"/>
            <a:ext cx="222250" cy="222250"/>
          </a:xfrm>
          <a:prstGeom prst="diamond">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177280" y="4687570"/>
            <a:ext cx="222250" cy="22225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098102" y="4213433"/>
            <a:ext cx="184785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市场规模</a:t>
            </a:r>
          </a:p>
        </p:txBody>
      </p:sp>
      <p:sp>
        <p:nvSpPr>
          <p:cNvPr id="19" name="TextBox 19"/>
          <p:cNvSpPr txBox="1"/>
          <p:nvPr/>
        </p:nvSpPr>
        <p:spPr>
          <a:xfrm>
            <a:off x="3808730"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投资主体</a:t>
            </a:r>
          </a:p>
        </p:txBody>
      </p:sp>
      <p:sp>
        <p:nvSpPr>
          <p:cNvPr id="20" name="TextBox 20"/>
          <p:cNvSpPr txBox="1"/>
          <p:nvPr/>
        </p:nvSpPr>
        <p:spPr>
          <a:xfrm>
            <a:off x="6398651" y="4213433"/>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投资方式</a:t>
            </a:r>
          </a:p>
        </p:txBody>
      </p:sp>
      <p:sp>
        <p:nvSpPr>
          <p:cNvPr id="21" name="TextBox 21"/>
          <p:cNvSpPr txBox="1"/>
          <p:nvPr/>
        </p:nvSpPr>
        <p:spPr>
          <a:xfrm>
            <a:off x="9083432"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5">
                    <a:alpha val="100000"/>
                  </a:schemeClr>
                </a:solidFill>
                <a:latin typeface="Microsoft Yahei"/>
                <a:ea typeface="Microsoft Yahei"/>
                <a:cs typeface="Microsoft Yahei"/>
              </a:rPr>
              <a:t>监管政策</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房地产投资市场现状</a:t>
              </a:r>
            </a:p>
          </p:txBody>
        </p:sp>
      </p:grpSp>
      <p:sp>
        <p:nvSpPr>
          <p:cNvPr id="44" name="TextBox 44"/>
          <p:cNvSpPr txBox="1"/>
          <p:nvPr/>
        </p:nvSpPr>
        <p:spPr>
          <a:xfrm>
            <a:off x="1092835"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近年来，我国房地产投资市场规模不断扩大，已成为国民经济的重要支柱之一。</a:t>
            </a:r>
          </a:p>
        </p:txBody>
      </p:sp>
      <p:sp>
        <p:nvSpPr>
          <p:cNvPr id="45" name="TextBox 45"/>
          <p:cNvSpPr txBox="1"/>
          <p:nvPr/>
        </p:nvSpPr>
        <p:spPr>
          <a:xfrm>
            <a:off x="3808730"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包括个人投资者、机构投资者、外资等。</a:t>
            </a:r>
          </a:p>
        </p:txBody>
      </p:sp>
      <p:sp>
        <p:nvSpPr>
          <p:cNvPr id="46" name="TextBox 46"/>
          <p:cNvSpPr txBox="1"/>
          <p:nvPr/>
        </p:nvSpPr>
        <p:spPr>
          <a:xfrm>
            <a:off x="9138115"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政府对房地产市场实施了一系列监管政策，以保障市场平稳健康发展。</a:t>
            </a:r>
          </a:p>
        </p:txBody>
      </p:sp>
      <p:sp>
        <p:nvSpPr>
          <p:cNvPr id="47" name="TextBox 47"/>
          <p:cNvSpPr txBox="1"/>
          <p:nvPr/>
        </p:nvSpPr>
        <p:spPr>
          <a:xfrm>
            <a:off x="6430720"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包括直接投资、间接投资、组合投资等。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78" r="18778"/>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7113" r="17113"/>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724" r="18724"/>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7963" r="17963"/>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房地产投资风险类型</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由于市场供求关系、竞争状况等因素引起的风险。</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由于政府政策调整或变化带来的风险。</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由于企业财务状况不佳或管理不善导致的风险。</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由于法律法规变化或执行不当引起的风险。</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市场风险</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政策风险</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财务风险</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法律风险</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风险评估方法与技术</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专家评估法</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德尔菲法</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故障树分析法</a:t>
            </a:r>
          </a:p>
        </p:txBody>
      </p:sp>
      <p:pic>
        <p:nvPicPr>
          <p:cNvPr id="5" name="Picture 5"/>
          <p:cNvPicPr>
            <a:picLocks noChangeAspect="1"/>
          </p:cNvPicPr>
          <p:nvPr/>
        </p:nvPicPr>
        <p:blipFill>
          <a:blip r:embed="rId2"/>
          <a:srcRect l="5556" r="5556"/>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5556" r="5556"/>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t="12500" b="12500"/>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定性评估方法</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利用专家经验、知识和判断力对房地产投资风险进行主观评估。</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通过匿名方式征求专家意见，经过反复征求、归纳、修改，最后汇总成专家基本一致的看法，作为评估的结果。</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对房地产投资过程中可能出现的故障、风险因素进行识别和分析，画出故障树图，从而确定故障发生的原因和概率。</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520" b="252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3737" b="373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定量评估方法</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敏感性分析法</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通过分析房地产投资项目中不确定因素的变化对项目经济效益的影响程度，判断项目对各种风险的承受能力。</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蒙特卡罗模拟法</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运用随机数或伪随机数来解决计算问题，适用于具有随机输入变量的问题求解。</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风险矩阵法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将风险事件发生的可能性和后果的严重程度分别用相对数值表示，然后以其为横纵坐标，把风险划分为不同的等级。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定性与定量相结合</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综合运用定性和定量评估方法，对房地产投资风险进行全面、系统的评估。</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750" r="1675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多层次评估法</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将房地产投资风险划分为多个层次进行评估，每个层次采用不同的评估方法和技术，最终得出综合评估结果。</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基于人工智能的评估方法</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运用人工智能技术对房地产投资风险进行自动化评估，提高评估效率和准确性。例如，利用机器学习算法对历史数据进行分析和挖掘，找出影响房地产投资风险的关键因素和规律，建立预测模型。</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组合评估方法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资金托管业务介绍</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促进市场规范发展</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有利于房地产市场的健康、规范发展。</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定义</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资金托管，又称为第三方托管，是指在房地产交易中，买卖双方的交易资金不直接交割，而是通过独立的第三方机构进行管理和监督，确保资金安全。</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保障资金安全</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有效避免交易中可能出现的资金风险，如欺诈、挪用等。</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提升交易透明度</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确保交易双方的资金流动清晰可查，增强交易双方的信任。</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资金托管定义及意义</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24190" y="1957190"/>
            <a:ext cx="2943620" cy="2943620"/>
          </a:xfrm>
          <a:prstGeom prst="ellipse">
            <a:avLst/>
          </a:prstGeom>
          <a:solidFill>
            <a:schemeClr val="accent2">
              <a:lumMod val="75000"/>
              <a:alpha val="3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70783" y="2103783"/>
            <a:ext cx="2650435" cy="26504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236173" y="1438242"/>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317177" y="151924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193" y="3207976"/>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85197" y="3288980"/>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231308" y="5000473"/>
            <a:ext cx="405020" cy="405020"/>
          </a:xfrm>
          <a:prstGeom prst="ellipse">
            <a:avLst/>
          </a:prstGeom>
          <a:solidFill>
            <a:schemeClr val="accent1">
              <a:lumMod val="75000"/>
              <a:alpha val="2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12312" y="508147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0560538" y="1438242"/>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641542" y="151924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886868" y="3207976"/>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965557" y="3288980"/>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555672" y="5000473"/>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636676" y="508147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1906762" y="1198792"/>
            <a:ext cx="3735664"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服务申请</a:t>
            </a:r>
          </a:p>
        </p:txBody>
      </p:sp>
      <p:sp>
        <p:nvSpPr>
          <p:cNvPr id="17" name="TextBox 17"/>
          <p:cNvSpPr txBox="1"/>
          <p:nvPr/>
        </p:nvSpPr>
        <p:spPr>
          <a:xfrm>
            <a:off x="1236173" y="1829995"/>
            <a:ext cx="3600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交易双方达成意向后，向资金托管机构提出申请。</a:t>
            </a:r>
          </a:p>
        </p:txBody>
      </p:sp>
      <p:sp>
        <p:nvSpPr>
          <p:cNvPr id="18" name="TextBox 18"/>
          <p:cNvSpPr txBox="1"/>
          <p:nvPr/>
        </p:nvSpPr>
        <p:spPr>
          <a:xfrm>
            <a:off x="1429812" y="2968526"/>
            <a:ext cx="3060488"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协议签订</a:t>
            </a:r>
          </a:p>
        </p:txBody>
      </p:sp>
      <p:sp>
        <p:nvSpPr>
          <p:cNvPr id="19" name="TextBox 19"/>
          <p:cNvSpPr txBox="1"/>
          <p:nvPr/>
        </p:nvSpPr>
        <p:spPr>
          <a:xfrm>
            <a:off x="1096214" y="3649597"/>
            <a:ext cx="36766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交易双方与资金托管机构签订资金托管协议，明确各方的权利和义务。</a:t>
            </a:r>
          </a:p>
        </p:txBody>
      </p:sp>
      <p:sp>
        <p:nvSpPr>
          <p:cNvPr id="20" name="TextBox 20"/>
          <p:cNvSpPr txBox="1"/>
          <p:nvPr/>
        </p:nvSpPr>
        <p:spPr>
          <a:xfrm>
            <a:off x="1834126" y="4761023"/>
            <a:ext cx="3614889"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资金存入</a:t>
            </a:r>
          </a:p>
        </p:txBody>
      </p:sp>
      <p:sp>
        <p:nvSpPr>
          <p:cNvPr id="21" name="TextBox 21"/>
          <p:cNvSpPr txBox="1"/>
          <p:nvPr/>
        </p:nvSpPr>
        <p:spPr>
          <a:xfrm>
            <a:off x="1317177" y="5385748"/>
            <a:ext cx="38671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买方将交易资金存入指定的托管账户。</a:t>
            </a:r>
          </a:p>
        </p:txBody>
      </p:sp>
      <p:sp>
        <p:nvSpPr>
          <p:cNvPr id="22" name="TextBox 22"/>
          <p:cNvSpPr txBox="1"/>
          <p:nvPr/>
        </p:nvSpPr>
        <p:spPr>
          <a:xfrm>
            <a:off x="6640304" y="1198792"/>
            <a:ext cx="3545103"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交易过户</a:t>
            </a:r>
          </a:p>
        </p:txBody>
      </p:sp>
      <p:sp>
        <p:nvSpPr>
          <p:cNvPr id="23" name="TextBox 23"/>
          <p:cNvSpPr txBox="1"/>
          <p:nvPr/>
        </p:nvSpPr>
        <p:spPr>
          <a:xfrm>
            <a:off x="7567810" y="1829995"/>
            <a:ext cx="4105275" cy="8477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在资金托管机构的监督下，买卖双方完成房地产交易过户手续。</a:t>
            </a:r>
          </a:p>
        </p:txBody>
      </p:sp>
      <p:sp>
        <p:nvSpPr>
          <p:cNvPr id="24" name="TextBox 24"/>
          <p:cNvSpPr txBox="1"/>
          <p:nvPr/>
        </p:nvSpPr>
        <p:spPr>
          <a:xfrm>
            <a:off x="7567810" y="2968526"/>
            <a:ext cx="3073732"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资金划转</a:t>
            </a:r>
          </a:p>
        </p:txBody>
      </p:sp>
      <p:sp>
        <p:nvSpPr>
          <p:cNvPr id="25" name="TextBox 25"/>
          <p:cNvSpPr txBox="1"/>
          <p:nvPr/>
        </p:nvSpPr>
        <p:spPr>
          <a:xfrm>
            <a:off x="7834968" y="3649597"/>
            <a:ext cx="39433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交易过户完成后，资金托管机构根据协议约定，将托管资金划转至卖方账户。</a:t>
            </a:r>
          </a:p>
        </p:txBody>
      </p:sp>
      <p:sp>
        <p:nvSpPr>
          <p:cNvPr id="26" name="TextBox 26"/>
          <p:cNvSpPr txBox="1"/>
          <p:nvPr/>
        </p:nvSpPr>
        <p:spPr>
          <a:xfrm>
            <a:off x="6733255" y="4761023"/>
            <a:ext cx="344728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服务结束</a:t>
            </a:r>
          </a:p>
        </p:txBody>
      </p:sp>
      <p:sp>
        <p:nvSpPr>
          <p:cNvPr id="27" name="TextBox 27"/>
          <p:cNvSpPr txBox="1"/>
          <p:nvPr/>
        </p:nvSpPr>
        <p:spPr>
          <a:xfrm>
            <a:off x="7421217" y="5385748"/>
            <a:ext cx="4362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资金划转完成后，资金托管服务结束。</a:t>
            </a:r>
          </a:p>
        </p:txBody>
      </p:sp>
      <p:sp>
        <p:nvSpPr>
          <p:cNvPr id="28" name="Freeform 28"/>
          <p:cNvSpPr/>
          <p:nvPr/>
        </p:nvSpPr>
        <p:spPr>
          <a:xfrm>
            <a:off x="5453880" y="2786880"/>
            <a:ext cx="1284241" cy="128424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资金托管服务流程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298153" y="3371015"/>
            <a:ext cx="1597488" cy="1597488"/>
          </a:xfrm>
          <a:custGeom>
            <a:rect l="l" t="t" r="r" b="b"/>
            <a:pathLst>
              <a:path w="890" h="890">
                <a:moveTo>
                  <a:pt x="0" y="445"/>
                </a:moveTo>
                <a:lnTo>
                  <a:pt x="445" y="0"/>
                </a:lnTo>
                <a:lnTo>
                  <a:pt x="890" y="445"/>
                </a:lnTo>
                <a:lnTo>
                  <a:pt x="445" y="890"/>
                </a:lnTo>
                <a:lnTo>
                  <a:pt x="0" y="445"/>
                </a:lnTo>
                <a:close/>
              </a:path>
            </a:pathLst>
          </a:custGeom>
          <a:solidFill>
            <a:schemeClr val="accent3">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Freeform 3"/>
          <p:cNvSpPr/>
          <p:nvPr/>
        </p:nvSpPr>
        <p:spPr>
          <a:xfrm>
            <a:off x="4434792" y="2507653"/>
            <a:ext cx="1597488" cy="1597488"/>
          </a:xfrm>
          <a:custGeom>
            <a:rect l="l" t="t" r="r" b="b"/>
            <a:pathLst>
              <a:path w="890" h="890">
                <a:moveTo>
                  <a:pt x="0" y="445"/>
                </a:moveTo>
                <a:lnTo>
                  <a:pt x="445" y="0"/>
                </a:lnTo>
                <a:lnTo>
                  <a:pt x="890" y="445"/>
                </a:lnTo>
                <a:lnTo>
                  <a:pt x="445" y="890"/>
                </a:lnTo>
                <a:lnTo>
                  <a:pt x="0" y="445"/>
                </a:lnTo>
                <a:close/>
              </a:path>
            </a:pathLst>
          </a:custGeom>
          <a:solidFill>
            <a:schemeClr val="accent1">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Freeform 4"/>
          <p:cNvSpPr/>
          <p:nvPr/>
        </p:nvSpPr>
        <p:spPr>
          <a:xfrm>
            <a:off x="6159720" y="4232582"/>
            <a:ext cx="1597488" cy="1597488"/>
          </a:xfrm>
          <a:custGeom>
            <a:rect l="l" t="t" r="r" b="b"/>
            <a:pathLst>
              <a:path w="890" h="890">
                <a:moveTo>
                  <a:pt x="0" y="445"/>
                </a:moveTo>
                <a:lnTo>
                  <a:pt x="445" y="0"/>
                </a:lnTo>
                <a:lnTo>
                  <a:pt x="890" y="445"/>
                </a:lnTo>
                <a:lnTo>
                  <a:pt x="445" y="890"/>
                </a:lnTo>
                <a:lnTo>
                  <a:pt x="0" y="445"/>
                </a:lnTo>
                <a:close/>
              </a:path>
            </a:pathLst>
          </a:custGeom>
          <a:solidFill>
            <a:schemeClr val="accent1">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Freeform 5"/>
          <p:cNvSpPr/>
          <p:nvPr/>
        </p:nvSpPr>
        <p:spPr>
          <a:xfrm>
            <a:off x="6159720" y="2507653"/>
            <a:ext cx="1597488" cy="1597488"/>
          </a:xfrm>
          <a:custGeom>
            <a:rect l="l" t="t" r="r" b="b"/>
            <a:pathLst>
              <a:path w="890" h="890">
                <a:moveTo>
                  <a:pt x="0" y="445"/>
                </a:moveTo>
                <a:lnTo>
                  <a:pt x="445" y="0"/>
                </a:lnTo>
                <a:lnTo>
                  <a:pt x="890" y="445"/>
                </a:lnTo>
                <a:lnTo>
                  <a:pt x="445" y="890"/>
                </a:lnTo>
                <a:lnTo>
                  <a:pt x="0" y="445"/>
                </a:lnTo>
                <a:close/>
              </a:path>
            </a:pathLst>
          </a:custGeom>
          <a:solidFill>
            <a:schemeClr val="accent5">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Freeform 6"/>
          <p:cNvSpPr/>
          <p:nvPr/>
        </p:nvSpPr>
        <p:spPr>
          <a:xfrm>
            <a:off x="4434792" y="4232582"/>
            <a:ext cx="1597488" cy="1597488"/>
          </a:xfrm>
          <a:custGeom>
            <a:rect l="l" t="t" r="r" b="b"/>
            <a:pathLst>
              <a:path w="890" h="890">
                <a:moveTo>
                  <a:pt x="0" y="445"/>
                </a:moveTo>
                <a:lnTo>
                  <a:pt x="445" y="0"/>
                </a:lnTo>
                <a:lnTo>
                  <a:pt x="890" y="445"/>
                </a:lnTo>
                <a:lnTo>
                  <a:pt x="445" y="890"/>
                </a:lnTo>
                <a:lnTo>
                  <a:pt x="0" y="445"/>
                </a:lnTo>
                <a:close/>
              </a:path>
            </a:pathLst>
          </a:custGeom>
          <a:solidFill>
            <a:schemeClr val="accent5">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Freeform 7"/>
          <p:cNvSpPr/>
          <p:nvPr/>
        </p:nvSpPr>
        <p:spPr>
          <a:xfrm>
            <a:off x="4988632" y="3127092"/>
            <a:ext cx="489808" cy="358610"/>
          </a:xfrm>
          <a:custGeom>
            <a:rect l="l" t="t" r="r" b="b"/>
            <a:pathLst>
              <a:path w="142" h="104">
                <a:moveTo>
                  <a:pt x="0" y="104"/>
                </a:moveTo>
                <a:cubicBezTo>
                  <a:pt x="142" y="104"/>
                  <a:pt x="142" y="104"/>
                  <a:pt x="142" y="104"/>
                </a:cubicBezTo>
                <a:cubicBezTo>
                  <a:pt x="142" y="0"/>
                  <a:pt x="142" y="0"/>
                  <a:pt x="142" y="0"/>
                </a:cubicBezTo>
                <a:cubicBezTo>
                  <a:pt x="0" y="0"/>
                  <a:pt x="0" y="0"/>
                  <a:pt x="0" y="0"/>
                </a:cubicBezTo>
                <a:lnTo>
                  <a:pt x="0" y="104"/>
                </a:lnTo>
                <a:close/>
                <a:moveTo>
                  <a:pt x="98" y="11"/>
                </a:moveTo>
                <a:cubicBezTo>
                  <a:pt x="127" y="11"/>
                  <a:pt x="127" y="11"/>
                  <a:pt x="127" y="11"/>
                </a:cubicBezTo>
                <a:cubicBezTo>
                  <a:pt x="127" y="29"/>
                  <a:pt x="127" y="29"/>
                  <a:pt x="127" y="29"/>
                </a:cubicBezTo>
                <a:cubicBezTo>
                  <a:pt x="98" y="29"/>
                  <a:pt x="98" y="29"/>
                  <a:pt x="98" y="29"/>
                </a:cubicBezTo>
                <a:lnTo>
                  <a:pt x="98" y="11"/>
                </a:lnTo>
                <a:close/>
                <a:moveTo>
                  <a:pt x="12" y="52"/>
                </a:moveTo>
                <a:cubicBezTo>
                  <a:pt x="12" y="50"/>
                  <a:pt x="13" y="49"/>
                  <a:pt x="13" y="48"/>
                </a:cubicBezTo>
                <a:cubicBezTo>
                  <a:pt x="13" y="46"/>
                  <a:pt x="13" y="45"/>
                  <a:pt x="13" y="44"/>
                </a:cubicBezTo>
                <a:cubicBezTo>
                  <a:pt x="14" y="41"/>
                  <a:pt x="15" y="38"/>
                  <a:pt x="16" y="36"/>
                </a:cubicBezTo>
                <a:cubicBezTo>
                  <a:pt x="16" y="35"/>
                  <a:pt x="17" y="34"/>
                  <a:pt x="17" y="32"/>
                </a:cubicBezTo>
                <a:cubicBezTo>
                  <a:pt x="18" y="31"/>
                  <a:pt x="19" y="30"/>
                  <a:pt x="19" y="29"/>
                </a:cubicBezTo>
                <a:cubicBezTo>
                  <a:pt x="20" y="28"/>
                  <a:pt x="21" y="27"/>
                  <a:pt x="22" y="26"/>
                </a:cubicBezTo>
                <a:cubicBezTo>
                  <a:pt x="22" y="25"/>
                  <a:pt x="23" y="24"/>
                  <a:pt x="24" y="24"/>
                </a:cubicBezTo>
                <a:cubicBezTo>
                  <a:pt x="31" y="16"/>
                  <a:pt x="42" y="11"/>
                  <a:pt x="53" y="11"/>
                </a:cubicBezTo>
                <a:cubicBezTo>
                  <a:pt x="65" y="11"/>
                  <a:pt x="76" y="16"/>
                  <a:pt x="83" y="24"/>
                </a:cubicBezTo>
                <a:cubicBezTo>
                  <a:pt x="85" y="26"/>
                  <a:pt x="86" y="27"/>
                  <a:pt x="87" y="29"/>
                </a:cubicBezTo>
                <a:cubicBezTo>
                  <a:pt x="88" y="30"/>
                  <a:pt x="88" y="31"/>
                  <a:pt x="89" y="32"/>
                </a:cubicBezTo>
                <a:cubicBezTo>
                  <a:pt x="90" y="34"/>
                  <a:pt x="90" y="35"/>
                  <a:pt x="91" y="36"/>
                </a:cubicBezTo>
                <a:cubicBezTo>
                  <a:pt x="92" y="38"/>
                  <a:pt x="93" y="41"/>
                  <a:pt x="93" y="44"/>
                </a:cubicBezTo>
                <a:cubicBezTo>
                  <a:pt x="93" y="45"/>
                  <a:pt x="94" y="46"/>
                  <a:pt x="94" y="48"/>
                </a:cubicBezTo>
                <a:cubicBezTo>
                  <a:pt x="94" y="49"/>
                  <a:pt x="94" y="50"/>
                  <a:pt x="94" y="52"/>
                </a:cubicBezTo>
                <a:cubicBezTo>
                  <a:pt x="94" y="57"/>
                  <a:pt x="93" y="62"/>
                  <a:pt x="91" y="66"/>
                </a:cubicBezTo>
                <a:cubicBezTo>
                  <a:pt x="90" y="69"/>
                  <a:pt x="89" y="72"/>
                  <a:pt x="87" y="75"/>
                </a:cubicBezTo>
                <a:cubicBezTo>
                  <a:pt x="86" y="76"/>
                  <a:pt x="85" y="78"/>
                  <a:pt x="83" y="79"/>
                </a:cubicBezTo>
                <a:cubicBezTo>
                  <a:pt x="76" y="87"/>
                  <a:pt x="65" y="93"/>
                  <a:pt x="53" y="93"/>
                </a:cubicBezTo>
                <a:cubicBezTo>
                  <a:pt x="49" y="93"/>
                  <a:pt x="45" y="92"/>
                  <a:pt x="41" y="91"/>
                </a:cubicBezTo>
                <a:cubicBezTo>
                  <a:pt x="38" y="90"/>
                  <a:pt x="35" y="88"/>
                  <a:pt x="32" y="87"/>
                </a:cubicBezTo>
                <a:cubicBezTo>
                  <a:pt x="31" y="86"/>
                  <a:pt x="30" y="85"/>
                  <a:pt x="29" y="85"/>
                </a:cubicBezTo>
                <a:cubicBezTo>
                  <a:pt x="28" y="84"/>
                  <a:pt x="28" y="84"/>
                  <a:pt x="27" y="83"/>
                </a:cubicBezTo>
                <a:cubicBezTo>
                  <a:pt x="26" y="82"/>
                  <a:pt x="25" y="82"/>
                  <a:pt x="24" y="81"/>
                </a:cubicBezTo>
                <a:cubicBezTo>
                  <a:pt x="24" y="80"/>
                  <a:pt x="23" y="79"/>
                  <a:pt x="22" y="78"/>
                </a:cubicBezTo>
                <a:cubicBezTo>
                  <a:pt x="22" y="78"/>
                  <a:pt x="21" y="77"/>
                  <a:pt x="21" y="77"/>
                </a:cubicBezTo>
                <a:cubicBezTo>
                  <a:pt x="20" y="76"/>
                  <a:pt x="20" y="75"/>
                  <a:pt x="19" y="75"/>
                </a:cubicBezTo>
                <a:cubicBezTo>
                  <a:pt x="19" y="74"/>
                  <a:pt x="18" y="72"/>
                  <a:pt x="17" y="71"/>
                </a:cubicBezTo>
                <a:cubicBezTo>
                  <a:pt x="16" y="70"/>
                  <a:pt x="16" y="68"/>
                  <a:pt x="15" y="66"/>
                </a:cubicBezTo>
                <a:cubicBezTo>
                  <a:pt x="13" y="62"/>
                  <a:pt x="12" y="57"/>
                  <a:pt x="12" y="52"/>
                </a:cubicBezTo>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707799" y="4779038"/>
            <a:ext cx="501330" cy="504577"/>
          </a:xfrm>
          <a:custGeom>
            <a:rect l="l" t="t" r="r" b="b"/>
            <a:pathLst>
              <a:path w="196" h="197">
                <a:moveTo>
                  <a:pt x="98" y="197"/>
                </a:moveTo>
                <a:cubicBezTo>
                  <a:pt x="152" y="197"/>
                  <a:pt x="196" y="153"/>
                  <a:pt x="196" y="99"/>
                </a:cubicBezTo>
                <a:cubicBezTo>
                  <a:pt x="196" y="44"/>
                  <a:pt x="152" y="0"/>
                  <a:pt x="98" y="0"/>
                </a:cubicBezTo>
                <a:cubicBezTo>
                  <a:pt x="43" y="0"/>
                  <a:pt x="0" y="44"/>
                  <a:pt x="0" y="99"/>
                </a:cubicBezTo>
                <a:cubicBezTo>
                  <a:pt x="0" y="153"/>
                  <a:pt x="43" y="197"/>
                  <a:pt x="98" y="197"/>
                </a:cubicBezTo>
                <a:moveTo>
                  <a:pt x="38" y="166"/>
                </a:moveTo>
                <a:cubicBezTo>
                  <a:pt x="30" y="158"/>
                  <a:pt x="30" y="158"/>
                  <a:pt x="30" y="158"/>
                </a:cubicBezTo>
                <a:cubicBezTo>
                  <a:pt x="49" y="140"/>
                  <a:pt x="49" y="140"/>
                  <a:pt x="49" y="140"/>
                </a:cubicBezTo>
                <a:cubicBezTo>
                  <a:pt x="57" y="148"/>
                  <a:pt x="57" y="148"/>
                  <a:pt x="57" y="148"/>
                </a:cubicBezTo>
                <a:lnTo>
                  <a:pt x="38" y="166"/>
                </a:lnTo>
                <a:close/>
                <a:moveTo>
                  <a:pt x="103" y="188"/>
                </a:moveTo>
                <a:cubicBezTo>
                  <a:pt x="92" y="188"/>
                  <a:pt x="92" y="188"/>
                  <a:pt x="92" y="188"/>
                </a:cubicBezTo>
                <a:cubicBezTo>
                  <a:pt x="92" y="162"/>
                  <a:pt x="92" y="162"/>
                  <a:pt x="92" y="162"/>
                </a:cubicBezTo>
                <a:cubicBezTo>
                  <a:pt x="103" y="162"/>
                  <a:pt x="103" y="162"/>
                  <a:pt x="103" y="162"/>
                </a:cubicBezTo>
                <a:lnTo>
                  <a:pt x="103" y="188"/>
                </a:lnTo>
                <a:close/>
                <a:moveTo>
                  <a:pt x="188" y="104"/>
                </a:moveTo>
                <a:cubicBezTo>
                  <a:pt x="161" y="104"/>
                  <a:pt x="161" y="104"/>
                  <a:pt x="161" y="104"/>
                </a:cubicBezTo>
                <a:cubicBezTo>
                  <a:pt x="161" y="93"/>
                  <a:pt x="161" y="93"/>
                  <a:pt x="161" y="93"/>
                </a:cubicBezTo>
                <a:cubicBezTo>
                  <a:pt x="188" y="93"/>
                  <a:pt x="188" y="93"/>
                  <a:pt x="188" y="93"/>
                </a:cubicBezTo>
                <a:lnTo>
                  <a:pt x="188" y="104"/>
                </a:lnTo>
                <a:close/>
                <a:moveTo>
                  <a:pt x="157" y="31"/>
                </a:moveTo>
                <a:cubicBezTo>
                  <a:pt x="165" y="39"/>
                  <a:pt x="165" y="39"/>
                  <a:pt x="165" y="39"/>
                </a:cubicBezTo>
                <a:cubicBezTo>
                  <a:pt x="147" y="58"/>
                  <a:pt x="147" y="58"/>
                  <a:pt x="147" y="58"/>
                </a:cubicBezTo>
                <a:cubicBezTo>
                  <a:pt x="139" y="50"/>
                  <a:pt x="139" y="50"/>
                  <a:pt x="139" y="50"/>
                </a:cubicBezTo>
                <a:lnTo>
                  <a:pt x="157" y="31"/>
                </a:lnTo>
                <a:close/>
                <a:moveTo>
                  <a:pt x="147" y="140"/>
                </a:moveTo>
                <a:cubicBezTo>
                  <a:pt x="165" y="158"/>
                  <a:pt x="165" y="158"/>
                  <a:pt x="165" y="158"/>
                </a:cubicBezTo>
                <a:cubicBezTo>
                  <a:pt x="157" y="166"/>
                  <a:pt x="157" y="166"/>
                  <a:pt x="157" y="166"/>
                </a:cubicBezTo>
                <a:cubicBezTo>
                  <a:pt x="139" y="148"/>
                  <a:pt x="139" y="148"/>
                  <a:pt x="139" y="148"/>
                </a:cubicBezTo>
                <a:lnTo>
                  <a:pt x="147" y="140"/>
                </a:lnTo>
                <a:close/>
                <a:moveTo>
                  <a:pt x="92" y="9"/>
                </a:moveTo>
                <a:cubicBezTo>
                  <a:pt x="103" y="9"/>
                  <a:pt x="103" y="9"/>
                  <a:pt x="103" y="9"/>
                </a:cubicBezTo>
                <a:cubicBezTo>
                  <a:pt x="103" y="35"/>
                  <a:pt x="103" y="35"/>
                  <a:pt x="103" y="35"/>
                </a:cubicBezTo>
                <a:cubicBezTo>
                  <a:pt x="92" y="35"/>
                  <a:pt x="92" y="35"/>
                  <a:pt x="92" y="35"/>
                </a:cubicBezTo>
                <a:lnTo>
                  <a:pt x="92" y="9"/>
                </a:lnTo>
                <a:close/>
                <a:moveTo>
                  <a:pt x="82" y="76"/>
                </a:moveTo>
                <a:cubicBezTo>
                  <a:pt x="99" y="92"/>
                  <a:pt x="99" y="92"/>
                  <a:pt x="99" y="92"/>
                </a:cubicBezTo>
                <a:cubicBezTo>
                  <a:pt x="130" y="62"/>
                  <a:pt x="130" y="62"/>
                  <a:pt x="130" y="62"/>
                </a:cubicBezTo>
                <a:cubicBezTo>
                  <a:pt x="137" y="70"/>
                  <a:pt x="137" y="70"/>
                  <a:pt x="137" y="70"/>
                </a:cubicBezTo>
                <a:cubicBezTo>
                  <a:pt x="99" y="108"/>
                  <a:pt x="99" y="108"/>
                  <a:pt x="99" y="108"/>
                </a:cubicBezTo>
                <a:cubicBezTo>
                  <a:pt x="74" y="84"/>
                  <a:pt x="74" y="84"/>
                  <a:pt x="74" y="84"/>
                </a:cubicBezTo>
                <a:lnTo>
                  <a:pt x="82" y="76"/>
                </a:lnTo>
                <a:close/>
                <a:moveTo>
                  <a:pt x="38" y="31"/>
                </a:moveTo>
                <a:cubicBezTo>
                  <a:pt x="57" y="50"/>
                  <a:pt x="57" y="50"/>
                  <a:pt x="57" y="50"/>
                </a:cubicBezTo>
                <a:cubicBezTo>
                  <a:pt x="49" y="58"/>
                  <a:pt x="49" y="58"/>
                  <a:pt x="49" y="58"/>
                </a:cubicBezTo>
                <a:cubicBezTo>
                  <a:pt x="30" y="39"/>
                  <a:pt x="30" y="39"/>
                  <a:pt x="30" y="39"/>
                </a:cubicBezTo>
                <a:lnTo>
                  <a:pt x="38" y="31"/>
                </a:lnTo>
                <a:close/>
                <a:moveTo>
                  <a:pt x="34" y="104"/>
                </a:moveTo>
                <a:cubicBezTo>
                  <a:pt x="8" y="104"/>
                  <a:pt x="8" y="104"/>
                  <a:pt x="8" y="104"/>
                </a:cubicBezTo>
                <a:cubicBezTo>
                  <a:pt x="8" y="93"/>
                  <a:pt x="8" y="93"/>
                  <a:pt x="8" y="93"/>
                </a:cubicBezTo>
                <a:cubicBezTo>
                  <a:pt x="34" y="93"/>
                  <a:pt x="34" y="93"/>
                  <a:pt x="34" y="93"/>
                </a:cubicBezTo>
                <a:lnTo>
                  <a:pt x="34" y="104"/>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695413" y="3086347"/>
            <a:ext cx="531662" cy="459548"/>
          </a:xfrm>
          <a:custGeom>
            <a:rect l="l" t="t" r="r" b="b"/>
            <a:pathLst>
              <a:path w="184" h="159">
                <a:moveTo>
                  <a:pt x="132" y="124"/>
                </a:moveTo>
                <a:cubicBezTo>
                  <a:pt x="165" y="159"/>
                  <a:pt x="165" y="159"/>
                  <a:pt x="165" y="159"/>
                </a:cubicBezTo>
                <a:cubicBezTo>
                  <a:pt x="165" y="124"/>
                  <a:pt x="165" y="124"/>
                  <a:pt x="165" y="124"/>
                </a:cubicBezTo>
                <a:cubicBezTo>
                  <a:pt x="184" y="124"/>
                  <a:pt x="184" y="124"/>
                  <a:pt x="184" y="124"/>
                </a:cubicBezTo>
                <a:cubicBezTo>
                  <a:pt x="184" y="0"/>
                  <a:pt x="184" y="0"/>
                  <a:pt x="184" y="0"/>
                </a:cubicBezTo>
                <a:cubicBezTo>
                  <a:pt x="0" y="0"/>
                  <a:pt x="0" y="0"/>
                  <a:pt x="0" y="0"/>
                </a:cubicBezTo>
                <a:cubicBezTo>
                  <a:pt x="0" y="47"/>
                  <a:pt x="0" y="47"/>
                  <a:pt x="0" y="47"/>
                </a:cubicBezTo>
                <a:cubicBezTo>
                  <a:pt x="0" y="124"/>
                  <a:pt x="0" y="124"/>
                  <a:pt x="0" y="124"/>
                </a:cubicBezTo>
                <a:cubicBezTo>
                  <a:pt x="115" y="124"/>
                  <a:pt x="115" y="124"/>
                  <a:pt x="115" y="124"/>
                </a:cubicBezTo>
                <a:lnTo>
                  <a:pt x="132" y="124"/>
                </a:lnTo>
                <a:close/>
                <a:moveTo>
                  <a:pt x="154" y="49"/>
                </a:moveTo>
                <a:cubicBezTo>
                  <a:pt x="162" y="49"/>
                  <a:pt x="168" y="56"/>
                  <a:pt x="168" y="63"/>
                </a:cubicBezTo>
                <a:cubicBezTo>
                  <a:pt x="168" y="71"/>
                  <a:pt x="162" y="77"/>
                  <a:pt x="154" y="77"/>
                </a:cubicBezTo>
                <a:cubicBezTo>
                  <a:pt x="146" y="77"/>
                  <a:pt x="140" y="71"/>
                  <a:pt x="140" y="63"/>
                </a:cubicBezTo>
                <a:cubicBezTo>
                  <a:pt x="140" y="56"/>
                  <a:pt x="146" y="49"/>
                  <a:pt x="154" y="49"/>
                </a:cubicBezTo>
                <a:moveTo>
                  <a:pt x="36" y="77"/>
                </a:moveTo>
                <a:cubicBezTo>
                  <a:pt x="28" y="77"/>
                  <a:pt x="22" y="71"/>
                  <a:pt x="22" y="63"/>
                </a:cubicBezTo>
                <a:cubicBezTo>
                  <a:pt x="22" y="56"/>
                  <a:pt x="28" y="49"/>
                  <a:pt x="36" y="49"/>
                </a:cubicBezTo>
                <a:cubicBezTo>
                  <a:pt x="44" y="49"/>
                  <a:pt x="50" y="56"/>
                  <a:pt x="50" y="63"/>
                </a:cubicBezTo>
                <a:cubicBezTo>
                  <a:pt x="50" y="71"/>
                  <a:pt x="44" y="77"/>
                  <a:pt x="36" y="77"/>
                </a:cubicBezTo>
                <a:moveTo>
                  <a:pt x="75" y="77"/>
                </a:moveTo>
                <a:cubicBezTo>
                  <a:pt x="67" y="77"/>
                  <a:pt x="61" y="71"/>
                  <a:pt x="61" y="63"/>
                </a:cubicBezTo>
                <a:cubicBezTo>
                  <a:pt x="61" y="56"/>
                  <a:pt x="67" y="49"/>
                  <a:pt x="75" y="49"/>
                </a:cubicBezTo>
                <a:cubicBezTo>
                  <a:pt x="83" y="49"/>
                  <a:pt x="89" y="56"/>
                  <a:pt x="89" y="63"/>
                </a:cubicBezTo>
                <a:cubicBezTo>
                  <a:pt x="89" y="71"/>
                  <a:pt x="83" y="77"/>
                  <a:pt x="75" y="77"/>
                </a:cubicBezTo>
                <a:moveTo>
                  <a:pt x="115" y="77"/>
                </a:moveTo>
                <a:cubicBezTo>
                  <a:pt x="107" y="77"/>
                  <a:pt x="100" y="71"/>
                  <a:pt x="100" y="63"/>
                </a:cubicBezTo>
                <a:cubicBezTo>
                  <a:pt x="100" y="56"/>
                  <a:pt x="107" y="49"/>
                  <a:pt x="115" y="49"/>
                </a:cubicBezTo>
                <a:cubicBezTo>
                  <a:pt x="115" y="49"/>
                  <a:pt x="115" y="49"/>
                  <a:pt x="115" y="49"/>
                </a:cubicBezTo>
                <a:cubicBezTo>
                  <a:pt x="123" y="50"/>
                  <a:pt x="129" y="56"/>
                  <a:pt x="129" y="63"/>
                </a:cubicBezTo>
                <a:cubicBezTo>
                  <a:pt x="129" y="71"/>
                  <a:pt x="123" y="77"/>
                  <a:pt x="115" y="77"/>
                </a:cubicBezTo>
                <a:cubicBezTo>
                  <a:pt x="115" y="77"/>
                  <a:pt x="115" y="77"/>
                  <a:pt x="115" y="77"/>
                </a:cubicBezTo>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5004107" y="4794077"/>
            <a:ext cx="458857" cy="474498"/>
            <a:chOff x="5004107" y="4794077"/>
            <a:chExt cx="458857" cy="474498"/>
          </a:xfrm>
        </p:grpSpPr>
        <p:sp>
          <p:nvSpPr>
            <p:cNvPr id="11" name="AutoShape 11"/>
            <p:cNvSpPr/>
            <p:nvPr/>
          </p:nvSpPr>
          <p:spPr>
            <a:xfrm>
              <a:off x="5130280" y="4794077"/>
              <a:ext cx="206512" cy="224827"/>
            </a:xfrm>
            <a:prstGeom prst="ellipse">
              <a:avLst/>
            </a:pr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004107" y="5054031"/>
              <a:ext cx="458857" cy="214544"/>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820196" y="3941016"/>
            <a:ext cx="553402" cy="457486"/>
            <a:chOff x="5820196" y="3941016"/>
            <a:chExt cx="553402" cy="457486"/>
          </a:xfrm>
        </p:grpSpPr>
        <p:sp>
          <p:nvSpPr>
            <p:cNvPr id="14" name="Freeform 14"/>
            <p:cNvSpPr/>
            <p:nvPr/>
          </p:nvSpPr>
          <p:spPr>
            <a:xfrm>
              <a:off x="5820196" y="3941016"/>
              <a:ext cx="553402" cy="457486"/>
            </a:xfrm>
            <a:custGeom>
              <a:rect l="l" t="t" r="r" b="b"/>
              <a:pathLst>
                <a:path w="287" h="236">
                  <a:moveTo>
                    <a:pt x="260" y="78"/>
                  </a:moveTo>
                  <a:cubicBezTo>
                    <a:pt x="251" y="78"/>
                    <a:pt x="244" y="85"/>
                    <a:pt x="244" y="94"/>
                  </a:cubicBezTo>
                  <a:cubicBezTo>
                    <a:pt x="244" y="103"/>
                    <a:pt x="251" y="111"/>
                    <a:pt x="260" y="111"/>
                  </a:cubicBezTo>
                  <a:cubicBezTo>
                    <a:pt x="269" y="111"/>
                    <a:pt x="277" y="103"/>
                    <a:pt x="277" y="94"/>
                  </a:cubicBezTo>
                  <a:cubicBezTo>
                    <a:pt x="277" y="85"/>
                    <a:pt x="269" y="78"/>
                    <a:pt x="260" y="78"/>
                  </a:cubicBezTo>
                  <a:close/>
                  <a:moveTo>
                    <a:pt x="27" y="78"/>
                  </a:moveTo>
                  <a:cubicBezTo>
                    <a:pt x="18" y="78"/>
                    <a:pt x="11" y="85"/>
                    <a:pt x="11" y="94"/>
                  </a:cubicBezTo>
                  <a:cubicBezTo>
                    <a:pt x="11" y="103"/>
                    <a:pt x="18" y="111"/>
                    <a:pt x="27" y="111"/>
                  </a:cubicBezTo>
                  <a:cubicBezTo>
                    <a:pt x="36" y="111"/>
                    <a:pt x="43" y="103"/>
                    <a:pt x="43" y="94"/>
                  </a:cubicBezTo>
                  <a:cubicBezTo>
                    <a:pt x="43" y="85"/>
                    <a:pt x="36" y="78"/>
                    <a:pt x="27" y="78"/>
                  </a:cubicBezTo>
                  <a:close/>
                  <a:moveTo>
                    <a:pt x="212" y="49"/>
                  </a:moveTo>
                  <a:cubicBezTo>
                    <a:pt x="199" y="49"/>
                    <a:pt x="188" y="59"/>
                    <a:pt x="188" y="73"/>
                  </a:cubicBezTo>
                  <a:cubicBezTo>
                    <a:pt x="188" y="86"/>
                    <a:pt x="199" y="97"/>
                    <a:pt x="212" y="97"/>
                  </a:cubicBezTo>
                  <a:cubicBezTo>
                    <a:pt x="225" y="97"/>
                    <a:pt x="236" y="86"/>
                    <a:pt x="236" y="73"/>
                  </a:cubicBezTo>
                  <a:cubicBezTo>
                    <a:pt x="236" y="59"/>
                    <a:pt x="225" y="49"/>
                    <a:pt x="212" y="49"/>
                  </a:cubicBezTo>
                  <a:close/>
                  <a:moveTo>
                    <a:pt x="287" y="196"/>
                  </a:moveTo>
                  <a:cubicBezTo>
                    <a:pt x="259" y="196"/>
                    <a:pt x="259" y="196"/>
                    <a:pt x="259" y="196"/>
                  </a:cubicBezTo>
                  <a:cubicBezTo>
                    <a:pt x="259" y="145"/>
                    <a:pt x="259" y="145"/>
                    <a:pt x="259" y="145"/>
                  </a:cubicBezTo>
                  <a:cubicBezTo>
                    <a:pt x="259" y="136"/>
                    <a:pt x="257" y="128"/>
                    <a:pt x="253" y="121"/>
                  </a:cubicBezTo>
                  <a:cubicBezTo>
                    <a:pt x="255" y="120"/>
                    <a:pt x="258" y="120"/>
                    <a:pt x="260" y="120"/>
                  </a:cubicBezTo>
                  <a:cubicBezTo>
                    <a:pt x="275" y="120"/>
                    <a:pt x="287" y="132"/>
                    <a:pt x="287" y="147"/>
                  </a:cubicBezTo>
                  <a:lnTo>
                    <a:pt x="287" y="196"/>
                  </a:lnTo>
                  <a:close/>
                  <a:moveTo>
                    <a:pt x="75" y="49"/>
                  </a:moveTo>
                  <a:cubicBezTo>
                    <a:pt x="62" y="49"/>
                    <a:pt x="51" y="59"/>
                    <a:pt x="51" y="73"/>
                  </a:cubicBezTo>
                  <a:cubicBezTo>
                    <a:pt x="51" y="86"/>
                    <a:pt x="62" y="97"/>
                    <a:pt x="75" y="97"/>
                  </a:cubicBezTo>
                  <a:cubicBezTo>
                    <a:pt x="88" y="97"/>
                    <a:pt x="99" y="86"/>
                    <a:pt x="99" y="73"/>
                  </a:cubicBezTo>
                  <a:cubicBezTo>
                    <a:pt x="99" y="59"/>
                    <a:pt x="88" y="49"/>
                    <a:pt x="75" y="49"/>
                  </a:cubicBezTo>
                  <a:close/>
                  <a:moveTo>
                    <a:pt x="27" y="120"/>
                  </a:moveTo>
                  <a:cubicBezTo>
                    <a:pt x="29" y="120"/>
                    <a:pt x="32" y="120"/>
                    <a:pt x="34" y="121"/>
                  </a:cubicBezTo>
                  <a:cubicBezTo>
                    <a:pt x="30" y="128"/>
                    <a:pt x="28" y="136"/>
                    <a:pt x="28" y="145"/>
                  </a:cubicBezTo>
                  <a:cubicBezTo>
                    <a:pt x="28" y="196"/>
                    <a:pt x="28" y="196"/>
                    <a:pt x="28" y="196"/>
                  </a:cubicBezTo>
                  <a:cubicBezTo>
                    <a:pt x="0" y="196"/>
                    <a:pt x="0" y="196"/>
                    <a:pt x="0" y="196"/>
                  </a:cubicBezTo>
                  <a:cubicBezTo>
                    <a:pt x="0" y="147"/>
                    <a:pt x="0" y="147"/>
                    <a:pt x="0" y="147"/>
                  </a:cubicBezTo>
                  <a:cubicBezTo>
                    <a:pt x="0" y="132"/>
                    <a:pt x="12" y="120"/>
                    <a:pt x="27" y="120"/>
                  </a:cubicBezTo>
                  <a:close/>
                  <a:moveTo>
                    <a:pt x="144" y="0"/>
                  </a:moveTo>
                  <a:cubicBezTo>
                    <a:pt x="124" y="0"/>
                    <a:pt x="108" y="16"/>
                    <a:pt x="108" y="36"/>
                  </a:cubicBezTo>
                  <a:cubicBezTo>
                    <a:pt x="108" y="56"/>
                    <a:pt x="124" y="72"/>
                    <a:pt x="144" y="72"/>
                  </a:cubicBezTo>
                  <a:cubicBezTo>
                    <a:pt x="163" y="72"/>
                    <a:pt x="179" y="56"/>
                    <a:pt x="179" y="36"/>
                  </a:cubicBezTo>
                  <a:cubicBezTo>
                    <a:pt x="179" y="16"/>
                    <a:pt x="163" y="0"/>
                    <a:pt x="144" y="0"/>
                  </a:cubicBezTo>
                  <a:close/>
                  <a:moveTo>
                    <a:pt x="251" y="214"/>
                  </a:moveTo>
                  <a:cubicBezTo>
                    <a:pt x="208" y="214"/>
                    <a:pt x="208" y="214"/>
                    <a:pt x="208" y="214"/>
                  </a:cubicBezTo>
                  <a:cubicBezTo>
                    <a:pt x="208" y="137"/>
                    <a:pt x="208" y="137"/>
                    <a:pt x="208" y="137"/>
                  </a:cubicBezTo>
                  <a:cubicBezTo>
                    <a:pt x="208" y="127"/>
                    <a:pt x="206" y="117"/>
                    <a:pt x="201" y="108"/>
                  </a:cubicBezTo>
                  <a:cubicBezTo>
                    <a:pt x="205" y="107"/>
                    <a:pt x="208" y="106"/>
                    <a:pt x="212" y="106"/>
                  </a:cubicBezTo>
                  <a:cubicBezTo>
                    <a:pt x="233" y="106"/>
                    <a:pt x="251" y="124"/>
                    <a:pt x="251" y="145"/>
                  </a:cubicBezTo>
                  <a:lnTo>
                    <a:pt x="251" y="214"/>
                  </a:lnTo>
                  <a:close/>
                  <a:moveTo>
                    <a:pt x="79" y="137"/>
                  </a:moveTo>
                  <a:cubicBezTo>
                    <a:pt x="79" y="214"/>
                    <a:pt x="79" y="214"/>
                    <a:pt x="79" y="214"/>
                  </a:cubicBezTo>
                  <a:cubicBezTo>
                    <a:pt x="37" y="214"/>
                    <a:pt x="37" y="214"/>
                    <a:pt x="37" y="214"/>
                  </a:cubicBezTo>
                  <a:cubicBezTo>
                    <a:pt x="37" y="145"/>
                    <a:pt x="37" y="145"/>
                    <a:pt x="37" y="145"/>
                  </a:cubicBezTo>
                  <a:cubicBezTo>
                    <a:pt x="37" y="124"/>
                    <a:pt x="54" y="106"/>
                    <a:pt x="75" y="106"/>
                  </a:cubicBezTo>
                  <a:cubicBezTo>
                    <a:pt x="79" y="106"/>
                    <a:pt x="83" y="107"/>
                    <a:pt x="86" y="108"/>
                  </a:cubicBezTo>
                  <a:cubicBezTo>
                    <a:pt x="81" y="117"/>
                    <a:pt x="79" y="127"/>
                    <a:pt x="79" y="137"/>
                  </a:cubicBezTo>
                  <a:close/>
                  <a:moveTo>
                    <a:pt x="88" y="237"/>
                  </a:moveTo>
                  <a:cubicBezTo>
                    <a:pt x="200" y="237"/>
                    <a:pt x="200" y="237"/>
                    <a:pt x="200" y="237"/>
                  </a:cubicBezTo>
                  <a:cubicBezTo>
                    <a:pt x="200" y="137"/>
                    <a:pt x="200" y="137"/>
                    <a:pt x="200" y="137"/>
                  </a:cubicBezTo>
                  <a:cubicBezTo>
                    <a:pt x="200" y="106"/>
                    <a:pt x="174" y="81"/>
                    <a:pt x="144" y="81"/>
                  </a:cubicBezTo>
                  <a:cubicBezTo>
                    <a:pt x="113" y="81"/>
                    <a:pt x="88" y="106"/>
                    <a:pt x="88" y="137"/>
                  </a:cubicBezTo>
                  <a:lnTo>
                    <a:pt x="88" y="23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5" name="TextBox 15"/>
          <p:cNvSpPr txBox="1"/>
          <p:nvPr/>
        </p:nvSpPr>
        <p:spPr>
          <a:xfrm>
            <a:off x="746649" y="1001542"/>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安全性</a:t>
            </a:r>
          </a:p>
        </p:txBody>
      </p:sp>
      <p:sp>
        <p:nvSpPr>
          <p:cNvPr id="16" name="TextBox 16"/>
          <p:cNvSpPr txBox="1"/>
          <p:nvPr/>
        </p:nvSpPr>
        <p:spPr>
          <a:xfrm>
            <a:off x="746343" y="4040386"/>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透明性</a:t>
            </a:r>
          </a:p>
        </p:txBody>
      </p:sp>
      <p:sp>
        <p:nvSpPr>
          <p:cNvPr id="17" name="TextBox 17"/>
          <p:cNvSpPr txBox="1"/>
          <p:nvPr/>
        </p:nvSpPr>
        <p:spPr>
          <a:xfrm>
            <a:off x="8015770" y="1001542"/>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便捷性</a:t>
            </a:r>
          </a:p>
        </p:txBody>
      </p:sp>
      <p:sp>
        <p:nvSpPr>
          <p:cNvPr id="18" name="TextBox 18"/>
          <p:cNvSpPr txBox="1"/>
          <p:nvPr/>
        </p:nvSpPr>
        <p:spPr>
          <a:xfrm>
            <a:off x="8015770" y="4040386"/>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专业性</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资金托管业务优势</a:t>
              </a:r>
            </a:p>
          </p:txBody>
        </p:sp>
      </p:grpSp>
      <p:sp>
        <p:nvSpPr>
          <p:cNvPr id="41" name="TextBox 41"/>
          <p:cNvSpPr txBox="1"/>
          <p:nvPr/>
        </p:nvSpPr>
        <p:spPr>
          <a:xfrm>
            <a:off x="8002038" y="144857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交易双方可实时查询托管资金的流动情况，确保交易的透明度。</a:t>
            </a:r>
          </a:p>
        </p:txBody>
      </p:sp>
      <p:sp>
        <p:nvSpPr>
          <p:cNvPr id="42" name="TextBox 42"/>
          <p:cNvSpPr txBox="1"/>
          <p:nvPr/>
        </p:nvSpPr>
        <p:spPr>
          <a:xfrm>
            <a:off x="732611" y="144857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rgbClr val="020000">
                    <a:alpha val="100000"/>
                  </a:srgbClr>
                </a:solidFill>
                <a:latin typeface="Microsoft Yahei"/>
                <a:ea typeface="Microsoft Yahei"/>
                <a:cs typeface="Microsoft Yahei"/>
              </a:rPr>
              <a:t>通过独立的第三方机构进行资金托管，确保交易资金的安全。</a:t>
            </a:r>
          </a:p>
        </p:txBody>
      </p:sp>
      <p:sp>
        <p:nvSpPr>
          <p:cNvPr id="43" name="TextBox 43"/>
          <p:cNvSpPr txBox="1"/>
          <p:nvPr/>
        </p:nvSpPr>
        <p:spPr>
          <a:xfrm>
            <a:off x="8002038" y="4494712"/>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专业的资金托管团队，提供全方位的服务支持，确保交易的顺利进行。</a:t>
            </a:r>
          </a:p>
        </p:txBody>
      </p:sp>
      <p:sp>
        <p:nvSpPr>
          <p:cNvPr id="44" name="TextBox 44"/>
          <p:cNvSpPr txBox="1"/>
          <p:nvPr/>
        </p:nvSpPr>
        <p:spPr>
          <a:xfrm>
            <a:off x="732611" y="4494712"/>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rgbClr val="020000">
                    <a:alpha val="100000"/>
                  </a:srgbClr>
                </a:solidFill>
                <a:latin typeface="Microsoft Yahei"/>
                <a:ea typeface="Microsoft Yahei"/>
                <a:cs typeface="Microsoft Yahei"/>
              </a:rPr>
              <a:t>提供一站式服务，简化交易流程，提高交易效率。</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04</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风险评估在房地产投资中应用</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https://d.book118.com/308046100133006036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112</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2024-09-16T10:19:59.234</cp:lastPrinted>
  <dcterms:created xsi:type="dcterms:W3CDTF">2024-09-16T02:19:59Z</dcterms:created>
  <dcterms:modified xsi:type="dcterms:W3CDTF">2024-09-16T02:20:01Z</dcterms:modified>
</cp:coreProperties>
</file>