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ENJUIO+MS-UIGothic"/>
      <p:regular r:id="rId16"/>
    </p:embeddedFont>
    <p:embeddedFont>
      <p:font typeface="FFDJIA+PQHNJC+ArialMT"/>
      <p:regular r:id="rId17"/>
    </p:embeddedFont>
    <p:embeddedFont>
      <p:font typeface="OPUWQF+IKWWMQ+MicrosoftYaHei-Bold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1E9BA-4838-4D9E-B8C7-3291CA2F9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81EB0-B6DD-4FAA-9083-3C3F59B28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0FD05-7E0A-4812-91B0-0024B094C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B0895-4967-406D-837D-C6D1018E9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4A3A0B-0894-433E-BD1F-F7D36331D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F76238-5107-4EDB-A6B2-4247AF04E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DDB118-BE76-4490-9251-230D9A9F3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BC8AF4-EBA3-4D48-B972-718182ED4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F83659-67D1-4ECF-A6C2-FEEF108BB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97426-1DB6-4CC1-B731-0FB489177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379E9-6ED2-44F4-ADC9-6F74CE6D1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5001600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553970" y="2301759"/>
            <a:ext cx="7952422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DFD"/>
                </a:solidFill>
                <a:latin typeface="ENJUIO+MS-UIGothic"/>
                <a:cs typeface="ENJUIO+MS-UIGothic"/>
              </a:rPr>
              <a:t>脊柱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4950">
                <a:solidFill>
                  <a:srgbClr val="FFFDFD"/>
                </a:solidFill>
                <a:latin typeface="ENJUIO+MS-UIGothic"/>
                <a:cs typeface="ENJUIO+MS-UIGothic"/>
              </a:rPr>
              <a:t>核的局部化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疗课</a:t>
            </a:r>
            <a:r>
              <a:rPr sz="4950">
                <a:solidFill>
                  <a:srgbClr val="FFFDFD"/>
                </a:solidFill>
                <a:latin typeface="ENJUIO+MS-UIGothic"/>
                <a:cs typeface="ENJUIO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66945" y="2197314"/>
            <a:ext cx="2776488" cy="881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FFDJIA+PQHNJC+ArialMT"/>
                <a:cs typeface="FFDJIA+PQHNJC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ENJUIO+MS-UIGothic"/>
                <a:cs typeface="ENJUIO+MS-UIGothic"/>
              </a:rPr>
              <a:t>脊柱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2700">
                <a:solidFill>
                  <a:srgbClr val="FFFFFF"/>
                </a:solidFill>
                <a:latin typeface="ENJUIO+MS-UIGothic"/>
                <a:cs typeface="ENJUIO+MS-UIGothic"/>
              </a:rPr>
              <a:t>核概述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82114" y="2744470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FFFFFF"/>
                </a:solidFill>
                <a:latin typeface="ENJUIO+MS-UIGothic"/>
                <a:cs typeface="ENJUIO+MS-UIGothic"/>
              </a:rPr>
              <a:t>目</a:t>
            </a:r>
            <a:r>
              <a:rPr sz="48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66945" y="2814534"/>
            <a:ext cx="6148909" cy="27327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FFDJIA+PQHNJC+ArialMT"/>
                <a:cs typeface="FFDJIA+PQHNJC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ENJUIO+MS-UIGothic"/>
                <a:cs typeface="ENJUIO+MS-UIGothic"/>
              </a:rPr>
              <a:t>脊柱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2700">
                <a:solidFill>
                  <a:srgbClr val="FFFFFF"/>
                </a:solidFill>
                <a:latin typeface="ENJUIO+MS-UIGothic"/>
                <a:cs typeface="ENJUIO+MS-UIGothic"/>
              </a:rPr>
              <a:t>核的局部化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2700">
                <a:solidFill>
                  <a:srgbClr val="FFFFFF"/>
                </a:solidFill>
                <a:latin typeface="ENJUIO+MS-UIGothic"/>
                <a:cs typeface="ENJUIO+MS-UIGothic"/>
              </a:rPr>
              <a:t>原理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FFDJIA+PQHNJC+ArialMT"/>
                <a:cs typeface="FFDJIA+PQHNJC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ENJUIO+MS-UIGothic"/>
                <a:cs typeface="ENJUIO+MS-UIGothic"/>
              </a:rPr>
              <a:t>脊柱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2700">
                <a:solidFill>
                  <a:srgbClr val="FFFFFF"/>
                </a:solidFill>
                <a:latin typeface="ENJUIO+MS-UIGothic"/>
                <a:cs typeface="ENJUIO+MS-UIGothic"/>
              </a:rPr>
              <a:t>核局部化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2700">
                <a:solidFill>
                  <a:srgbClr val="FFFFFF"/>
                </a:solidFill>
                <a:latin typeface="ENJUIO+MS-UIGothic"/>
                <a:cs typeface="ENJUIO+MS-UIGothic"/>
              </a:rPr>
              <a:t>方案</a:t>
            </a:r>
          </a:p>
          <a:p>
            <a:pPr marL="0" marR="0">
              <a:lnSpc>
                <a:spcPts val="2865"/>
              </a:lnSpc>
              <a:spcBef>
                <a:spcPts val="199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FFDJIA+PQHNJC+ArialMT"/>
                <a:cs typeface="FFDJIA+PQHNJC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ENJUIO+MS-UIGothic"/>
                <a:cs typeface="ENJUIO+MS-UIGothic"/>
              </a:rPr>
              <a:t>脊柱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2700">
                <a:solidFill>
                  <a:srgbClr val="FFFFFF"/>
                </a:solidFill>
                <a:latin typeface="ENJUIO+MS-UIGothic"/>
                <a:cs typeface="ENJUIO+MS-UIGothic"/>
              </a:rPr>
              <a:t>核局部化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2700">
                <a:solidFill>
                  <a:srgbClr val="FFFFFF"/>
                </a:solidFill>
                <a:latin typeface="ENJUIO+MS-UIGothic"/>
                <a:cs typeface="ENJUIO+MS-UIGothic"/>
              </a:rPr>
              <a:t>的并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700">
                <a:solidFill>
                  <a:srgbClr val="FFFFFF"/>
                </a:solidFill>
                <a:latin typeface="ENJUIO+MS-UIGothic"/>
                <a:cs typeface="ENJUIO+MS-UIGothic"/>
              </a:rPr>
              <a:t>症与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2700">
                <a:solidFill>
                  <a:srgbClr val="FFFFFF"/>
                </a:solidFill>
                <a:latin typeface="ENJUIO+MS-UIGothic"/>
                <a:cs typeface="ENJUIO+MS-UIGothic"/>
              </a:rPr>
              <a:t>理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FFDJIA+PQHNJC+ArialMT"/>
                <a:cs typeface="FFDJIA+PQHNJC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ENJUIO+MS-UIGothic"/>
                <a:cs typeface="ENJUIO+MS-UIGothic"/>
              </a:rPr>
              <a:t>脊柱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2700">
                <a:solidFill>
                  <a:srgbClr val="FFFFFF"/>
                </a:solidFill>
                <a:latin typeface="ENJUIO+MS-UIGothic"/>
                <a:cs typeface="ENJUIO+MS-UIGothic"/>
              </a:rPr>
              <a:t>核局部化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2700">
                <a:solidFill>
                  <a:srgbClr val="FFFFFF"/>
                </a:solidFill>
                <a:latin typeface="ENJUIO+MS-UIGothic"/>
                <a:cs typeface="ENJUIO+MS-UIGothic"/>
              </a:rPr>
              <a:t>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74129" y="312562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NJUIO+MS-UIGothic"/>
                <a:cs typeface="ENJUIO+MS-UIGothic"/>
              </a:rPr>
              <a:t>脊柱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3600">
                <a:solidFill>
                  <a:srgbClr val="FFFFFF"/>
                </a:solidFill>
                <a:latin typeface="ENJUIO+MS-UIGothic"/>
                <a:cs typeface="ENJUIO+MS-UIGothic"/>
              </a:rPr>
              <a:t>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ENJUIO+MS-UIGothic"/>
                <a:cs typeface="ENJUIO+MS-UIGothic"/>
              </a:rPr>
              <a:t>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09FFF"/>
                </a:solidFill>
                <a:latin typeface="ENJUIO+MS-UIGothic"/>
                <a:cs typeface="ENJUIO+MS-UIGothic"/>
              </a:rPr>
              <a:t>与分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ENJUIO+MS-UIGothic"/>
                <a:cs typeface="ENJUIO+MS-UIGothic"/>
              </a:rPr>
              <a:t>定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ENJUIO+MS-UIGothic"/>
                <a:cs typeface="ENJUIO+MS-UIGothic"/>
              </a:rPr>
              <a:t>分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ENJUIO+MS-UIGothic"/>
                <a:cs typeface="ENJUIO+MS-UIGothic"/>
              </a:rPr>
              <a:t>病因与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609FFF"/>
                </a:solidFill>
                <a:latin typeface="ENJUIO+MS-UIGothic"/>
                <a:cs typeface="ENJUIO+MS-UIGothic"/>
              </a:rPr>
              <a:t>病机制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ENJUIO+MS-UIGothic"/>
                <a:cs typeface="ENJUIO+MS-UIGothic"/>
              </a:rPr>
              <a:t>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50" spc="25">
                <a:solidFill>
                  <a:srgbClr val="FFFFFF"/>
                </a:solidFill>
                <a:latin typeface="ENJUIO+MS-UIGothic"/>
                <a:cs typeface="ENJUIO+MS-UIGothic"/>
              </a:rPr>
              <a:t>病机制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脊柱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核的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病机制涉及免疫反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炎症反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和骨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破坏等多个方面，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致脊柱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构破坏和功能障碍。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609FFF"/>
                </a:solidFill>
                <a:latin typeface="ENJUIO+MS-UIGothic"/>
                <a:cs typeface="ENJUIO+MS-UIGothic"/>
              </a:rPr>
              <a:t>床表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609FFF"/>
                </a:solidFill>
                <a:latin typeface="ENJUIO+MS-UIGothic"/>
                <a:cs typeface="ENJUIO+MS-UIGothic"/>
              </a:rPr>
              <a:t>与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609FFF"/>
                </a:solidFill>
                <a:latin typeface="ENJUIO+MS-UIGothic"/>
                <a:cs typeface="ENJUIO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临</a:t>
            </a:r>
            <a:r>
              <a:rPr sz="2300" spc="25">
                <a:solidFill>
                  <a:srgbClr val="609FFF"/>
                </a:solidFill>
                <a:latin typeface="ENJUIO+MS-UIGothic"/>
                <a:cs typeface="ENJUIO+MS-UIGothic"/>
              </a:rPr>
              <a:t>床表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诊</a:t>
            </a:r>
            <a:r>
              <a:rPr sz="2300">
                <a:solidFill>
                  <a:srgbClr val="609FFF"/>
                </a:solidFill>
                <a:latin typeface="ENJUIO+MS-UIGothic"/>
                <a:cs typeface="ENJUIO+MS-UIGothic"/>
              </a:rPr>
              <a:t>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31129" y="3125628"/>
            <a:ext cx="578358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NJUIO+MS-UIGothic"/>
                <a:cs typeface="ENJUIO+MS-UIGothic"/>
              </a:rPr>
              <a:t>脊柱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3600">
                <a:solidFill>
                  <a:srgbClr val="FFFFFF"/>
                </a:solidFill>
                <a:latin typeface="ENJUIO+MS-UIGothic"/>
                <a:cs typeface="ENJUIO+MS-UIGothic"/>
              </a:rPr>
              <a:t>核的局部化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3600">
                <a:solidFill>
                  <a:srgbClr val="FFFFFF"/>
                </a:solidFill>
                <a:latin typeface="ENJUIO+MS-UIGothic"/>
                <a:cs typeface="ENJUIO+MS-UIGothic"/>
              </a:rPr>
              <a:t>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ENJUIO+MS-UIGothic"/>
                <a:cs typeface="ENJUIO+MS-UIGothic"/>
              </a:rPr>
              <a:t>化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疗药</a:t>
            </a:r>
            <a:r>
              <a:rPr sz="3000">
                <a:solidFill>
                  <a:srgbClr val="609FFF"/>
                </a:solidFill>
                <a:latin typeface="ENJUIO+MS-UIGothic"/>
                <a:cs typeface="ENJUIO+MS-UIGothic"/>
              </a:rPr>
              <a:t>物的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609FFF"/>
                </a:solidFill>
                <a:latin typeface="ENJUIO+MS-UIGothic"/>
                <a:cs typeface="ENJUIO+MS-UIGothic"/>
              </a:rPr>
              <a:t>与作用机制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609FFF"/>
                </a:solidFill>
                <a:latin typeface="ENJUIO+MS-UIGothic"/>
                <a:cs typeface="ENJUIO+MS-UIGothic"/>
              </a:rPr>
              <a:t>化</a:t>
            </a:r>
            <a:r>
              <a:rPr sz="2000" spc="15">
                <a:solidFill>
                  <a:srgbClr val="609FFF"/>
                </a:solidFill>
                <a:latin typeface="SimSun"/>
                <a:cs typeface="SimSun"/>
              </a:rPr>
              <a:t>疗药</a:t>
            </a:r>
            <a:r>
              <a:rPr sz="2000" spc="14">
                <a:solidFill>
                  <a:srgbClr val="609FFF"/>
                </a:solidFill>
                <a:latin typeface="ENJUIO+MS-UIGothic"/>
                <a:cs typeface="ENJUIO+MS-UIGothic"/>
              </a:rPr>
              <a:t>物</a:t>
            </a:r>
            <a:r>
              <a:rPr sz="2000" spc="15">
                <a:solidFill>
                  <a:srgbClr val="609F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09FFF"/>
                </a:solidFill>
                <a:latin typeface="ENJUIO+MS-UIGothic"/>
                <a:cs typeface="ENJUIO+MS-UIGothic"/>
              </a:rPr>
              <a:t>作用机制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ENJUIO+MS-UIGothic"/>
                <a:cs typeface="ENJUIO+MS-UIGothic"/>
              </a:rPr>
              <a:t>局部化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609FFF"/>
                </a:solidFill>
                <a:latin typeface="ENJUIO+MS-UIGothic"/>
                <a:cs typeface="ENJUIO+MS-UIGothic"/>
              </a:rPr>
              <a:t>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609FFF"/>
                </a:solidFill>
                <a:latin typeface="ENJUIO+MS-UIGothic"/>
                <a:cs typeface="ENJUIO+MS-UIGothic"/>
              </a:rPr>
              <a:t>点与局限性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2300">
                <a:solidFill>
                  <a:srgbClr val="FFFFFF"/>
                </a:solidFill>
                <a:latin typeface="ENJUIO+MS-UIGothic"/>
                <a:cs typeface="ENJUIO+MS-UIGothic"/>
              </a:rPr>
              <a:t>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9932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局部化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提高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浓</a:t>
            </a: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度，快速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杀</a:t>
            </a: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死或抑制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核分枝杆菌，减少全身不良反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7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降低复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ENJUIO+MS-UIGothic"/>
                <a:cs typeface="ENJUIO+MS-UIGothic"/>
              </a:rPr>
              <a:t>局限性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局部化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可能无法完全清除病灶中的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核分枝杆菌，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于多病灶或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重病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可能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效果不佳，且需要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格的无菌操作，以免引起感染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FFFFFF"/>
                </a:solidFill>
                <a:latin typeface="ENJUIO+MS-UIGothic"/>
                <a:cs typeface="ENJUIO+MS-UIGothic"/>
              </a:rPr>
              <a:t>散。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ENJUIO+MS-UIGothic"/>
                <a:cs typeface="ENJUIO+MS-UIGothic"/>
              </a:rPr>
              <a:t>局部化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609FFF"/>
                </a:solidFill>
                <a:latin typeface="ENJUIO+MS-UIGothic"/>
                <a:cs typeface="ENJUIO+MS-UIGothic"/>
              </a:rPr>
              <a:t>与全身化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609FFF"/>
                </a:solidFill>
                <a:latin typeface="ENJUIO+MS-UIGothic"/>
                <a:cs typeface="ENJUIO+MS-UIGothic"/>
              </a:rPr>
              <a:t>的比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2300" spc="25">
                <a:solidFill>
                  <a:srgbClr val="609FFF"/>
                </a:solidFill>
                <a:latin typeface="ENJUIO+MS-UIGothic"/>
                <a:cs typeface="ENJUIO+MS-UIGothic"/>
              </a:rPr>
              <a:t>物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浓</a:t>
            </a:r>
            <a:r>
              <a:rPr sz="2300">
                <a:solidFill>
                  <a:srgbClr val="609FFF"/>
                </a:solidFill>
                <a:latin typeface="ENJUIO+MS-UIGothic"/>
                <a:cs typeface="ENJUIO+MS-UIGothic"/>
              </a:rPr>
              <a:t>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2300" spc="25">
                <a:solidFill>
                  <a:srgbClr val="609FFF"/>
                </a:solidFill>
                <a:latin typeface="ENJUIO+MS-UIGothic"/>
                <a:cs typeface="ENJUIO+MS-UIGothic"/>
              </a:rPr>
              <a:t>物使用方式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ENJUIO+MS-UIGothic"/>
                <a:cs typeface="ENJUIO+MS-UIGothic"/>
              </a:rPr>
              <a:t>不良反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应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59729" y="3125628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NJUIO+MS-UIGothic"/>
                <a:cs typeface="ENJUIO+MS-UIGothic"/>
              </a:rPr>
              <a:t>脊柱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3600">
                <a:solidFill>
                  <a:srgbClr val="FFFFFF"/>
                </a:solidFill>
                <a:latin typeface="ENJUIO+MS-UIGothic"/>
                <a:cs typeface="ENJUIO+MS-UIGothic"/>
              </a:rPr>
              <a:t>核局部化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3600">
                <a:solidFill>
                  <a:srgbClr val="FFFFFF"/>
                </a:solidFill>
                <a:latin typeface="ENJUIO+MS-UIGothic"/>
                <a:cs typeface="ENJUIO+MS-UIGothic"/>
              </a:rPr>
              <a:t>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https://d.book118.com/308050016001006041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ENJUIO+MS-UIGothic</vt:lpstr>
      <vt:lpstr>SimSun</vt:lpstr>
      <vt:lpstr>FFDJIA+PQHNJC+ArialMT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2024-09-19T14:52:00.554</cp:lastPrinted>
  <dcterms:created xsi:type="dcterms:W3CDTF">2024-09-19T06:52:00Z</dcterms:created>
  <dcterms:modified xsi:type="dcterms:W3CDTF">2024-09-19T06:52:01Z</dcterms:modified>
</cp:coreProperties>
</file>