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1" r:id="rId17"/>
    <p:sldId id="303" r:id="rId18"/>
  </p:sldIdLst>
  <p:sldSz cx="12192000" cy="6858000"/>
  <p:notesSz cx="6858000" cy="9144000"/>
  <p:custDataLst>
    <p:tags r:id="rId19"/>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tags" Target="tags/tag1.xml" /><Relationship Id="rId2" Type="http://schemas.openxmlformats.org/officeDocument/2006/relationships/slideMaster" Target="slideMasters/slideMaster2.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heme" Target="theme/theme1.xml" /><Relationship Id="rId23"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10185AD9-416A-4F42-B400-BE485AC10F5A}"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310EA893-4606-4E72-BF9F-E7CFCC4567D5}"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D766DDED-0243-4F6C-ACD7-691B121A3E73}"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65B9021D-5FAF-46F5-9DB9-03C3316DAB61}"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0039AE2B-57A8-4698-8C72-95DA618A6B43}"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157220EA-EAB2-4998-A896-2DE7DFFCAF63}"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3E20FCBF-2E66-416E-B85B-D6DF9F868ACF}"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858E9B16-6E34-493F-99EE-F13EAA75B413}"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99268899-B010-43BC-98F1-0F62ABD2A1C9}"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9FB11044-74B5-4314-8ECC-88C90A6A4A0C}"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8F4E34DE-367B-490A-8E26-CBC55220C78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 Id="rId3" Type="http://schemas.openxmlformats.org/officeDocument/2006/relationships/image" Target="../media/image2.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 Id="rId3" Type="http://schemas.openxmlformats.org/officeDocument/2006/relationships/image" Target="../media/image2.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 Id="rId3" Type="http://schemas.openxmlformats.org/officeDocument/2006/relationships/image" Target="../media/image5.jpeg" /><Relationship Id="rId4" Type="http://schemas.openxmlformats.org/officeDocument/2006/relationships/image" Target="../media/image6.jpeg" /><Relationship Id="rId5" Type="http://schemas.openxmlformats.org/officeDocument/2006/relationships/image" Target="../media/image2.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8.jpeg" /><Relationship Id="rId4" Type="http://schemas.openxmlformats.org/officeDocument/2006/relationships/image" Target="../media/image9.jpeg" /><Relationship Id="rId5" Type="http://schemas.openxmlformats.org/officeDocument/2006/relationships/image" Target="../media/image2.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 Id="rId3" Type="http://schemas.openxmlformats.org/officeDocument/2006/relationships/image" Target="../media/image2.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0.jpeg" /><Relationship Id="rId3" Type="http://schemas.openxmlformats.org/officeDocument/2006/relationships/image" Target="../media/image2.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1.jpeg" /><Relationship Id="rId3" Type="http://schemas.openxmlformats.org/officeDocument/2006/relationships/image" Target="../media/image2.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2.jpeg" /><Relationship Id="rId3" Type="http://schemas.openxmlformats.org/officeDocument/2006/relationships/image" Target="../media/image2.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 Id="rId3" Type="http://schemas.openxmlformats.org/officeDocument/2006/relationships/image" Target="../media/image2.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3.jpeg" /><Relationship Id="rId3" Type="http://schemas.openxmlformats.org/officeDocument/2006/relationships/image" Target="../media/image2.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4.jpeg" /><Relationship Id="rId3" Type="http://schemas.openxmlformats.org/officeDocument/2006/relationships/image" Target="../media/image15.jpeg" /><Relationship Id="rId4" Type="http://schemas.openxmlformats.org/officeDocument/2006/relationships/image" Target="../media/image16.jpeg" /><Relationship Id="rId5" Type="http://schemas.openxmlformats.org/officeDocument/2006/relationships/image" Target="../media/image2.pn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308052063022006030"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992262" y="795338"/>
            <a:ext cx="5016500" cy="4945062"/>
          </a:xfrm>
          <a:prstGeom prst="rect">
            <a:avLst/>
          </a:prstGeom>
        </p:spPr>
      </p:pic>
      <p:sp>
        <p:nvSpPr>
          <p:cNvPr id="3" name="AutoShape 3"/>
          <p:cNvSpPr/>
          <p:nvPr/>
        </p:nvSpPr>
        <p:spPr>
          <a:xfrm>
            <a:off x="-474588" y="128588"/>
            <a:ext cx="5299075" cy="425767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a:off x="-860351" y="60325"/>
            <a:ext cx="6002338" cy="4419600"/>
          </a:xfrm>
          <a:custGeom>
            <a:rect l="l" t="t" r="r" b="b"/>
            <a:pathLst>
              <a:path w="1478" h="1090">
                <a:moveTo>
                  <a:pt x="410" y="1046"/>
                </a:moveTo>
                <a:cubicBezTo>
                  <a:pt x="410" y="1046"/>
                  <a:pt x="0" y="1016"/>
                  <a:pt x="118" y="624"/>
                </a:cubicBezTo>
                <a:cubicBezTo>
                  <a:pt x="236" y="232"/>
                  <a:pt x="482" y="0"/>
                  <a:pt x="754" y="20"/>
                </a:cubicBezTo>
                <a:cubicBezTo>
                  <a:pt x="1026" y="40"/>
                  <a:pt x="1270" y="144"/>
                  <a:pt x="1374" y="502"/>
                </a:cubicBezTo>
                <a:cubicBezTo>
                  <a:pt x="1478" y="860"/>
                  <a:pt x="1264" y="1002"/>
                  <a:pt x="982" y="1046"/>
                </a:cubicBezTo>
                <a:cubicBezTo>
                  <a:pt x="700" y="1090"/>
                  <a:pt x="410" y="1046"/>
                  <a:pt x="410" y="1046"/>
                </a:cubicBezTo>
                <a:close/>
              </a:path>
            </a:pathLst>
          </a:custGeom>
          <a:ln w="3572">
            <a:solidFill>
              <a:srgbClr val="EAEAEA">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a:off x="-680963" y="144463"/>
            <a:ext cx="5773737" cy="4275137"/>
          </a:xfrm>
          <a:custGeom>
            <a:rect l="l" t="t" r="r" b="b"/>
            <a:pathLst>
              <a:path w="1422" h="1054">
                <a:moveTo>
                  <a:pt x="731" y="19"/>
                </a:moveTo>
                <a:cubicBezTo>
                  <a:pt x="992" y="44"/>
                  <a:pt x="1225" y="142"/>
                  <a:pt x="1323" y="484"/>
                </a:cubicBezTo>
                <a:cubicBezTo>
                  <a:pt x="1422" y="827"/>
                  <a:pt x="1216" y="963"/>
                  <a:pt x="947" y="1008"/>
                </a:cubicBezTo>
                <a:cubicBezTo>
                  <a:pt x="676" y="1054"/>
                  <a:pt x="392" y="1012"/>
                  <a:pt x="391" y="1007"/>
                </a:cubicBezTo>
                <a:cubicBezTo>
                  <a:pt x="389" y="1003"/>
                  <a:pt x="0" y="975"/>
                  <a:pt x="108" y="600"/>
                </a:cubicBezTo>
                <a:cubicBezTo>
                  <a:pt x="110" y="592"/>
                  <a:pt x="112" y="584"/>
                  <a:pt x="115" y="576"/>
                </a:cubicBezTo>
                <a:cubicBezTo>
                  <a:pt x="140" y="493"/>
                  <a:pt x="172" y="417"/>
                  <a:pt x="212" y="349"/>
                </a:cubicBezTo>
                <a:cubicBezTo>
                  <a:pt x="340" y="129"/>
                  <a:pt x="530" y="0"/>
                  <a:pt x="731" y="19"/>
                </a:cubicBezTo>
                <a:close/>
              </a:path>
            </a:pathLst>
          </a:custGeom>
          <a:ln w="3572">
            <a:solidFill>
              <a:srgbClr val="E8E8E8">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506338" y="209550"/>
            <a:ext cx="5546725" cy="4152900"/>
          </a:xfrm>
          <a:custGeom>
            <a:rect l="l" t="t" r="r" b="b"/>
            <a:pathLst>
              <a:path w="1366" h="1024">
                <a:moveTo>
                  <a:pt x="709" y="23"/>
                </a:moveTo>
                <a:cubicBezTo>
                  <a:pt x="959" y="52"/>
                  <a:pt x="1181" y="145"/>
                  <a:pt x="1273" y="472"/>
                </a:cubicBezTo>
                <a:cubicBezTo>
                  <a:pt x="1366" y="799"/>
                  <a:pt x="1169" y="929"/>
                  <a:pt x="912" y="976"/>
                </a:cubicBezTo>
                <a:cubicBezTo>
                  <a:pt x="653" y="1024"/>
                  <a:pt x="375" y="984"/>
                  <a:pt x="372" y="974"/>
                </a:cubicBezTo>
                <a:cubicBezTo>
                  <a:pt x="370" y="966"/>
                  <a:pt x="0" y="939"/>
                  <a:pt x="98" y="581"/>
                </a:cubicBezTo>
                <a:cubicBezTo>
                  <a:pt x="101" y="573"/>
                  <a:pt x="102" y="565"/>
                  <a:pt x="104" y="558"/>
                </a:cubicBezTo>
                <a:cubicBezTo>
                  <a:pt x="128" y="478"/>
                  <a:pt x="158" y="404"/>
                  <a:pt x="199" y="336"/>
                </a:cubicBezTo>
                <a:cubicBezTo>
                  <a:pt x="323" y="128"/>
                  <a:pt x="512" y="0"/>
                  <a:pt x="709" y="23"/>
                </a:cubicBezTo>
                <a:close/>
              </a:path>
            </a:pathLst>
          </a:custGeom>
          <a:ln w="3572">
            <a:solidFill>
              <a:srgbClr val="E6E6E5">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a:off x="-328538" y="271463"/>
            <a:ext cx="5319712" cy="4029075"/>
          </a:xfrm>
          <a:custGeom>
            <a:rect l="l" t="t" r="r" b="b"/>
            <a:pathLst>
              <a:path w="1310" h="994">
                <a:moveTo>
                  <a:pt x="686" y="28"/>
                </a:moveTo>
                <a:cubicBezTo>
                  <a:pt x="925" y="62"/>
                  <a:pt x="1135" y="148"/>
                  <a:pt x="1223" y="460"/>
                </a:cubicBezTo>
                <a:cubicBezTo>
                  <a:pt x="1310" y="773"/>
                  <a:pt x="1121" y="895"/>
                  <a:pt x="877" y="944"/>
                </a:cubicBezTo>
                <a:cubicBezTo>
                  <a:pt x="628" y="994"/>
                  <a:pt x="357" y="956"/>
                  <a:pt x="353" y="941"/>
                </a:cubicBezTo>
                <a:cubicBezTo>
                  <a:pt x="349" y="929"/>
                  <a:pt x="0" y="904"/>
                  <a:pt x="88" y="563"/>
                </a:cubicBezTo>
                <a:cubicBezTo>
                  <a:pt x="90" y="556"/>
                  <a:pt x="91" y="548"/>
                  <a:pt x="93" y="540"/>
                </a:cubicBezTo>
                <a:cubicBezTo>
                  <a:pt x="114" y="464"/>
                  <a:pt x="142" y="392"/>
                  <a:pt x="184" y="324"/>
                </a:cubicBezTo>
                <a:cubicBezTo>
                  <a:pt x="305" y="129"/>
                  <a:pt x="493" y="0"/>
                  <a:pt x="686" y="28"/>
                </a:cubicBezTo>
                <a:close/>
              </a:path>
            </a:pathLst>
          </a:custGeom>
          <a:ln w="3572">
            <a:solidFill>
              <a:srgbClr val="E4E4E3">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153913" y="334963"/>
            <a:ext cx="5092700" cy="3905250"/>
          </a:xfrm>
          <a:custGeom>
            <a:rect l="l" t="t" r="r" b="b"/>
            <a:pathLst>
              <a:path w="1254" h="963">
                <a:moveTo>
                  <a:pt x="664" y="32"/>
                </a:moveTo>
                <a:cubicBezTo>
                  <a:pt x="892" y="70"/>
                  <a:pt x="1091" y="151"/>
                  <a:pt x="1173" y="448"/>
                </a:cubicBezTo>
                <a:cubicBezTo>
                  <a:pt x="1254" y="745"/>
                  <a:pt x="1074" y="861"/>
                  <a:pt x="843" y="911"/>
                </a:cubicBezTo>
                <a:cubicBezTo>
                  <a:pt x="605" y="963"/>
                  <a:pt x="340" y="927"/>
                  <a:pt x="334" y="908"/>
                </a:cubicBezTo>
                <a:cubicBezTo>
                  <a:pt x="330" y="892"/>
                  <a:pt x="0" y="868"/>
                  <a:pt x="79" y="544"/>
                </a:cubicBezTo>
                <a:cubicBezTo>
                  <a:pt x="81" y="537"/>
                  <a:pt x="81" y="529"/>
                  <a:pt x="83" y="522"/>
                </a:cubicBezTo>
                <a:cubicBezTo>
                  <a:pt x="102" y="449"/>
                  <a:pt x="128" y="379"/>
                  <a:pt x="171" y="311"/>
                </a:cubicBezTo>
                <a:cubicBezTo>
                  <a:pt x="288" y="129"/>
                  <a:pt x="475" y="0"/>
                  <a:pt x="664" y="32"/>
                </a:cubicBezTo>
                <a:close/>
              </a:path>
            </a:pathLst>
          </a:custGeom>
          <a:ln w="3572">
            <a:solidFill>
              <a:srgbClr val="E2E2E1">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Freeform 9"/>
          <p:cNvSpPr/>
          <p:nvPr/>
        </p:nvSpPr>
        <p:spPr>
          <a:xfrm>
            <a:off x="20712" y="400050"/>
            <a:ext cx="4868862" cy="3783013"/>
          </a:xfrm>
          <a:custGeom>
            <a:rect l="l" t="t" r="r" b="b"/>
            <a:pathLst>
              <a:path w="1199" h="933">
                <a:moveTo>
                  <a:pt x="642" y="36"/>
                </a:moveTo>
                <a:cubicBezTo>
                  <a:pt x="858" y="78"/>
                  <a:pt x="1047" y="154"/>
                  <a:pt x="1123" y="435"/>
                </a:cubicBezTo>
                <a:cubicBezTo>
                  <a:pt x="1199" y="717"/>
                  <a:pt x="1027" y="827"/>
                  <a:pt x="809" y="879"/>
                </a:cubicBezTo>
                <a:cubicBezTo>
                  <a:pt x="582" y="933"/>
                  <a:pt x="323" y="898"/>
                  <a:pt x="316" y="874"/>
                </a:cubicBezTo>
                <a:cubicBezTo>
                  <a:pt x="310" y="854"/>
                  <a:pt x="0" y="832"/>
                  <a:pt x="70" y="525"/>
                </a:cubicBezTo>
                <a:cubicBezTo>
                  <a:pt x="71" y="518"/>
                  <a:pt x="71" y="511"/>
                  <a:pt x="73" y="504"/>
                </a:cubicBezTo>
                <a:cubicBezTo>
                  <a:pt x="90" y="434"/>
                  <a:pt x="114" y="366"/>
                  <a:pt x="158" y="298"/>
                </a:cubicBezTo>
                <a:cubicBezTo>
                  <a:pt x="270" y="128"/>
                  <a:pt x="456" y="0"/>
                  <a:pt x="642" y="36"/>
                </a:cubicBezTo>
                <a:close/>
              </a:path>
            </a:pathLst>
          </a:custGeom>
          <a:ln w="3572">
            <a:solidFill>
              <a:srgbClr val="E0DFDF">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Freeform 10"/>
          <p:cNvSpPr/>
          <p:nvPr/>
        </p:nvSpPr>
        <p:spPr>
          <a:xfrm>
            <a:off x="200099" y="461963"/>
            <a:ext cx="4637088" cy="3660775"/>
          </a:xfrm>
          <a:custGeom>
            <a:rect l="l" t="t" r="r" b="b"/>
            <a:pathLst>
              <a:path w="1142" h="903">
                <a:moveTo>
                  <a:pt x="619" y="41"/>
                </a:moveTo>
                <a:cubicBezTo>
                  <a:pt x="824" y="86"/>
                  <a:pt x="1002" y="158"/>
                  <a:pt x="1072" y="424"/>
                </a:cubicBezTo>
                <a:cubicBezTo>
                  <a:pt x="1142" y="690"/>
                  <a:pt x="979" y="794"/>
                  <a:pt x="773" y="847"/>
                </a:cubicBezTo>
                <a:cubicBezTo>
                  <a:pt x="557" y="903"/>
                  <a:pt x="305" y="871"/>
                  <a:pt x="297" y="842"/>
                </a:cubicBezTo>
                <a:cubicBezTo>
                  <a:pt x="290" y="818"/>
                  <a:pt x="0" y="797"/>
                  <a:pt x="59" y="507"/>
                </a:cubicBezTo>
                <a:cubicBezTo>
                  <a:pt x="61" y="501"/>
                  <a:pt x="61" y="493"/>
                  <a:pt x="62" y="486"/>
                </a:cubicBezTo>
                <a:cubicBezTo>
                  <a:pt x="76" y="420"/>
                  <a:pt x="99" y="354"/>
                  <a:pt x="144" y="287"/>
                </a:cubicBezTo>
                <a:cubicBezTo>
                  <a:pt x="251" y="128"/>
                  <a:pt x="437" y="0"/>
                  <a:pt x="619" y="41"/>
                </a:cubicBezTo>
                <a:close/>
              </a:path>
            </a:pathLst>
          </a:custGeom>
          <a:ln w="3572">
            <a:solidFill>
              <a:srgbClr val="DEDDDD">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Freeform 11"/>
          <p:cNvSpPr/>
          <p:nvPr/>
        </p:nvSpPr>
        <p:spPr>
          <a:xfrm>
            <a:off x="374724" y="527050"/>
            <a:ext cx="4413250" cy="3538538"/>
          </a:xfrm>
          <a:custGeom>
            <a:rect l="l" t="t" r="r" b="b"/>
            <a:pathLst>
              <a:path w="1087" h="873">
                <a:moveTo>
                  <a:pt x="597" y="45"/>
                </a:moveTo>
                <a:cubicBezTo>
                  <a:pt x="791" y="94"/>
                  <a:pt x="958" y="161"/>
                  <a:pt x="1022" y="411"/>
                </a:cubicBezTo>
                <a:cubicBezTo>
                  <a:pt x="1087" y="663"/>
                  <a:pt x="931" y="760"/>
                  <a:pt x="739" y="815"/>
                </a:cubicBezTo>
                <a:cubicBezTo>
                  <a:pt x="534" y="873"/>
                  <a:pt x="287" y="842"/>
                  <a:pt x="278" y="808"/>
                </a:cubicBezTo>
                <a:cubicBezTo>
                  <a:pt x="270" y="781"/>
                  <a:pt x="0" y="760"/>
                  <a:pt x="50" y="488"/>
                </a:cubicBezTo>
                <a:cubicBezTo>
                  <a:pt x="51" y="482"/>
                  <a:pt x="51" y="475"/>
                  <a:pt x="52" y="468"/>
                </a:cubicBezTo>
                <a:cubicBezTo>
                  <a:pt x="64" y="405"/>
                  <a:pt x="84" y="341"/>
                  <a:pt x="131" y="274"/>
                </a:cubicBezTo>
                <a:cubicBezTo>
                  <a:pt x="233" y="127"/>
                  <a:pt x="418" y="0"/>
                  <a:pt x="597" y="45"/>
                </a:cubicBezTo>
                <a:close/>
              </a:path>
            </a:pathLst>
          </a:custGeom>
          <a:ln w="3572">
            <a:solidFill>
              <a:srgbClr val="DCDBDB">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Freeform 12"/>
          <p:cNvSpPr/>
          <p:nvPr/>
        </p:nvSpPr>
        <p:spPr>
          <a:xfrm>
            <a:off x="549349" y="587375"/>
            <a:ext cx="4189413" cy="3417888"/>
          </a:xfrm>
          <a:custGeom>
            <a:rect l="l" t="t" r="r" b="b"/>
            <a:pathLst>
              <a:path w="1032" h="843">
                <a:moveTo>
                  <a:pt x="575" y="50"/>
                </a:moveTo>
                <a:cubicBezTo>
                  <a:pt x="757" y="102"/>
                  <a:pt x="913" y="165"/>
                  <a:pt x="973" y="400"/>
                </a:cubicBezTo>
                <a:cubicBezTo>
                  <a:pt x="1032" y="636"/>
                  <a:pt x="884" y="728"/>
                  <a:pt x="705" y="783"/>
                </a:cubicBezTo>
                <a:cubicBezTo>
                  <a:pt x="510" y="843"/>
                  <a:pt x="270" y="814"/>
                  <a:pt x="260" y="776"/>
                </a:cubicBezTo>
                <a:cubicBezTo>
                  <a:pt x="251" y="744"/>
                  <a:pt x="0" y="725"/>
                  <a:pt x="41" y="470"/>
                </a:cubicBezTo>
                <a:cubicBezTo>
                  <a:pt x="42" y="464"/>
                  <a:pt x="41" y="457"/>
                  <a:pt x="42" y="451"/>
                </a:cubicBezTo>
                <a:cubicBezTo>
                  <a:pt x="52" y="391"/>
                  <a:pt x="70" y="329"/>
                  <a:pt x="118" y="262"/>
                </a:cubicBezTo>
                <a:cubicBezTo>
                  <a:pt x="214" y="127"/>
                  <a:pt x="400" y="0"/>
                  <a:pt x="575" y="50"/>
                </a:cubicBezTo>
                <a:close/>
              </a:path>
            </a:pathLst>
          </a:custGeom>
          <a:ln w="3572">
            <a:solidFill>
              <a:srgbClr val="DAD9D9">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Freeform 13"/>
          <p:cNvSpPr/>
          <p:nvPr/>
        </p:nvSpPr>
        <p:spPr>
          <a:xfrm>
            <a:off x="723974" y="647700"/>
            <a:ext cx="3962400" cy="3300413"/>
          </a:xfrm>
          <a:custGeom>
            <a:rect l="l" t="t" r="r" b="b"/>
            <a:pathLst>
              <a:path w="976" h="814">
                <a:moveTo>
                  <a:pt x="553" y="55"/>
                </a:moveTo>
                <a:cubicBezTo>
                  <a:pt x="724" y="109"/>
                  <a:pt x="869" y="168"/>
                  <a:pt x="923" y="388"/>
                </a:cubicBezTo>
                <a:cubicBezTo>
                  <a:pt x="976" y="609"/>
                  <a:pt x="837" y="695"/>
                  <a:pt x="670" y="751"/>
                </a:cubicBezTo>
                <a:cubicBezTo>
                  <a:pt x="487" y="814"/>
                  <a:pt x="253" y="787"/>
                  <a:pt x="241" y="743"/>
                </a:cubicBezTo>
                <a:cubicBezTo>
                  <a:pt x="231" y="708"/>
                  <a:pt x="0" y="689"/>
                  <a:pt x="32" y="452"/>
                </a:cubicBezTo>
                <a:cubicBezTo>
                  <a:pt x="33" y="446"/>
                  <a:pt x="31" y="440"/>
                  <a:pt x="32" y="434"/>
                </a:cubicBezTo>
                <a:cubicBezTo>
                  <a:pt x="40" y="377"/>
                  <a:pt x="56" y="317"/>
                  <a:pt x="104" y="250"/>
                </a:cubicBezTo>
                <a:cubicBezTo>
                  <a:pt x="195" y="127"/>
                  <a:pt x="381" y="0"/>
                  <a:pt x="553" y="55"/>
                </a:cubicBezTo>
                <a:close/>
              </a:path>
            </a:pathLst>
          </a:custGeom>
          <a:ln w="3572">
            <a:solidFill>
              <a:srgbClr val="D8D7D7">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893837" y="704850"/>
            <a:ext cx="3744912" cy="3186113"/>
          </a:xfrm>
          <a:custGeom>
            <a:rect l="l" t="t" r="r" b="b"/>
            <a:pathLst>
              <a:path w="922" h="786">
                <a:moveTo>
                  <a:pt x="532" y="60"/>
                </a:moveTo>
                <a:cubicBezTo>
                  <a:pt x="692" y="117"/>
                  <a:pt x="826" y="173"/>
                  <a:pt x="874" y="378"/>
                </a:cubicBezTo>
                <a:cubicBezTo>
                  <a:pt x="922" y="583"/>
                  <a:pt x="791" y="663"/>
                  <a:pt x="637" y="721"/>
                </a:cubicBezTo>
                <a:cubicBezTo>
                  <a:pt x="464" y="786"/>
                  <a:pt x="237" y="760"/>
                  <a:pt x="224" y="712"/>
                </a:cubicBezTo>
                <a:cubicBezTo>
                  <a:pt x="213" y="672"/>
                  <a:pt x="0" y="654"/>
                  <a:pt x="23" y="435"/>
                </a:cubicBezTo>
                <a:cubicBezTo>
                  <a:pt x="24" y="430"/>
                  <a:pt x="22" y="423"/>
                  <a:pt x="23" y="417"/>
                </a:cubicBezTo>
                <a:cubicBezTo>
                  <a:pt x="28" y="365"/>
                  <a:pt x="42" y="306"/>
                  <a:pt x="92" y="239"/>
                </a:cubicBezTo>
                <a:cubicBezTo>
                  <a:pt x="176" y="127"/>
                  <a:pt x="363" y="0"/>
                  <a:pt x="532" y="60"/>
                </a:cubicBezTo>
                <a:close/>
              </a:path>
            </a:pathLst>
          </a:custGeom>
          <a:ln w="3572">
            <a:solidFill>
              <a:srgbClr val="D6D5D5">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1063699" y="765175"/>
            <a:ext cx="3521075" cy="3065463"/>
          </a:xfrm>
          <a:custGeom>
            <a:rect l="l" t="t" r="r" b="b"/>
            <a:pathLst>
              <a:path w="865" h="756">
                <a:moveTo>
                  <a:pt x="511" y="65"/>
                </a:moveTo>
                <a:cubicBezTo>
                  <a:pt x="659" y="124"/>
                  <a:pt x="783" y="177"/>
                  <a:pt x="825" y="366"/>
                </a:cubicBezTo>
                <a:cubicBezTo>
                  <a:pt x="867" y="557"/>
                  <a:pt x="744" y="631"/>
                  <a:pt x="604" y="689"/>
                </a:cubicBezTo>
                <a:cubicBezTo>
                  <a:pt x="441" y="756"/>
                  <a:pt x="221" y="732"/>
                  <a:pt x="206" y="679"/>
                </a:cubicBezTo>
                <a:cubicBezTo>
                  <a:pt x="194" y="636"/>
                  <a:pt x="0" y="618"/>
                  <a:pt x="15" y="417"/>
                </a:cubicBezTo>
                <a:cubicBezTo>
                  <a:pt x="16" y="412"/>
                  <a:pt x="13" y="406"/>
                  <a:pt x="13" y="400"/>
                </a:cubicBezTo>
                <a:cubicBezTo>
                  <a:pt x="17" y="351"/>
                  <a:pt x="29" y="294"/>
                  <a:pt x="80" y="227"/>
                </a:cubicBezTo>
                <a:cubicBezTo>
                  <a:pt x="158" y="127"/>
                  <a:pt x="346" y="0"/>
                  <a:pt x="511" y="65"/>
                </a:cubicBezTo>
                <a:close/>
              </a:path>
            </a:pathLst>
          </a:custGeom>
          <a:ln w="3572">
            <a:solidFill>
              <a:srgbClr val="D4D3D3">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1235149" y="822325"/>
            <a:ext cx="3302000" cy="2955925"/>
          </a:xfrm>
          <a:custGeom>
            <a:rect l="l" t="t" r="r" b="b"/>
            <a:pathLst>
              <a:path w="813" h="729">
                <a:moveTo>
                  <a:pt x="490" y="71"/>
                </a:moveTo>
                <a:cubicBezTo>
                  <a:pt x="627" y="132"/>
                  <a:pt x="740" y="182"/>
                  <a:pt x="776" y="356"/>
                </a:cubicBezTo>
                <a:cubicBezTo>
                  <a:pt x="813" y="531"/>
                  <a:pt x="698" y="600"/>
                  <a:pt x="571" y="659"/>
                </a:cubicBezTo>
                <a:cubicBezTo>
                  <a:pt x="418" y="729"/>
                  <a:pt x="205" y="706"/>
                  <a:pt x="189" y="648"/>
                </a:cubicBezTo>
                <a:cubicBezTo>
                  <a:pt x="176" y="600"/>
                  <a:pt x="0" y="583"/>
                  <a:pt x="7" y="400"/>
                </a:cubicBezTo>
                <a:cubicBezTo>
                  <a:pt x="7" y="395"/>
                  <a:pt x="4" y="389"/>
                  <a:pt x="4" y="384"/>
                </a:cubicBezTo>
                <a:cubicBezTo>
                  <a:pt x="6" y="338"/>
                  <a:pt x="16" y="283"/>
                  <a:pt x="68" y="217"/>
                </a:cubicBezTo>
                <a:cubicBezTo>
                  <a:pt x="139" y="127"/>
                  <a:pt x="328" y="0"/>
                  <a:pt x="490" y="71"/>
                </a:cubicBezTo>
                <a:close/>
              </a:path>
            </a:pathLst>
          </a:custGeom>
          <a:ln w="3572">
            <a:solidFill>
              <a:srgbClr val="D2D1D1">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Freeform 17"/>
          <p:cNvSpPr/>
          <p:nvPr/>
        </p:nvSpPr>
        <p:spPr>
          <a:xfrm>
            <a:off x="1385962" y="1095375"/>
            <a:ext cx="2995612" cy="2514600"/>
          </a:xfrm>
          <a:custGeom>
            <a:rect l="l" t="t" r="r" b="b"/>
            <a:pathLst>
              <a:path w="9355" h="8854">
                <a:moveTo>
                  <a:pt x="6007" y="341"/>
                </a:moveTo>
                <a:cubicBezTo>
                  <a:pt x="7604" y="1226"/>
                  <a:pt x="8884" y="1911"/>
                  <a:pt x="9290" y="4165"/>
                </a:cubicBezTo>
                <a:cubicBezTo>
                  <a:pt x="9670" y="6447"/>
                  <a:pt x="8327" y="7360"/>
                  <a:pt x="6869" y="8202"/>
                </a:cubicBezTo>
                <a:cubicBezTo>
                  <a:pt x="5069" y="9243"/>
                  <a:pt x="2458" y="8929"/>
                  <a:pt x="2243" y="8030"/>
                </a:cubicBezTo>
                <a:cubicBezTo>
                  <a:pt x="2053" y="7303"/>
                  <a:pt x="46" y="7049"/>
                  <a:pt x="50" y="4707"/>
                </a:cubicBezTo>
                <a:cubicBezTo>
                  <a:pt x="38" y="4650"/>
                  <a:pt x="0" y="4564"/>
                  <a:pt x="0" y="4493"/>
                </a:cubicBezTo>
                <a:cubicBezTo>
                  <a:pt x="0" y="3879"/>
                  <a:pt x="88" y="3123"/>
                  <a:pt x="773" y="2182"/>
                </a:cubicBezTo>
                <a:cubicBezTo>
                  <a:pt x="1584" y="1055"/>
                  <a:pt x="3992" y="-757"/>
                  <a:pt x="6007" y="341"/>
                </a:cubicBezTo>
                <a:close/>
              </a:path>
            </a:pathLst>
          </a:custGeom>
          <a:ln w="3572">
            <a:solidFill>
              <a:srgbClr val="D0CFCF">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Freeform 18"/>
          <p:cNvSpPr/>
          <p:nvPr/>
        </p:nvSpPr>
        <p:spPr>
          <a:xfrm>
            <a:off x="1514549" y="1155700"/>
            <a:ext cx="2835275" cy="2395538"/>
          </a:xfrm>
          <a:custGeom>
            <a:rect l="l" t="t" r="r" b="b"/>
            <a:pathLst>
              <a:path w="9484" h="8772">
                <a:moveTo>
                  <a:pt x="6293" y="429"/>
                </a:moveTo>
                <a:cubicBezTo>
                  <a:pt x="7855" y="1349"/>
                  <a:pt x="9092" y="2047"/>
                  <a:pt x="9431" y="4168"/>
                </a:cubicBezTo>
                <a:cubicBezTo>
                  <a:pt x="9771" y="6305"/>
                  <a:pt x="8426" y="7180"/>
                  <a:pt x="7054" y="8055"/>
                </a:cubicBezTo>
                <a:cubicBezTo>
                  <a:pt x="5274" y="9183"/>
                  <a:pt x="2556" y="8871"/>
                  <a:pt x="2298" y="7877"/>
                </a:cubicBezTo>
                <a:cubicBezTo>
                  <a:pt x="2094" y="7047"/>
                  <a:pt x="248" y="6961"/>
                  <a:pt x="70" y="4628"/>
                </a:cubicBezTo>
                <a:cubicBezTo>
                  <a:pt x="56" y="4569"/>
                  <a:pt x="16" y="4480"/>
                  <a:pt x="16" y="4406"/>
                </a:cubicBezTo>
                <a:cubicBezTo>
                  <a:pt x="-12" y="3827"/>
                  <a:pt x="-93" y="2922"/>
                  <a:pt x="804" y="2091"/>
                </a:cubicBezTo>
                <a:cubicBezTo>
                  <a:pt x="1388" y="934"/>
                  <a:pt x="4187" y="-817"/>
                  <a:pt x="6293" y="429"/>
                </a:cubicBezTo>
                <a:close/>
              </a:path>
            </a:pathLst>
          </a:custGeom>
          <a:ln w="3572">
            <a:solidFill>
              <a:srgbClr val="CECDCD">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Freeform 19"/>
          <p:cNvSpPr/>
          <p:nvPr/>
        </p:nvSpPr>
        <p:spPr>
          <a:xfrm>
            <a:off x="1641548" y="1219200"/>
            <a:ext cx="2674938" cy="2276475"/>
          </a:xfrm>
          <a:custGeom>
            <a:rect l="l" t="t" r="r" b="b"/>
            <a:pathLst>
              <a:path w="9599" h="8661">
                <a:moveTo>
                  <a:pt x="6600" y="507"/>
                </a:moveTo>
                <a:cubicBezTo>
                  <a:pt x="8116" y="1480"/>
                  <a:pt x="9268" y="2159"/>
                  <a:pt x="9559" y="4134"/>
                </a:cubicBezTo>
                <a:cubicBezTo>
                  <a:pt x="9851" y="6140"/>
                  <a:pt x="8524" y="6973"/>
                  <a:pt x="7242" y="7884"/>
                </a:cubicBezTo>
                <a:cubicBezTo>
                  <a:pt x="5478" y="9103"/>
                  <a:pt x="2664" y="8779"/>
                  <a:pt x="2373" y="7668"/>
                </a:cubicBezTo>
                <a:cubicBezTo>
                  <a:pt x="2125" y="6757"/>
                  <a:pt x="424" y="6583"/>
                  <a:pt x="113" y="4520"/>
                </a:cubicBezTo>
                <a:cubicBezTo>
                  <a:pt x="99" y="4458"/>
                  <a:pt x="41" y="4381"/>
                  <a:pt x="41" y="4304"/>
                </a:cubicBezTo>
                <a:cubicBezTo>
                  <a:pt x="-18" y="3748"/>
                  <a:pt x="-149" y="2822"/>
                  <a:pt x="828" y="1973"/>
                </a:cubicBezTo>
                <a:cubicBezTo>
                  <a:pt x="1382" y="955"/>
                  <a:pt x="4385" y="-897"/>
                  <a:pt x="6600" y="507"/>
                </a:cubicBezTo>
                <a:close/>
              </a:path>
            </a:pathLst>
          </a:custGeom>
          <a:ln w="3572">
            <a:solidFill>
              <a:srgbClr val="CCCBCB">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Freeform 20"/>
          <p:cNvSpPr/>
          <p:nvPr/>
        </p:nvSpPr>
        <p:spPr>
          <a:xfrm>
            <a:off x="1770137" y="1284288"/>
            <a:ext cx="2513012" cy="2157412"/>
          </a:xfrm>
          <a:custGeom>
            <a:rect l="l" t="t" r="r" b="b"/>
            <a:pathLst>
              <a:path w="9595" h="8542">
                <a:moveTo>
                  <a:pt x="6858" y="596"/>
                </a:moveTo>
                <a:cubicBezTo>
                  <a:pt x="8315" y="1607"/>
                  <a:pt x="9354" y="2297"/>
                  <a:pt x="9571" y="4111"/>
                </a:cubicBezTo>
                <a:cubicBezTo>
                  <a:pt x="9788" y="5941"/>
                  <a:pt x="8517" y="6744"/>
                  <a:pt x="7338" y="7675"/>
                </a:cubicBezTo>
                <a:cubicBezTo>
                  <a:pt x="5633" y="9023"/>
                  <a:pt x="2749" y="8686"/>
                  <a:pt x="2408" y="7450"/>
                </a:cubicBezTo>
                <a:cubicBezTo>
                  <a:pt x="2145" y="6423"/>
                  <a:pt x="549" y="6115"/>
                  <a:pt x="160" y="4400"/>
                </a:cubicBezTo>
                <a:cubicBezTo>
                  <a:pt x="129" y="4352"/>
                  <a:pt x="83" y="4256"/>
                  <a:pt x="67" y="4192"/>
                </a:cubicBezTo>
                <a:cubicBezTo>
                  <a:pt x="-10" y="3678"/>
                  <a:pt x="-212" y="2715"/>
                  <a:pt x="858" y="1848"/>
                </a:cubicBezTo>
                <a:cubicBezTo>
                  <a:pt x="1354" y="965"/>
                  <a:pt x="4579" y="-977"/>
                  <a:pt x="6858" y="596"/>
                </a:cubicBezTo>
                <a:close/>
              </a:path>
            </a:pathLst>
          </a:custGeom>
          <a:ln w="3572">
            <a:solidFill>
              <a:srgbClr val="CAC9C9">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Freeform 21"/>
          <p:cNvSpPr/>
          <p:nvPr/>
        </p:nvSpPr>
        <p:spPr>
          <a:xfrm>
            <a:off x="1893962" y="1343025"/>
            <a:ext cx="2357437" cy="2043113"/>
          </a:xfrm>
          <a:custGeom>
            <a:rect l="l" t="t" r="r" b="b"/>
            <a:pathLst>
              <a:path w="9593" h="8395">
                <a:moveTo>
                  <a:pt x="7151" y="706"/>
                </a:moveTo>
                <a:cubicBezTo>
                  <a:pt x="8523" y="1756"/>
                  <a:pt x="9449" y="2456"/>
                  <a:pt x="9581" y="4073"/>
                </a:cubicBezTo>
                <a:cubicBezTo>
                  <a:pt x="9730" y="5723"/>
                  <a:pt x="8523" y="6506"/>
                  <a:pt x="7466" y="7440"/>
                </a:cubicBezTo>
                <a:cubicBezTo>
                  <a:pt x="5829" y="8923"/>
                  <a:pt x="2854" y="8556"/>
                  <a:pt x="2474" y="7190"/>
                </a:cubicBezTo>
                <a:cubicBezTo>
                  <a:pt x="2160" y="6073"/>
                  <a:pt x="612" y="5772"/>
                  <a:pt x="226" y="4273"/>
                </a:cubicBezTo>
                <a:cubicBezTo>
                  <a:pt x="193" y="4223"/>
                  <a:pt x="127" y="4140"/>
                  <a:pt x="110" y="4073"/>
                </a:cubicBezTo>
                <a:cubicBezTo>
                  <a:pt x="-6" y="3590"/>
                  <a:pt x="-270" y="2606"/>
                  <a:pt x="904" y="1740"/>
                </a:cubicBezTo>
                <a:cubicBezTo>
                  <a:pt x="1317" y="990"/>
                  <a:pt x="4788" y="-1077"/>
                  <a:pt x="7151" y="706"/>
                </a:cubicBezTo>
                <a:close/>
              </a:path>
            </a:pathLst>
          </a:custGeom>
          <a:ln w="3572">
            <a:solidFill>
              <a:srgbClr val="C8C7C7">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Freeform 22"/>
          <p:cNvSpPr/>
          <p:nvPr/>
        </p:nvSpPr>
        <p:spPr>
          <a:xfrm>
            <a:off x="2017787" y="1403350"/>
            <a:ext cx="2205037" cy="1927225"/>
          </a:xfrm>
          <a:custGeom>
            <a:rect l="l" t="t" r="r" b="b"/>
            <a:pathLst>
              <a:path w="9614" h="8246">
                <a:moveTo>
                  <a:pt x="7489" y="830"/>
                </a:moveTo>
                <a:cubicBezTo>
                  <a:pt x="8799" y="1905"/>
                  <a:pt x="9560" y="2633"/>
                  <a:pt x="9613" y="4054"/>
                </a:cubicBezTo>
                <a:cubicBezTo>
                  <a:pt x="9666" y="5492"/>
                  <a:pt x="8516" y="6255"/>
                  <a:pt x="7613" y="7208"/>
                </a:cubicBezTo>
                <a:cubicBezTo>
                  <a:pt x="6055" y="8820"/>
                  <a:pt x="2976" y="8421"/>
                  <a:pt x="2551" y="6931"/>
                </a:cubicBezTo>
                <a:cubicBezTo>
                  <a:pt x="2197" y="5683"/>
                  <a:pt x="899" y="5406"/>
                  <a:pt x="285" y="4141"/>
                </a:cubicBezTo>
                <a:cubicBezTo>
                  <a:pt x="250" y="4089"/>
                  <a:pt x="179" y="4002"/>
                  <a:pt x="162" y="3933"/>
                </a:cubicBezTo>
                <a:cubicBezTo>
                  <a:pt x="2" y="3499"/>
                  <a:pt x="-334" y="2512"/>
                  <a:pt x="958" y="1610"/>
                </a:cubicBezTo>
                <a:cubicBezTo>
                  <a:pt x="1294" y="1021"/>
                  <a:pt x="5064" y="-1180"/>
                  <a:pt x="7489" y="830"/>
                </a:cubicBezTo>
                <a:close/>
              </a:path>
            </a:pathLst>
          </a:custGeom>
          <a:ln w="3572">
            <a:solidFill>
              <a:srgbClr val="C6C5C5">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Freeform 23"/>
          <p:cNvSpPr/>
          <p:nvPr/>
        </p:nvSpPr>
        <p:spPr>
          <a:xfrm>
            <a:off x="2143199" y="1462088"/>
            <a:ext cx="2052638" cy="1819275"/>
          </a:xfrm>
          <a:custGeom>
            <a:rect l="l" t="t" r="r" b="b"/>
            <a:pathLst>
              <a:path w="9556" h="8070">
                <a:moveTo>
                  <a:pt x="7816" y="960"/>
                </a:moveTo>
                <a:cubicBezTo>
                  <a:pt x="9026" y="2075"/>
                  <a:pt x="9593" y="2813"/>
                  <a:pt x="9555" y="4000"/>
                </a:cubicBezTo>
                <a:cubicBezTo>
                  <a:pt x="9498" y="5241"/>
                  <a:pt x="8478" y="5960"/>
                  <a:pt x="7722" y="6913"/>
                </a:cubicBezTo>
                <a:cubicBezTo>
                  <a:pt x="6304" y="8712"/>
                  <a:pt x="3090" y="8262"/>
                  <a:pt x="2599" y="6608"/>
                </a:cubicBezTo>
                <a:cubicBezTo>
                  <a:pt x="2202" y="5259"/>
                  <a:pt x="1010" y="4991"/>
                  <a:pt x="368" y="3982"/>
                </a:cubicBezTo>
                <a:cubicBezTo>
                  <a:pt x="330" y="3946"/>
                  <a:pt x="236" y="3856"/>
                  <a:pt x="198" y="3784"/>
                </a:cubicBezTo>
                <a:cubicBezTo>
                  <a:pt x="28" y="3388"/>
                  <a:pt x="-407" y="2381"/>
                  <a:pt x="1011" y="1464"/>
                </a:cubicBezTo>
                <a:cubicBezTo>
                  <a:pt x="1238" y="1068"/>
                  <a:pt x="5340" y="-1288"/>
                  <a:pt x="7816" y="960"/>
                </a:cubicBezTo>
                <a:close/>
              </a:path>
            </a:pathLst>
          </a:custGeom>
          <a:ln w="3572">
            <a:solidFill>
              <a:srgbClr val="C4C3C3">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Freeform 24"/>
          <p:cNvSpPr/>
          <p:nvPr/>
        </p:nvSpPr>
        <p:spPr>
          <a:xfrm>
            <a:off x="2265437" y="1516063"/>
            <a:ext cx="1908175" cy="1712912"/>
          </a:xfrm>
          <a:custGeom>
            <a:rect l="l" t="t" r="r" b="b"/>
            <a:pathLst>
              <a:path w="9384" h="7878">
                <a:moveTo>
                  <a:pt x="8070" y="1121"/>
                </a:moveTo>
                <a:cubicBezTo>
                  <a:pt x="9168" y="2259"/>
                  <a:pt x="9507" y="3024"/>
                  <a:pt x="9347" y="3976"/>
                </a:cubicBezTo>
                <a:cubicBezTo>
                  <a:pt x="9188" y="4965"/>
                  <a:pt x="8309" y="5655"/>
                  <a:pt x="7711" y="6625"/>
                </a:cubicBezTo>
                <a:cubicBezTo>
                  <a:pt x="6513" y="8584"/>
                  <a:pt x="3180" y="8080"/>
                  <a:pt x="2641" y="6289"/>
                </a:cubicBezTo>
                <a:cubicBezTo>
                  <a:pt x="2202" y="4797"/>
                  <a:pt x="1049" y="4360"/>
                  <a:pt x="465" y="3827"/>
                </a:cubicBezTo>
                <a:cubicBezTo>
                  <a:pt x="405" y="3789"/>
                  <a:pt x="305" y="3696"/>
                  <a:pt x="265" y="3640"/>
                </a:cubicBezTo>
                <a:cubicBezTo>
                  <a:pt x="66" y="3285"/>
                  <a:pt x="-493" y="2259"/>
                  <a:pt x="1044" y="1327"/>
                </a:cubicBezTo>
                <a:cubicBezTo>
                  <a:pt x="1184" y="1121"/>
                  <a:pt x="5615" y="-1416"/>
                  <a:pt x="8070" y="1121"/>
                </a:cubicBezTo>
                <a:close/>
              </a:path>
            </a:pathLst>
          </a:custGeom>
          <a:ln w="3572">
            <a:solidFill>
              <a:srgbClr val="C2C1C1">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Freeform 25"/>
          <p:cNvSpPr/>
          <p:nvPr/>
        </p:nvSpPr>
        <p:spPr>
          <a:xfrm>
            <a:off x="2278137" y="1244600"/>
            <a:ext cx="2103437" cy="2095500"/>
          </a:xfrm>
          <a:custGeom>
            <a:rect l="l" t="t" r="r" b="b"/>
            <a:pathLst>
              <a:path w="518" h="517">
                <a:moveTo>
                  <a:pt x="79" y="141"/>
                </a:moveTo>
                <a:cubicBezTo>
                  <a:pt x="79" y="141"/>
                  <a:pt x="309" y="0"/>
                  <a:pt x="422" y="147"/>
                </a:cubicBezTo>
                <a:cubicBezTo>
                  <a:pt x="518" y="272"/>
                  <a:pt x="430" y="307"/>
                  <a:pt x="392" y="405"/>
                </a:cubicBezTo>
                <a:cubicBezTo>
                  <a:pt x="349" y="517"/>
                  <a:pt x="181" y="487"/>
                  <a:pt x="153" y="386"/>
                </a:cubicBezTo>
                <a:cubicBezTo>
                  <a:pt x="130" y="303"/>
                  <a:pt x="79" y="289"/>
                  <a:pt x="54" y="269"/>
                </a:cubicBezTo>
                <a:cubicBezTo>
                  <a:pt x="51" y="267"/>
                  <a:pt x="45" y="262"/>
                  <a:pt x="43" y="259"/>
                </a:cubicBezTo>
                <a:cubicBezTo>
                  <a:pt x="31" y="244"/>
                  <a:pt x="0" y="190"/>
                  <a:pt x="79" y="141"/>
                </a:cubicBezTo>
                <a:close/>
              </a:path>
            </a:pathLst>
          </a:custGeom>
          <a:ln w="3572">
            <a:solidFill>
              <a:srgbClr val="C0BFBF">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Freeform 26"/>
          <p:cNvSpPr/>
          <p:nvPr/>
        </p:nvSpPr>
        <p:spPr>
          <a:xfrm>
            <a:off x="2278137" y="1244600"/>
            <a:ext cx="2103437" cy="2095500"/>
          </a:xfrm>
          <a:custGeom>
            <a:rect l="l" t="t" r="r" b="b"/>
            <a:pathLst>
              <a:path w="518" h="517">
                <a:moveTo>
                  <a:pt x="79" y="141"/>
                </a:moveTo>
                <a:cubicBezTo>
                  <a:pt x="79" y="141"/>
                  <a:pt x="309" y="0"/>
                  <a:pt x="422" y="147"/>
                </a:cubicBezTo>
                <a:cubicBezTo>
                  <a:pt x="518" y="272"/>
                  <a:pt x="430" y="307"/>
                  <a:pt x="392" y="405"/>
                </a:cubicBezTo>
                <a:cubicBezTo>
                  <a:pt x="349" y="517"/>
                  <a:pt x="181" y="487"/>
                  <a:pt x="153" y="386"/>
                </a:cubicBezTo>
                <a:cubicBezTo>
                  <a:pt x="130" y="303"/>
                  <a:pt x="76" y="287"/>
                  <a:pt x="51" y="267"/>
                </a:cubicBezTo>
                <a:cubicBezTo>
                  <a:pt x="48" y="265"/>
                  <a:pt x="45" y="262"/>
                  <a:pt x="43" y="259"/>
                </a:cubicBezTo>
                <a:cubicBezTo>
                  <a:pt x="31" y="244"/>
                  <a:pt x="0" y="190"/>
                  <a:pt x="79" y="141"/>
                </a:cubicBezTo>
                <a:close/>
              </a:path>
            </a:pathLst>
          </a:custGeom>
          <a:solidFill>
            <a:srgbClr val="000000">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TextBox 29"/>
          <p:cNvSpPr txBox="1"/>
          <p:nvPr/>
        </p:nvSpPr>
        <p:spPr>
          <a:xfrm>
            <a:off x="4537149" y="2480589"/>
            <a:ext cx="4758620" cy="1574560"/>
          </a:xfrm>
          <a:prstGeom prst="rect">
            <a:avLst/>
          </a:prstGeom>
        </p:spPr>
        <p:txBody>
          <a:bodyPr vert="horz" wrap="square" lIns="91440" tIns="45720" rIns="91440" bIns="45720"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4050" b="1">
                <a:solidFill>
                  <a:srgbClr val="020000"/>
                </a:solidFill>
                <a:latin typeface="Microsoft Yahei"/>
                <a:ea typeface="Microsoft Yahei"/>
                <a:cs typeface="Microsoft Yahei"/>
              </a:rPr>
              <a:t>安全培训消防管理</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731806" y="-3306794"/>
            <a:ext cx="12363450" cy="9556718"/>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Freeform 3"/>
          <p:cNvSpPr/>
          <p:nvPr/>
        </p:nvSpPr>
        <p:spPr>
          <a:xfrm>
            <a:off x="-168307" y="-3457575"/>
            <a:ext cx="14004892" cy="9920288"/>
          </a:xfrm>
          <a:custGeom>
            <a:rect l="l" t="t" r="r" b="b"/>
            <a:pathLst>
              <a:path w="1478" h="1090">
                <a:moveTo>
                  <a:pt x="410" y="1046"/>
                </a:moveTo>
                <a:cubicBezTo>
                  <a:pt x="410" y="1046"/>
                  <a:pt x="0" y="1016"/>
                  <a:pt x="118" y="624"/>
                </a:cubicBezTo>
                <a:cubicBezTo>
                  <a:pt x="236" y="232"/>
                  <a:pt x="482" y="0"/>
                  <a:pt x="754" y="20"/>
                </a:cubicBezTo>
                <a:cubicBezTo>
                  <a:pt x="1026" y="40"/>
                  <a:pt x="1270" y="144"/>
                  <a:pt x="1374" y="502"/>
                </a:cubicBezTo>
                <a:cubicBezTo>
                  <a:pt x="1478" y="860"/>
                  <a:pt x="1264" y="1002"/>
                  <a:pt x="982" y="1046"/>
                </a:cubicBezTo>
                <a:cubicBezTo>
                  <a:pt x="700" y="1090"/>
                  <a:pt x="410" y="1046"/>
                  <a:pt x="410" y="1046"/>
                </a:cubicBezTo>
                <a:close/>
              </a:path>
            </a:pathLst>
          </a:custGeom>
          <a:ln w="3572">
            <a:solidFill>
              <a:srgbClr val="EAEAEA">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a:off x="250793" y="-3268694"/>
            <a:ext cx="13471492" cy="9596438"/>
          </a:xfrm>
          <a:custGeom>
            <a:rect l="l" t="t" r="r" b="b"/>
            <a:pathLst>
              <a:path w="1422" h="1054">
                <a:moveTo>
                  <a:pt x="731" y="19"/>
                </a:moveTo>
                <a:cubicBezTo>
                  <a:pt x="992" y="44"/>
                  <a:pt x="1225" y="142"/>
                  <a:pt x="1323" y="484"/>
                </a:cubicBezTo>
                <a:cubicBezTo>
                  <a:pt x="1422" y="827"/>
                  <a:pt x="1216" y="963"/>
                  <a:pt x="947" y="1008"/>
                </a:cubicBezTo>
                <a:cubicBezTo>
                  <a:pt x="676" y="1054"/>
                  <a:pt x="392" y="1012"/>
                  <a:pt x="391" y="1007"/>
                </a:cubicBezTo>
                <a:cubicBezTo>
                  <a:pt x="389" y="1003"/>
                  <a:pt x="0" y="975"/>
                  <a:pt x="108" y="600"/>
                </a:cubicBezTo>
                <a:cubicBezTo>
                  <a:pt x="110" y="592"/>
                  <a:pt x="112" y="584"/>
                  <a:pt x="115" y="576"/>
                </a:cubicBezTo>
                <a:cubicBezTo>
                  <a:pt x="140" y="493"/>
                  <a:pt x="172" y="417"/>
                  <a:pt x="212" y="349"/>
                </a:cubicBezTo>
                <a:cubicBezTo>
                  <a:pt x="340" y="129"/>
                  <a:pt x="530" y="0"/>
                  <a:pt x="731" y="19"/>
                </a:cubicBezTo>
                <a:close/>
              </a:path>
            </a:pathLst>
          </a:custGeom>
          <a:ln w="3572">
            <a:solidFill>
              <a:srgbClr val="E8E8E8">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a:off x="660368" y="-3125819"/>
            <a:ext cx="12942855" cy="9321832"/>
          </a:xfrm>
          <a:custGeom>
            <a:rect l="l" t="t" r="r" b="b"/>
            <a:pathLst>
              <a:path w="1366" h="1024">
                <a:moveTo>
                  <a:pt x="709" y="23"/>
                </a:moveTo>
                <a:cubicBezTo>
                  <a:pt x="959" y="52"/>
                  <a:pt x="1181" y="145"/>
                  <a:pt x="1273" y="472"/>
                </a:cubicBezTo>
                <a:cubicBezTo>
                  <a:pt x="1366" y="799"/>
                  <a:pt x="1169" y="929"/>
                  <a:pt x="912" y="976"/>
                </a:cubicBezTo>
                <a:cubicBezTo>
                  <a:pt x="653" y="1024"/>
                  <a:pt x="375" y="984"/>
                  <a:pt x="372" y="974"/>
                </a:cubicBezTo>
                <a:cubicBezTo>
                  <a:pt x="370" y="966"/>
                  <a:pt x="0" y="939"/>
                  <a:pt x="98" y="581"/>
                </a:cubicBezTo>
                <a:cubicBezTo>
                  <a:pt x="101" y="573"/>
                  <a:pt x="102" y="565"/>
                  <a:pt x="104" y="558"/>
                </a:cubicBezTo>
                <a:cubicBezTo>
                  <a:pt x="128" y="478"/>
                  <a:pt x="158" y="404"/>
                  <a:pt x="199" y="336"/>
                </a:cubicBezTo>
                <a:cubicBezTo>
                  <a:pt x="323" y="128"/>
                  <a:pt x="512" y="0"/>
                  <a:pt x="709" y="23"/>
                </a:cubicBezTo>
                <a:close/>
              </a:path>
            </a:pathLst>
          </a:custGeom>
          <a:ln w="3572">
            <a:solidFill>
              <a:srgbClr val="E6E6E5">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1073182" y="-2986087"/>
            <a:ext cx="12411075" cy="9042368"/>
          </a:xfrm>
          <a:custGeom>
            <a:rect l="l" t="t" r="r" b="b"/>
            <a:pathLst>
              <a:path w="1310" h="994">
                <a:moveTo>
                  <a:pt x="686" y="28"/>
                </a:moveTo>
                <a:cubicBezTo>
                  <a:pt x="925" y="62"/>
                  <a:pt x="1135" y="148"/>
                  <a:pt x="1223" y="460"/>
                </a:cubicBezTo>
                <a:cubicBezTo>
                  <a:pt x="1310" y="773"/>
                  <a:pt x="1121" y="895"/>
                  <a:pt x="877" y="944"/>
                </a:cubicBezTo>
                <a:cubicBezTo>
                  <a:pt x="628" y="994"/>
                  <a:pt x="357" y="956"/>
                  <a:pt x="353" y="941"/>
                </a:cubicBezTo>
                <a:cubicBezTo>
                  <a:pt x="349" y="929"/>
                  <a:pt x="0" y="904"/>
                  <a:pt x="88" y="563"/>
                </a:cubicBezTo>
                <a:cubicBezTo>
                  <a:pt x="90" y="556"/>
                  <a:pt x="91" y="548"/>
                  <a:pt x="93" y="540"/>
                </a:cubicBezTo>
                <a:cubicBezTo>
                  <a:pt x="114" y="464"/>
                  <a:pt x="142" y="392"/>
                  <a:pt x="184" y="324"/>
                </a:cubicBezTo>
                <a:cubicBezTo>
                  <a:pt x="305" y="129"/>
                  <a:pt x="493" y="0"/>
                  <a:pt x="686" y="28"/>
                </a:cubicBezTo>
                <a:close/>
              </a:path>
            </a:pathLst>
          </a:custGeom>
          <a:ln w="3572">
            <a:solidFill>
              <a:srgbClr val="E4E4E3">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a:off x="1482757" y="-2844832"/>
            <a:ext cx="11882438" cy="8766143"/>
          </a:xfrm>
          <a:custGeom>
            <a:rect l="l" t="t" r="r" b="b"/>
            <a:pathLst>
              <a:path w="1254" h="963">
                <a:moveTo>
                  <a:pt x="664" y="32"/>
                </a:moveTo>
                <a:cubicBezTo>
                  <a:pt x="892" y="70"/>
                  <a:pt x="1091" y="151"/>
                  <a:pt x="1173" y="448"/>
                </a:cubicBezTo>
                <a:cubicBezTo>
                  <a:pt x="1254" y="745"/>
                  <a:pt x="1074" y="861"/>
                  <a:pt x="843" y="911"/>
                </a:cubicBezTo>
                <a:cubicBezTo>
                  <a:pt x="605" y="963"/>
                  <a:pt x="340" y="927"/>
                  <a:pt x="334" y="908"/>
                </a:cubicBezTo>
                <a:cubicBezTo>
                  <a:pt x="330" y="892"/>
                  <a:pt x="0" y="868"/>
                  <a:pt x="79" y="544"/>
                </a:cubicBezTo>
                <a:cubicBezTo>
                  <a:pt x="81" y="537"/>
                  <a:pt x="81" y="529"/>
                  <a:pt x="83" y="522"/>
                </a:cubicBezTo>
                <a:cubicBezTo>
                  <a:pt x="102" y="449"/>
                  <a:pt x="128" y="379"/>
                  <a:pt x="171" y="311"/>
                </a:cubicBezTo>
                <a:cubicBezTo>
                  <a:pt x="288" y="129"/>
                  <a:pt x="475" y="0"/>
                  <a:pt x="664" y="32"/>
                </a:cubicBezTo>
                <a:close/>
              </a:path>
            </a:pathLst>
          </a:custGeom>
          <a:ln w="3572">
            <a:solidFill>
              <a:srgbClr val="E2E2E1">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1887569" y="-2695575"/>
            <a:ext cx="11360182" cy="8491538"/>
          </a:xfrm>
          <a:custGeom>
            <a:rect l="l" t="t" r="r" b="b"/>
            <a:pathLst>
              <a:path w="1199" h="933">
                <a:moveTo>
                  <a:pt x="642" y="36"/>
                </a:moveTo>
                <a:cubicBezTo>
                  <a:pt x="858" y="78"/>
                  <a:pt x="1047" y="154"/>
                  <a:pt x="1123" y="435"/>
                </a:cubicBezTo>
                <a:cubicBezTo>
                  <a:pt x="1199" y="717"/>
                  <a:pt x="1027" y="827"/>
                  <a:pt x="809" y="879"/>
                </a:cubicBezTo>
                <a:cubicBezTo>
                  <a:pt x="582" y="933"/>
                  <a:pt x="323" y="898"/>
                  <a:pt x="316" y="874"/>
                </a:cubicBezTo>
                <a:cubicBezTo>
                  <a:pt x="310" y="854"/>
                  <a:pt x="0" y="832"/>
                  <a:pt x="70" y="525"/>
                </a:cubicBezTo>
                <a:cubicBezTo>
                  <a:pt x="71" y="518"/>
                  <a:pt x="71" y="511"/>
                  <a:pt x="73" y="504"/>
                </a:cubicBezTo>
                <a:cubicBezTo>
                  <a:pt x="90" y="434"/>
                  <a:pt x="114" y="366"/>
                  <a:pt x="158" y="298"/>
                </a:cubicBezTo>
                <a:cubicBezTo>
                  <a:pt x="270" y="128"/>
                  <a:pt x="456" y="0"/>
                  <a:pt x="642" y="36"/>
                </a:cubicBezTo>
                <a:close/>
              </a:path>
            </a:pathLst>
          </a:custGeom>
          <a:ln w="3572">
            <a:solidFill>
              <a:srgbClr val="E0DFDF">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Freeform 9"/>
          <p:cNvSpPr/>
          <p:nvPr/>
        </p:nvSpPr>
        <p:spPr>
          <a:xfrm>
            <a:off x="2309813" y="-2559082"/>
            <a:ext cx="10818780" cy="8216932"/>
          </a:xfrm>
          <a:custGeom>
            <a:rect l="l" t="t" r="r" b="b"/>
            <a:pathLst>
              <a:path w="1142" h="903">
                <a:moveTo>
                  <a:pt x="619" y="41"/>
                </a:moveTo>
                <a:cubicBezTo>
                  <a:pt x="824" y="86"/>
                  <a:pt x="1002" y="158"/>
                  <a:pt x="1072" y="424"/>
                </a:cubicBezTo>
                <a:cubicBezTo>
                  <a:pt x="1142" y="690"/>
                  <a:pt x="979" y="794"/>
                  <a:pt x="773" y="847"/>
                </a:cubicBezTo>
                <a:cubicBezTo>
                  <a:pt x="557" y="903"/>
                  <a:pt x="305" y="871"/>
                  <a:pt x="297" y="842"/>
                </a:cubicBezTo>
                <a:cubicBezTo>
                  <a:pt x="290" y="818"/>
                  <a:pt x="0" y="797"/>
                  <a:pt x="59" y="507"/>
                </a:cubicBezTo>
                <a:cubicBezTo>
                  <a:pt x="61" y="501"/>
                  <a:pt x="61" y="493"/>
                  <a:pt x="62" y="486"/>
                </a:cubicBezTo>
                <a:cubicBezTo>
                  <a:pt x="76" y="420"/>
                  <a:pt x="99" y="354"/>
                  <a:pt x="144" y="287"/>
                </a:cubicBezTo>
                <a:cubicBezTo>
                  <a:pt x="251" y="128"/>
                  <a:pt x="437" y="0"/>
                  <a:pt x="619" y="41"/>
                </a:cubicBezTo>
                <a:close/>
              </a:path>
            </a:pathLst>
          </a:custGeom>
          <a:ln w="3572">
            <a:solidFill>
              <a:srgbClr val="DEDDDD">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Freeform 10"/>
          <p:cNvSpPr/>
          <p:nvPr/>
        </p:nvSpPr>
        <p:spPr>
          <a:xfrm>
            <a:off x="2716244" y="-2409825"/>
            <a:ext cx="10298145" cy="7942231"/>
          </a:xfrm>
          <a:custGeom>
            <a:rect l="l" t="t" r="r" b="b"/>
            <a:pathLst>
              <a:path w="1087" h="873">
                <a:moveTo>
                  <a:pt x="597" y="45"/>
                </a:moveTo>
                <a:cubicBezTo>
                  <a:pt x="791" y="94"/>
                  <a:pt x="958" y="161"/>
                  <a:pt x="1022" y="411"/>
                </a:cubicBezTo>
                <a:cubicBezTo>
                  <a:pt x="1087" y="663"/>
                  <a:pt x="931" y="760"/>
                  <a:pt x="739" y="815"/>
                </a:cubicBezTo>
                <a:cubicBezTo>
                  <a:pt x="534" y="873"/>
                  <a:pt x="287" y="842"/>
                  <a:pt x="278" y="808"/>
                </a:cubicBezTo>
                <a:cubicBezTo>
                  <a:pt x="270" y="781"/>
                  <a:pt x="0" y="760"/>
                  <a:pt x="50" y="488"/>
                </a:cubicBezTo>
                <a:cubicBezTo>
                  <a:pt x="51" y="482"/>
                  <a:pt x="51" y="475"/>
                  <a:pt x="52" y="468"/>
                </a:cubicBezTo>
                <a:cubicBezTo>
                  <a:pt x="64" y="405"/>
                  <a:pt x="84" y="341"/>
                  <a:pt x="131" y="274"/>
                </a:cubicBezTo>
                <a:cubicBezTo>
                  <a:pt x="233" y="127"/>
                  <a:pt x="418" y="0"/>
                  <a:pt x="597" y="45"/>
                </a:cubicBezTo>
                <a:close/>
              </a:path>
            </a:pathLst>
          </a:custGeom>
          <a:ln w="3572">
            <a:solidFill>
              <a:srgbClr val="DCDBDB">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Freeform 11"/>
          <p:cNvSpPr/>
          <p:nvPr/>
        </p:nvSpPr>
        <p:spPr>
          <a:xfrm>
            <a:off x="3124200" y="-2274856"/>
            <a:ext cx="9774270" cy="7672388"/>
          </a:xfrm>
          <a:custGeom>
            <a:rect l="l" t="t" r="r" b="b"/>
            <a:pathLst>
              <a:path w="1032" h="843">
                <a:moveTo>
                  <a:pt x="575" y="50"/>
                </a:moveTo>
                <a:cubicBezTo>
                  <a:pt x="757" y="102"/>
                  <a:pt x="913" y="165"/>
                  <a:pt x="973" y="400"/>
                </a:cubicBezTo>
                <a:cubicBezTo>
                  <a:pt x="1032" y="636"/>
                  <a:pt x="884" y="728"/>
                  <a:pt x="705" y="783"/>
                </a:cubicBezTo>
                <a:cubicBezTo>
                  <a:pt x="510" y="843"/>
                  <a:pt x="270" y="814"/>
                  <a:pt x="260" y="776"/>
                </a:cubicBezTo>
                <a:cubicBezTo>
                  <a:pt x="251" y="744"/>
                  <a:pt x="0" y="725"/>
                  <a:pt x="41" y="470"/>
                </a:cubicBezTo>
                <a:cubicBezTo>
                  <a:pt x="42" y="464"/>
                  <a:pt x="41" y="457"/>
                  <a:pt x="42" y="451"/>
                </a:cubicBezTo>
                <a:cubicBezTo>
                  <a:pt x="52" y="391"/>
                  <a:pt x="70" y="329"/>
                  <a:pt x="118" y="262"/>
                </a:cubicBezTo>
                <a:cubicBezTo>
                  <a:pt x="214" y="127"/>
                  <a:pt x="400" y="0"/>
                  <a:pt x="575" y="50"/>
                </a:cubicBezTo>
                <a:close/>
              </a:path>
            </a:pathLst>
          </a:custGeom>
          <a:ln w="3572">
            <a:solidFill>
              <a:srgbClr val="DAD9D9">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Freeform 12"/>
          <p:cNvSpPr/>
          <p:nvPr/>
        </p:nvSpPr>
        <p:spPr>
          <a:xfrm>
            <a:off x="3532156" y="-2141506"/>
            <a:ext cx="9244013" cy="7407307"/>
          </a:xfrm>
          <a:custGeom>
            <a:rect l="l" t="t" r="r" b="b"/>
            <a:pathLst>
              <a:path w="976" h="814">
                <a:moveTo>
                  <a:pt x="553" y="55"/>
                </a:moveTo>
                <a:cubicBezTo>
                  <a:pt x="724" y="109"/>
                  <a:pt x="869" y="168"/>
                  <a:pt x="923" y="388"/>
                </a:cubicBezTo>
                <a:cubicBezTo>
                  <a:pt x="976" y="609"/>
                  <a:pt x="837" y="695"/>
                  <a:pt x="670" y="751"/>
                </a:cubicBezTo>
                <a:cubicBezTo>
                  <a:pt x="487" y="814"/>
                  <a:pt x="253" y="787"/>
                  <a:pt x="241" y="743"/>
                </a:cubicBezTo>
                <a:cubicBezTo>
                  <a:pt x="231" y="708"/>
                  <a:pt x="0" y="689"/>
                  <a:pt x="32" y="452"/>
                </a:cubicBezTo>
                <a:cubicBezTo>
                  <a:pt x="33" y="446"/>
                  <a:pt x="31" y="440"/>
                  <a:pt x="32" y="434"/>
                </a:cubicBezTo>
                <a:cubicBezTo>
                  <a:pt x="40" y="377"/>
                  <a:pt x="56" y="317"/>
                  <a:pt x="104" y="250"/>
                </a:cubicBezTo>
                <a:cubicBezTo>
                  <a:pt x="195" y="127"/>
                  <a:pt x="381" y="0"/>
                  <a:pt x="553" y="55"/>
                </a:cubicBezTo>
                <a:close/>
              </a:path>
            </a:pathLst>
          </a:custGeom>
          <a:ln w="3572">
            <a:solidFill>
              <a:srgbClr val="D8D7D7">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Freeform 13"/>
          <p:cNvSpPr/>
          <p:nvPr/>
        </p:nvSpPr>
        <p:spPr>
          <a:xfrm>
            <a:off x="3924300" y="-2011394"/>
            <a:ext cx="8737568" cy="7151656"/>
          </a:xfrm>
          <a:custGeom>
            <a:rect l="l" t="t" r="r" b="b"/>
            <a:pathLst>
              <a:path w="922" h="786">
                <a:moveTo>
                  <a:pt x="532" y="60"/>
                </a:moveTo>
                <a:cubicBezTo>
                  <a:pt x="692" y="117"/>
                  <a:pt x="826" y="173"/>
                  <a:pt x="874" y="378"/>
                </a:cubicBezTo>
                <a:cubicBezTo>
                  <a:pt x="922" y="583"/>
                  <a:pt x="791" y="663"/>
                  <a:pt x="637" y="721"/>
                </a:cubicBezTo>
                <a:cubicBezTo>
                  <a:pt x="464" y="786"/>
                  <a:pt x="237" y="760"/>
                  <a:pt x="224" y="712"/>
                </a:cubicBezTo>
                <a:cubicBezTo>
                  <a:pt x="213" y="672"/>
                  <a:pt x="0" y="654"/>
                  <a:pt x="23" y="435"/>
                </a:cubicBezTo>
                <a:cubicBezTo>
                  <a:pt x="24" y="430"/>
                  <a:pt x="22" y="423"/>
                  <a:pt x="23" y="417"/>
                </a:cubicBezTo>
                <a:cubicBezTo>
                  <a:pt x="28" y="365"/>
                  <a:pt x="42" y="306"/>
                  <a:pt x="92" y="239"/>
                </a:cubicBezTo>
                <a:cubicBezTo>
                  <a:pt x="176" y="127"/>
                  <a:pt x="363" y="0"/>
                  <a:pt x="532" y="60"/>
                </a:cubicBezTo>
                <a:close/>
              </a:path>
            </a:pathLst>
          </a:custGeom>
          <a:ln w="3572">
            <a:solidFill>
              <a:srgbClr val="D6D5D5">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4324350" y="-1878044"/>
            <a:ext cx="8215313" cy="6880193"/>
          </a:xfrm>
          <a:custGeom>
            <a:rect l="l" t="t" r="r" b="b"/>
            <a:pathLst>
              <a:path w="865" h="756">
                <a:moveTo>
                  <a:pt x="511" y="65"/>
                </a:moveTo>
                <a:cubicBezTo>
                  <a:pt x="659" y="124"/>
                  <a:pt x="783" y="177"/>
                  <a:pt x="825" y="366"/>
                </a:cubicBezTo>
                <a:cubicBezTo>
                  <a:pt x="867" y="557"/>
                  <a:pt x="744" y="631"/>
                  <a:pt x="604" y="689"/>
                </a:cubicBezTo>
                <a:cubicBezTo>
                  <a:pt x="441" y="756"/>
                  <a:pt x="221" y="732"/>
                  <a:pt x="206" y="679"/>
                </a:cubicBezTo>
                <a:cubicBezTo>
                  <a:pt x="194" y="636"/>
                  <a:pt x="0" y="618"/>
                  <a:pt x="15" y="417"/>
                </a:cubicBezTo>
                <a:cubicBezTo>
                  <a:pt x="16" y="412"/>
                  <a:pt x="13" y="406"/>
                  <a:pt x="13" y="400"/>
                </a:cubicBezTo>
                <a:cubicBezTo>
                  <a:pt x="17" y="351"/>
                  <a:pt x="29" y="294"/>
                  <a:pt x="80" y="227"/>
                </a:cubicBezTo>
                <a:cubicBezTo>
                  <a:pt x="158" y="127"/>
                  <a:pt x="346" y="0"/>
                  <a:pt x="511" y="65"/>
                </a:cubicBezTo>
                <a:close/>
              </a:path>
            </a:pathLst>
          </a:custGeom>
          <a:ln w="3572">
            <a:solidFill>
              <a:srgbClr val="D4D3D3">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4724400" y="-1750981"/>
            <a:ext cx="7704106" cy="6635782"/>
          </a:xfrm>
          <a:custGeom>
            <a:rect l="l" t="t" r="r" b="b"/>
            <a:pathLst>
              <a:path w="813" h="729">
                <a:moveTo>
                  <a:pt x="490" y="71"/>
                </a:moveTo>
                <a:cubicBezTo>
                  <a:pt x="627" y="132"/>
                  <a:pt x="740" y="182"/>
                  <a:pt x="776" y="356"/>
                </a:cubicBezTo>
                <a:cubicBezTo>
                  <a:pt x="813" y="531"/>
                  <a:pt x="698" y="600"/>
                  <a:pt x="571" y="659"/>
                </a:cubicBezTo>
                <a:cubicBezTo>
                  <a:pt x="418" y="729"/>
                  <a:pt x="205" y="706"/>
                  <a:pt x="189" y="648"/>
                </a:cubicBezTo>
                <a:cubicBezTo>
                  <a:pt x="176" y="600"/>
                  <a:pt x="0" y="583"/>
                  <a:pt x="7" y="400"/>
                </a:cubicBezTo>
                <a:cubicBezTo>
                  <a:pt x="7" y="395"/>
                  <a:pt x="4" y="389"/>
                  <a:pt x="4" y="384"/>
                </a:cubicBezTo>
                <a:cubicBezTo>
                  <a:pt x="6" y="338"/>
                  <a:pt x="16" y="283"/>
                  <a:pt x="68" y="217"/>
                </a:cubicBezTo>
                <a:cubicBezTo>
                  <a:pt x="139" y="127"/>
                  <a:pt x="328" y="0"/>
                  <a:pt x="490" y="71"/>
                </a:cubicBezTo>
                <a:close/>
              </a:path>
            </a:pathLst>
          </a:custGeom>
          <a:ln w="3572">
            <a:solidFill>
              <a:srgbClr val="D2D1D1">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5072063" y="-1139857"/>
            <a:ext cx="6991350" cy="5648325"/>
          </a:xfrm>
          <a:custGeom>
            <a:rect l="l" t="t" r="r" b="b"/>
            <a:pathLst>
              <a:path w="9355" h="8854">
                <a:moveTo>
                  <a:pt x="6007" y="341"/>
                </a:moveTo>
                <a:cubicBezTo>
                  <a:pt x="7604" y="1226"/>
                  <a:pt x="8884" y="1911"/>
                  <a:pt x="9290" y="4165"/>
                </a:cubicBezTo>
                <a:cubicBezTo>
                  <a:pt x="9670" y="6447"/>
                  <a:pt x="8327" y="7360"/>
                  <a:pt x="6869" y="8202"/>
                </a:cubicBezTo>
                <a:cubicBezTo>
                  <a:pt x="5069" y="9243"/>
                  <a:pt x="2458" y="8929"/>
                  <a:pt x="2243" y="8030"/>
                </a:cubicBezTo>
                <a:cubicBezTo>
                  <a:pt x="2053" y="7303"/>
                  <a:pt x="94" y="7027"/>
                  <a:pt x="50" y="4707"/>
                </a:cubicBezTo>
                <a:cubicBezTo>
                  <a:pt x="38" y="4650"/>
                  <a:pt x="0" y="4564"/>
                  <a:pt x="0" y="4493"/>
                </a:cubicBezTo>
                <a:cubicBezTo>
                  <a:pt x="0" y="3879"/>
                  <a:pt x="88" y="3123"/>
                  <a:pt x="773" y="2182"/>
                </a:cubicBezTo>
                <a:cubicBezTo>
                  <a:pt x="1584" y="1055"/>
                  <a:pt x="3992" y="-757"/>
                  <a:pt x="6007" y="341"/>
                </a:cubicBezTo>
                <a:close/>
              </a:path>
            </a:pathLst>
          </a:custGeom>
          <a:ln w="3572">
            <a:solidFill>
              <a:srgbClr val="D0CFCF">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Freeform 17"/>
          <p:cNvSpPr/>
          <p:nvPr/>
        </p:nvSpPr>
        <p:spPr>
          <a:xfrm>
            <a:off x="5376863" y="-1000125"/>
            <a:ext cx="6615113" cy="5380006"/>
          </a:xfrm>
          <a:custGeom>
            <a:rect l="l" t="t" r="r" b="b"/>
            <a:pathLst>
              <a:path w="9484" h="8772">
                <a:moveTo>
                  <a:pt x="6293" y="429"/>
                </a:moveTo>
                <a:cubicBezTo>
                  <a:pt x="7855" y="1349"/>
                  <a:pt x="9092" y="2047"/>
                  <a:pt x="9431" y="4168"/>
                </a:cubicBezTo>
                <a:cubicBezTo>
                  <a:pt x="9771" y="6305"/>
                  <a:pt x="8426" y="7180"/>
                  <a:pt x="7054" y="8055"/>
                </a:cubicBezTo>
                <a:cubicBezTo>
                  <a:pt x="5274" y="9183"/>
                  <a:pt x="2556" y="8871"/>
                  <a:pt x="2298" y="7877"/>
                </a:cubicBezTo>
                <a:cubicBezTo>
                  <a:pt x="2094" y="7047"/>
                  <a:pt x="199" y="6765"/>
                  <a:pt x="70" y="4628"/>
                </a:cubicBezTo>
                <a:cubicBezTo>
                  <a:pt x="56" y="4569"/>
                  <a:pt x="16" y="4480"/>
                  <a:pt x="16" y="4406"/>
                </a:cubicBezTo>
                <a:cubicBezTo>
                  <a:pt x="-12" y="3827"/>
                  <a:pt x="-93" y="2922"/>
                  <a:pt x="804" y="2091"/>
                </a:cubicBezTo>
                <a:cubicBezTo>
                  <a:pt x="1388" y="934"/>
                  <a:pt x="4187" y="-817"/>
                  <a:pt x="6293" y="429"/>
                </a:cubicBezTo>
                <a:close/>
              </a:path>
            </a:pathLst>
          </a:custGeom>
          <a:ln w="3572">
            <a:solidFill>
              <a:srgbClr val="CECDCD">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Freeform 18"/>
          <p:cNvSpPr/>
          <p:nvPr/>
        </p:nvSpPr>
        <p:spPr>
          <a:xfrm>
            <a:off x="5670518" y="-854107"/>
            <a:ext cx="6238875" cy="5107019"/>
          </a:xfrm>
          <a:custGeom>
            <a:rect l="l" t="t" r="r" b="b"/>
            <a:pathLst>
              <a:path w="9599" h="8661">
                <a:moveTo>
                  <a:pt x="6600" y="507"/>
                </a:moveTo>
                <a:cubicBezTo>
                  <a:pt x="8116" y="1480"/>
                  <a:pt x="9268" y="2159"/>
                  <a:pt x="9559" y="4134"/>
                </a:cubicBezTo>
                <a:cubicBezTo>
                  <a:pt x="9851" y="6140"/>
                  <a:pt x="8524" y="6973"/>
                  <a:pt x="7242" y="7884"/>
                </a:cubicBezTo>
                <a:cubicBezTo>
                  <a:pt x="5478" y="9103"/>
                  <a:pt x="2664" y="8779"/>
                  <a:pt x="2373" y="7668"/>
                </a:cubicBezTo>
                <a:cubicBezTo>
                  <a:pt x="2125" y="6757"/>
                  <a:pt x="349" y="6464"/>
                  <a:pt x="113" y="4520"/>
                </a:cubicBezTo>
                <a:cubicBezTo>
                  <a:pt x="99" y="4458"/>
                  <a:pt x="41" y="4381"/>
                  <a:pt x="41" y="4304"/>
                </a:cubicBezTo>
                <a:cubicBezTo>
                  <a:pt x="-18" y="3748"/>
                  <a:pt x="-149" y="2822"/>
                  <a:pt x="828" y="1973"/>
                </a:cubicBezTo>
                <a:cubicBezTo>
                  <a:pt x="1382" y="955"/>
                  <a:pt x="4385" y="-897"/>
                  <a:pt x="6600" y="507"/>
                </a:cubicBezTo>
                <a:close/>
              </a:path>
            </a:pathLst>
          </a:custGeom>
          <a:ln w="3572">
            <a:solidFill>
              <a:srgbClr val="CCCBCB">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Freeform 19"/>
          <p:cNvSpPr/>
          <p:nvPr/>
        </p:nvSpPr>
        <p:spPr>
          <a:xfrm>
            <a:off x="5969032" y="-714375"/>
            <a:ext cx="5864257" cy="4845082"/>
          </a:xfrm>
          <a:custGeom>
            <a:rect l="l" t="t" r="r" b="b"/>
            <a:pathLst>
              <a:path w="9595" h="8542">
                <a:moveTo>
                  <a:pt x="6858" y="596"/>
                </a:moveTo>
                <a:cubicBezTo>
                  <a:pt x="8315" y="1607"/>
                  <a:pt x="9354" y="2297"/>
                  <a:pt x="9571" y="4111"/>
                </a:cubicBezTo>
                <a:cubicBezTo>
                  <a:pt x="9788" y="5941"/>
                  <a:pt x="8517" y="6744"/>
                  <a:pt x="7338" y="7675"/>
                </a:cubicBezTo>
                <a:cubicBezTo>
                  <a:pt x="5633" y="9023"/>
                  <a:pt x="2749" y="8686"/>
                  <a:pt x="2408" y="7450"/>
                </a:cubicBezTo>
                <a:cubicBezTo>
                  <a:pt x="2145" y="6423"/>
                  <a:pt x="549" y="6118"/>
                  <a:pt x="160" y="4400"/>
                </a:cubicBezTo>
                <a:cubicBezTo>
                  <a:pt x="129" y="4352"/>
                  <a:pt x="83" y="4256"/>
                  <a:pt x="67" y="4192"/>
                </a:cubicBezTo>
                <a:cubicBezTo>
                  <a:pt x="-10" y="3678"/>
                  <a:pt x="-212" y="2715"/>
                  <a:pt x="858" y="1848"/>
                </a:cubicBezTo>
                <a:cubicBezTo>
                  <a:pt x="1354" y="965"/>
                  <a:pt x="4579" y="-977"/>
                  <a:pt x="6858" y="596"/>
                </a:cubicBezTo>
                <a:close/>
              </a:path>
            </a:pathLst>
          </a:custGeom>
          <a:ln w="3572">
            <a:solidFill>
              <a:srgbClr val="CAC9C9">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Freeform 20"/>
          <p:cNvSpPr/>
          <p:nvPr/>
        </p:nvSpPr>
        <p:spPr>
          <a:xfrm>
            <a:off x="6261068" y="-577882"/>
            <a:ext cx="5500688" cy="4586288"/>
          </a:xfrm>
          <a:custGeom>
            <a:rect l="l" t="t" r="r" b="b"/>
            <a:pathLst>
              <a:path w="9593" h="8395">
                <a:moveTo>
                  <a:pt x="7151" y="706"/>
                </a:moveTo>
                <a:cubicBezTo>
                  <a:pt x="8523" y="1756"/>
                  <a:pt x="9449" y="2456"/>
                  <a:pt x="9581" y="4073"/>
                </a:cubicBezTo>
                <a:cubicBezTo>
                  <a:pt x="9730" y="5723"/>
                  <a:pt x="8523" y="6506"/>
                  <a:pt x="7466" y="7440"/>
                </a:cubicBezTo>
                <a:cubicBezTo>
                  <a:pt x="5829" y="8923"/>
                  <a:pt x="2854" y="8556"/>
                  <a:pt x="2474" y="7190"/>
                </a:cubicBezTo>
                <a:cubicBezTo>
                  <a:pt x="2160" y="6073"/>
                  <a:pt x="645" y="5921"/>
                  <a:pt x="226" y="4273"/>
                </a:cubicBezTo>
                <a:cubicBezTo>
                  <a:pt x="193" y="4223"/>
                  <a:pt x="127" y="4140"/>
                  <a:pt x="110" y="4073"/>
                </a:cubicBezTo>
                <a:cubicBezTo>
                  <a:pt x="-6" y="3590"/>
                  <a:pt x="-270" y="2606"/>
                  <a:pt x="904" y="1740"/>
                </a:cubicBezTo>
                <a:cubicBezTo>
                  <a:pt x="1317" y="990"/>
                  <a:pt x="4788" y="-1077"/>
                  <a:pt x="7151" y="706"/>
                </a:cubicBezTo>
                <a:close/>
              </a:path>
            </a:pathLst>
          </a:custGeom>
          <a:ln w="3572">
            <a:solidFill>
              <a:srgbClr val="C8C7C7">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Freeform 21"/>
          <p:cNvSpPr/>
          <p:nvPr/>
        </p:nvSpPr>
        <p:spPr>
          <a:xfrm>
            <a:off x="6551581" y="-446056"/>
            <a:ext cx="5145119" cy="4327493"/>
          </a:xfrm>
          <a:custGeom>
            <a:rect l="l" t="t" r="r" b="b"/>
            <a:pathLst>
              <a:path w="10000" h="10000">
                <a:moveTo>
                  <a:pt x="7790" y="1007"/>
                </a:moveTo>
                <a:cubicBezTo>
                  <a:pt x="9152" y="2310"/>
                  <a:pt x="9944" y="3193"/>
                  <a:pt x="9999" y="4916"/>
                </a:cubicBezTo>
                <a:cubicBezTo>
                  <a:pt x="10054" y="6660"/>
                  <a:pt x="8858" y="7585"/>
                  <a:pt x="7919" y="8741"/>
                </a:cubicBezTo>
                <a:cubicBezTo>
                  <a:pt x="6298" y="10696"/>
                  <a:pt x="3095" y="10212"/>
                  <a:pt x="2653" y="8405"/>
                </a:cubicBezTo>
                <a:cubicBezTo>
                  <a:pt x="2285" y="6892"/>
                  <a:pt x="877" y="6611"/>
                  <a:pt x="296" y="5022"/>
                </a:cubicBezTo>
                <a:cubicBezTo>
                  <a:pt x="260" y="4945"/>
                  <a:pt x="186" y="4853"/>
                  <a:pt x="169" y="4770"/>
                </a:cubicBezTo>
                <a:cubicBezTo>
                  <a:pt x="2" y="4243"/>
                  <a:pt x="-347" y="3046"/>
                  <a:pt x="996" y="1952"/>
                </a:cubicBezTo>
                <a:cubicBezTo>
                  <a:pt x="1346" y="1238"/>
                  <a:pt x="5267" y="-1431"/>
                  <a:pt x="7790" y="1007"/>
                </a:cubicBezTo>
                <a:close/>
              </a:path>
            </a:pathLst>
          </a:custGeom>
          <a:ln w="3572">
            <a:solidFill>
              <a:srgbClr val="C6C5C5">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Freeform 22"/>
          <p:cNvSpPr/>
          <p:nvPr/>
        </p:nvSpPr>
        <p:spPr>
          <a:xfrm>
            <a:off x="6840569" y="-314325"/>
            <a:ext cx="4787932" cy="4083082"/>
          </a:xfrm>
          <a:custGeom>
            <a:rect l="l" t="t" r="r" b="b"/>
            <a:pathLst>
              <a:path w="9556" h="8070">
                <a:moveTo>
                  <a:pt x="7816" y="960"/>
                </a:moveTo>
                <a:cubicBezTo>
                  <a:pt x="9026" y="2075"/>
                  <a:pt x="9593" y="2813"/>
                  <a:pt x="9555" y="4000"/>
                </a:cubicBezTo>
                <a:cubicBezTo>
                  <a:pt x="9498" y="5241"/>
                  <a:pt x="8478" y="5960"/>
                  <a:pt x="7722" y="6913"/>
                </a:cubicBezTo>
                <a:cubicBezTo>
                  <a:pt x="6304" y="8712"/>
                  <a:pt x="3090" y="8262"/>
                  <a:pt x="2599" y="6608"/>
                </a:cubicBezTo>
                <a:cubicBezTo>
                  <a:pt x="2202" y="5259"/>
                  <a:pt x="965" y="4959"/>
                  <a:pt x="368" y="3982"/>
                </a:cubicBezTo>
                <a:cubicBezTo>
                  <a:pt x="330" y="3946"/>
                  <a:pt x="236" y="3856"/>
                  <a:pt x="198" y="3784"/>
                </a:cubicBezTo>
                <a:cubicBezTo>
                  <a:pt x="28" y="3388"/>
                  <a:pt x="-407" y="2381"/>
                  <a:pt x="1011" y="1464"/>
                </a:cubicBezTo>
                <a:cubicBezTo>
                  <a:pt x="1238" y="1068"/>
                  <a:pt x="5340" y="-1288"/>
                  <a:pt x="7816" y="960"/>
                </a:cubicBezTo>
                <a:close/>
              </a:path>
            </a:pathLst>
          </a:custGeom>
          <a:ln w="3572">
            <a:solidFill>
              <a:srgbClr val="C4C3C3">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Freeform 23"/>
          <p:cNvSpPr/>
          <p:nvPr/>
        </p:nvSpPr>
        <p:spPr>
          <a:xfrm>
            <a:off x="7126319" y="-190500"/>
            <a:ext cx="4451318" cy="3843338"/>
          </a:xfrm>
          <a:custGeom>
            <a:rect l="l" t="t" r="r" b="b"/>
            <a:pathLst>
              <a:path w="9384" h="7878">
                <a:moveTo>
                  <a:pt x="8070" y="1121"/>
                </a:moveTo>
                <a:cubicBezTo>
                  <a:pt x="9168" y="2259"/>
                  <a:pt x="9507" y="3024"/>
                  <a:pt x="9347" y="3976"/>
                </a:cubicBezTo>
                <a:cubicBezTo>
                  <a:pt x="9188" y="4965"/>
                  <a:pt x="8309" y="5655"/>
                  <a:pt x="7711" y="6625"/>
                </a:cubicBezTo>
                <a:cubicBezTo>
                  <a:pt x="6513" y="8584"/>
                  <a:pt x="3180" y="8080"/>
                  <a:pt x="2641" y="6289"/>
                </a:cubicBezTo>
                <a:cubicBezTo>
                  <a:pt x="2202" y="4797"/>
                  <a:pt x="1051" y="4474"/>
                  <a:pt x="465" y="3827"/>
                </a:cubicBezTo>
                <a:cubicBezTo>
                  <a:pt x="405" y="3789"/>
                  <a:pt x="305" y="3696"/>
                  <a:pt x="265" y="3640"/>
                </a:cubicBezTo>
                <a:cubicBezTo>
                  <a:pt x="66" y="3285"/>
                  <a:pt x="-493" y="2259"/>
                  <a:pt x="1044" y="1327"/>
                </a:cubicBezTo>
                <a:cubicBezTo>
                  <a:pt x="1184" y="1121"/>
                  <a:pt x="5615" y="-1416"/>
                  <a:pt x="8070" y="1121"/>
                </a:cubicBezTo>
                <a:close/>
              </a:path>
            </a:pathLst>
          </a:custGeom>
          <a:ln w="3572">
            <a:solidFill>
              <a:srgbClr val="C2C1C1">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Freeform 24"/>
          <p:cNvSpPr/>
          <p:nvPr/>
        </p:nvSpPr>
        <p:spPr>
          <a:xfrm>
            <a:off x="7158038" y="-800100"/>
            <a:ext cx="4906994" cy="4703731"/>
          </a:xfrm>
          <a:custGeom>
            <a:rect l="l" t="t" r="r" b="b"/>
            <a:pathLst>
              <a:path w="518" h="517">
                <a:moveTo>
                  <a:pt x="79" y="141"/>
                </a:moveTo>
                <a:cubicBezTo>
                  <a:pt x="79" y="141"/>
                  <a:pt x="309" y="0"/>
                  <a:pt x="422" y="147"/>
                </a:cubicBezTo>
                <a:cubicBezTo>
                  <a:pt x="518" y="272"/>
                  <a:pt x="430" y="307"/>
                  <a:pt x="392" y="405"/>
                </a:cubicBezTo>
                <a:cubicBezTo>
                  <a:pt x="349" y="517"/>
                  <a:pt x="181" y="487"/>
                  <a:pt x="153" y="386"/>
                </a:cubicBezTo>
                <a:cubicBezTo>
                  <a:pt x="130" y="303"/>
                  <a:pt x="79" y="289"/>
                  <a:pt x="54" y="269"/>
                </a:cubicBezTo>
                <a:cubicBezTo>
                  <a:pt x="51" y="267"/>
                  <a:pt x="45" y="262"/>
                  <a:pt x="43" y="259"/>
                </a:cubicBezTo>
                <a:cubicBezTo>
                  <a:pt x="31" y="244"/>
                  <a:pt x="0" y="190"/>
                  <a:pt x="79" y="141"/>
                </a:cubicBezTo>
                <a:close/>
              </a:path>
            </a:pathLst>
          </a:custGeom>
          <a:ln w="3572">
            <a:solidFill>
              <a:srgbClr val="C0BFBF">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Freeform 25"/>
          <p:cNvSpPr/>
          <p:nvPr/>
        </p:nvSpPr>
        <p:spPr>
          <a:xfrm>
            <a:off x="7158038" y="-800100"/>
            <a:ext cx="4906994" cy="4703731"/>
          </a:xfrm>
          <a:custGeom>
            <a:rect l="l" t="t" r="r" b="b"/>
            <a:pathLst>
              <a:path w="518" h="517">
                <a:moveTo>
                  <a:pt x="79" y="141"/>
                </a:moveTo>
                <a:cubicBezTo>
                  <a:pt x="79" y="141"/>
                  <a:pt x="309" y="0"/>
                  <a:pt x="422" y="147"/>
                </a:cubicBezTo>
                <a:cubicBezTo>
                  <a:pt x="518" y="272"/>
                  <a:pt x="430" y="307"/>
                  <a:pt x="392" y="405"/>
                </a:cubicBezTo>
                <a:cubicBezTo>
                  <a:pt x="349" y="517"/>
                  <a:pt x="181" y="487"/>
                  <a:pt x="153" y="386"/>
                </a:cubicBezTo>
                <a:cubicBezTo>
                  <a:pt x="130" y="303"/>
                  <a:pt x="76" y="287"/>
                  <a:pt x="51" y="267"/>
                </a:cubicBezTo>
                <a:cubicBezTo>
                  <a:pt x="48" y="265"/>
                  <a:pt x="45" y="262"/>
                  <a:pt x="43" y="259"/>
                </a:cubicBezTo>
                <a:cubicBezTo>
                  <a:pt x="31" y="244"/>
                  <a:pt x="0" y="190"/>
                  <a:pt x="79" y="141"/>
                </a:cubicBezTo>
                <a:close/>
              </a:path>
            </a:pathLst>
          </a:custGeom>
          <a:solidFill>
            <a:schemeClr val="dk1">
              <a:alpha val="100000"/>
            </a:schemeClr>
          </a:solidFill>
        </p:spPr>
        <p:style>
          <a:lnRef idx="0">
            <a:schemeClr val="dk1"/>
          </a:lnRef>
          <a:fillRef idx="1">
            <a:schemeClr val="dk1"/>
          </a:fillRef>
          <a:effectRef idx="0">
            <a:schemeClr val="dk1"/>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26" name="TextBox 26"/>
          <p:cNvSpPr txBox="1"/>
          <p:nvPr/>
        </p:nvSpPr>
        <p:spPr>
          <a:xfrm>
            <a:off x="8789956" y="954357"/>
            <a:ext cx="1592580" cy="103441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4950" b="1">
                <a:solidFill>
                  <a:schemeClr val="lt2"/>
                </a:solidFill>
                <a:latin typeface="Microsoft Yahei"/>
                <a:ea typeface="Microsoft Yahei"/>
                <a:cs typeface="Microsoft Yahei"/>
              </a:rPr>
              <a:t>目录</a:t>
            </a:r>
          </a:p>
        </p:txBody>
      </p:sp>
      <p:sp>
        <p:nvSpPr>
          <p:cNvPr id="27" name="TextBox 27"/>
          <p:cNvSpPr txBox="1"/>
          <p:nvPr/>
        </p:nvSpPr>
        <p:spPr>
          <a:xfrm>
            <a:off x="913356" y="301447"/>
            <a:ext cx="6015681" cy="6161265"/>
          </a:xfrm>
          <a:prstGeom prst="rect">
            <a:avLst/>
          </a:prstGeom>
        </p:spPr>
        <p:txBody>
          <a:bodyPr vert="horz" wrap="square" lIns="95250" tIns="95250" rIns="47625" bIns="9525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80000"/>
              </a:lnSpc>
              <a:buFont typeface="Arial"/>
              <a:buChar char="•"/>
            </a:pPr>
            <a:r>
              <a:rPr lang="en-US" sz="2025" b="1">
                <a:solidFill>
                  <a:schemeClr val="dk1"/>
                </a:solidFill>
                <a:latin typeface="Microsoft Yahei"/>
                <a:ea typeface="Microsoft Yahei"/>
                <a:cs typeface="Microsoft Yahei"/>
              </a:rPr>
              <a:t>安全培训消防管理概述</a:t>
            </a:r>
          </a:p>
          <a:p>
            <a:pPr marL="203200" lvl="0" indent="-203200">
              <a:lnSpc>
                <a:spcPct val="180000"/>
              </a:lnSpc>
              <a:buFont typeface="Arial"/>
              <a:buChar char="•"/>
            </a:pPr>
            <a:r>
              <a:rPr lang="en-US" sz="2025" b="1">
                <a:solidFill>
                  <a:schemeClr val="dk1"/>
                </a:solidFill>
                <a:latin typeface="Microsoft Yahei"/>
                <a:ea typeface="Microsoft Yahei"/>
                <a:cs typeface="Microsoft Yahei"/>
              </a:rPr>
              <a:t>消防安全基础知识</a:t>
            </a:r>
          </a:p>
          <a:p>
            <a:pPr marL="203200" lvl="0" indent="-203200">
              <a:lnSpc>
                <a:spcPct val="180000"/>
              </a:lnSpc>
              <a:buFont typeface="Arial"/>
              <a:buChar char="•"/>
            </a:pPr>
            <a:r>
              <a:rPr lang="en-US" sz="2025" b="1">
                <a:solidFill>
                  <a:schemeClr val="dk1"/>
                </a:solidFill>
                <a:latin typeface="Microsoft Yahei"/>
                <a:ea typeface="Microsoft Yahei"/>
                <a:cs typeface="Microsoft Yahei"/>
              </a:rPr>
              <a:t>安全培训消防管理流程</a:t>
            </a:r>
          </a:p>
          <a:p>
            <a:pPr marL="203200" lvl="0" indent="-203200">
              <a:lnSpc>
                <a:spcPct val="180000"/>
              </a:lnSpc>
              <a:buFont typeface="Arial"/>
              <a:buChar char="•"/>
            </a:pPr>
            <a:r>
              <a:rPr lang="en-US" sz="2025" b="1">
                <a:solidFill>
                  <a:schemeClr val="dk1"/>
                </a:solidFill>
                <a:latin typeface="Microsoft Yahei"/>
                <a:ea typeface="Microsoft Yahei"/>
                <a:cs typeface="Microsoft Yahei"/>
              </a:rPr>
              <a:t>火灾应急处理与救援</a:t>
            </a:r>
          </a:p>
          <a:p>
            <a:pPr marL="203200" lvl="0" indent="-203200">
              <a:lnSpc>
                <a:spcPct val="180000"/>
              </a:lnSpc>
              <a:buFont typeface="Arial"/>
              <a:buChar char="•"/>
            </a:pPr>
            <a:r>
              <a:rPr lang="en-US" sz="2025" b="1">
                <a:solidFill>
                  <a:schemeClr val="dk1"/>
                </a:solidFill>
                <a:latin typeface="Microsoft Yahei"/>
                <a:ea typeface="Microsoft Yahei"/>
                <a:cs typeface="Microsoft Yahei"/>
              </a:rPr>
              <a:t>消防安全管理案例分析</a:t>
            </a:r>
          </a:p>
          <a:p>
            <a:pPr marL="203200" lvl="0" indent="-203200">
              <a:lnSpc>
                <a:spcPct val="180000"/>
              </a:lnSpc>
              <a:buFont typeface="Arial"/>
              <a:buChar char="•"/>
            </a:pPr>
            <a:r>
              <a:rPr lang="en-US" sz="2025" b="1">
                <a:solidFill>
                  <a:schemeClr val="dk1"/>
                </a:solidFill>
                <a:latin typeface="Microsoft Yahei"/>
                <a:ea typeface="Microsoft Yahei"/>
                <a:cs typeface="Microsoft Yahei"/>
              </a:rPr>
              <a:t>未来展望与改进建议</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1419368" y="1201716"/>
            <a:ext cx="3806119" cy="4454569"/>
          </a:xfrm>
          <a:prstGeom prst="rect">
            <a:avLst/>
          </a:prstGeom>
        </p:spPr>
      </p:pic>
      <p:grpSp>
        <p:nvGrpSpPr>
          <p:cNvPr id="3" name="Group 3"/>
          <p:cNvGrpSpPr/>
          <p:nvPr/>
        </p:nvGrpSpPr>
        <p:grpSpPr>
          <a:xfrm>
            <a:off x="3988009" y="3369210"/>
            <a:ext cx="1888916" cy="715214"/>
            <a:chOff x="3988009" y="3369210"/>
            <a:chExt cx="1888916" cy="715214"/>
          </a:xfrm>
        </p:grpSpPr>
        <p:sp>
          <p:nvSpPr>
            <p:cNvPr id="4" name="TextBox 4"/>
            <p:cNvSpPr txBox="1"/>
            <p:nvPr/>
          </p:nvSpPr>
          <p:spPr>
            <a:xfrm>
              <a:off x="3988009" y="3369210"/>
              <a:ext cx="1888916" cy="715214"/>
            </a:xfrm>
            <a:prstGeom prst="rect">
              <a:avLst/>
            </a:prstGeom>
          </p:spPr>
          <p:txBody>
            <a:bodyPr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3000">
                  <a:solidFill>
                    <a:schemeClr val="dk1">
                      <a:alpha val="100000"/>
                    </a:schemeClr>
                  </a:solidFill>
                  <a:latin typeface="Microsoft Yahei"/>
                  <a:ea typeface="Microsoft Yahei"/>
                  <a:cs typeface="Microsoft Yahei"/>
                </a:rPr>
                <a:t>01</a:t>
              </a:r>
            </a:p>
          </p:txBody>
        </p:sp>
      </p:grpSp>
      <p:sp>
        <p:nvSpPr>
          <p:cNvPr id="5" name="TextBox 5"/>
          <p:cNvSpPr txBox="1"/>
          <p:nvPr/>
        </p:nvSpPr>
        <p:spPr>
          <a:xfrm>
            <a:off x="5689885" y="2624474"/>
            <a:ext cx="5895023" cy="1593178"/>
          </a:xfrm>
          <a:prstGeom prst="rect">
            <a:avLst/>
          </a:prstGeom>
        </p:spPr>
        <p:txBody>
          <a:bodyPr vert="horz" wrap="square" lIns="91440" tIns="45720" rIns="91440" bIns="45720"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3450">
                <a:solidFill>
                  <a:schemeClr val="dk1"/>
                </a:solidFill>
                <a:latin typeface="Microsoft Yahei"/>
                <a:ea typeface="Microsoft Yahei"/>
                <a:cs typeface="Microsoft Yahei"/>
              </a:rPr>
              <a:t>安全培训消防管理概述</a:t>
            </a:r>
          </a:p>
        </p:txBody>
      </p:sp>
      <p:grpSp>
        <p:nvGrpSpPr>
          <p:cNvPr id="6" name="Group 6"/>
          <p:cNvGrpSpPr/>
          <p:nvPr/>
        </p:nvGrpSpPr>
        <p:grpSpPr>
          <a:xfrm>
            <a:off x="2253348" y="2896535"/>
            <a:ext cx="1888916" cy="715214"/>
            <a:chOff x="2253348" y="2896535"/>
            <a:chExt cx="1888916" cy="715214"/>
          </a:xfrm>
        </p:grpSpPr>
        <p:sp>
          <p:nvSpPr>
            <p:cNvPr id="7" name="TextBox 7"/>
            <p:cNvSpPr txBox="1"/>
            <p:nvPr/>
          </p:nvSpPr>
          <p:spPr>
            <a:xfrm>
              <a:off x="2253348" y="2896535"/>
              <a:ext cx="1888916" cy="715214"/>
            </a:xfrm>
            <a:prstGeom prst="rect">
              <a:avLst/>
            </a:prstGeom>
          </p:spPr>
          <p:txBody>
            <a:bodyPr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3600" b="1">
                  <a:solidFill>
                    <a:schemeClr val="dk1">
                      <a:alpha val="100000"/>
                    </a:schemeClr>
                  </a:solidFill>
                  <a:latin typeface="Microsoft Yahei"/>
                  <a:ea typeface="Microsoft Yahei"/>
                  <a:cs typeface="Microsoft Yahei"/>
                </a:rPr>
                <a:t>Part</a:t>
              </a:r>
            </a:p>
          </p:txBody>
        </p:sp>
      </p:grpSp>
      <p:cxnSp>
        <p:nvCxnSpPr>
          <p:cNvPr id="8" name="Connector 8"/>
          <p:cNvCxnSpPr/>
          <p:nvPr/>
        </p:nvCxnSpPr>
        <p:spPr>
          <a:xfrm flipH="1">
            <a:off x="3706320" y="3104985"/>
            <a:ext cx="690409" cy="711331"/>
          </a:xfrm>
          <a:prstGeom prst="line">
            <a:avLst/>
          </a:prstGeom>
          <a:ln w="9525">
            <a:solidFill>
              <a:schemeClr val="dk1"/>
            </a:solidFill>
            <a:prstDash val="solid"/>
          </a:ln>
        </p:spPr>
        <p:style>
          <a:lnRef idx="0">
            <a:schemeClr val="dk1"/>
          </a:lnRef>
          <a:fillRef idx="1">
            <a:schemeClr val="dk1"/>
          </a:fillRef>
          <a:effectRef idx="0">
            <a:schemeClr val="dk1"/>
          </a:effectRef>
          <a:fontRef idx="minor">
            <a:schemeClr val="lt1"/>
          </a:fontRef>
        </p:style>
      </p:cxn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4798029" cy="6858000"/>
          </a:xfrm>
          <a:prstGeom prst="rect">
            <a:avLst/>
          </a:prstGeom>
        </p:spPr>
      </p:pic>
      <p:sp>
        <p:nvSpPr>
          <p:cNvPr id="3" name="AutoShape 3"/>
          <p:cNvSpPr/>
          <p:nvPr/>
        </p:nvSpPr>
        <p:spPr>
          <a:xfrm>
            <a:off x="8226425" y="0"/>
            <a:ext cx="3987800" cy="34385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4" name="Group 4"/>
          <p:cNvGrpSpPr/>
          <p:nvPr/>
        </p:nvGrpSpPr>
        <p:grpSpPr>
          <a:xfrm>
            <a:off x="454963" y="93878"/>
            <a:ext cx="10641129" cy="914400"/>
            <a:chOff x="454963" y="93878"/>
            <a:chExt cx="10641129" cy="914400"/>
          </a:xfrm>
        </p:grpSpPr>
        <p:sp>
          <p:nvSpPr>
            <p:cNvPr id="5" name="AutoShape 5"/>
            <p:cNvSpPr/>
            <p:nvPr/>
          </p:nvSpPr>
          <p:spPr>
            <a:xfrm>
              <a:off x="454963" y="331168"/>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6" name="AutoShape 6"/>
            <p:cNvSpPr/>
            <p:nvPr/>
          </p:nvSpPr>
          <p:spPr>
            <a:xfrm>
              <a:off x="575049" y="337743"/>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7" name="AutoShape 7"/>
            <p:cNvSpPr/>
            <p:nvPr/>
          </p:nvSpPr>
          <p:spPr>
            <a:xfrm>
              <a:off x="689125" y="339460"/>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8" name="AutoShape 8"/>
            <p:cNvSpPr/>
            <p:nvPr/>
          </p:nvSpPr>
          <p:spPr>
            <a:xfrm>
              <a:off x="799768" y="348430"/>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9" name="AutoShape 9"/>
            <p:cNvSpPr/>
            <p:nvPr/>
          </p:nvSpPr>
          <p:spPr>
            <a:xfrm>
              <a:off x="904945" y="344297"/>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10" name="AutoShape 10"/>
            <p:cNvSpPr/>
            <p:nvPr/>
          </p:nvSpPr>
          <p:spPr>
            <a:xfrm>
              <a:off x="454963" y="448942"/>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11" name="AutoShape 11"/>
            <p:cNvSpPr/>
            <p:nvPr/>
          </p:nvSpPr>
          <p:spPr>
            <a:xfrm>
              <a:off x="575049" y="455517"/>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12" name="AutoShape 12"/>
            <p:cNvSpPr/>
            <p:nvPr/>
          </p:nvSpPr>
          <p:spPr>
            <a:xfrm>
              <a:off x="689125" y="457233"/>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13" name="AutoShape 13"/>
            <p:cNvSpPr/>
            <p:nvPr/>
          </p:nvSpPr>
          <p:spPr>
            <a:xfrm>
              <a:off x="799768" y="466203"/>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14" name="AutoShape 14"/>
            <p:cNvSpPr/>
            <p:nvPr/>
          </p:nvSpPr>
          <p:spPr>
            <a:xfrm>
              <a:off x="904945" y="462070"/>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15" name="AutoShape 15"/>
            <p:cNvSpPr/>
            <p:nvPr/>
          </p:nvSpPr>
          <p:spPr>
            <a:xfrm>
              <a:off x="454963" y="566715"/>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16" name="AutoShape 16"/>
            <p:cNvSpPr/>
            <p:nvPr/>
          </p:nvSpPr>
          <p:spPr>
            <a:xfrm>
              <a:off x="575049" y="573291"/>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17" name="AutoShape 17"/>
            <p:cNvSpPr/>
            <p:nvPr/>
          </p:nvSpPr>
          <p:spPr>
            <a:xfrm>
              <a:off x="689125" y="575007"/>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18" name="AutoShape 18"/>
            <p:cNvSpPr/>
            <p:nvPr/>
          </p:nvSpPr>
          <p:spPr>
            <a:xfrm>
              <a:off x="799768" y="583977"/>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19" name="AutoShape 19"/>
            <p:cNvSpPr/>
            <p:nvPr/>
          </p:nvSpPr>
          <p:spPr>
            <a:xfrm>
              <a:off x="904945" y="579844"/>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20" name="AutoShape 20"/>
            <p:cNvSpPr/>
            <p:nvPr/>
          </p:nvSpPr>
          <p:spPr>
            <a:xfrm>
              <a:off x="454963" y="684489"/>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21" name="AutoShape 21"/>
            <p:cNvSpPr/>
            <p:nvPr/>
          </p:nvSpPr>
          <p:spPr>
            <a:xfrm>
              <a:off x="575049" y="691064"/>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22" name="AutoShape 22"/>
            <p:cNvSpPr/>
            <p:nvPr/>
          </p:nvSpPr>
          <p:spPr>
            <a:xfrm>
              <a:off x="689125" y="692781"/>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23" name="AutoShape 23"/>
            <p:cNvSpPr/>
            <p:nvPr/>
          </p:nvSpPr>
          <p:spPr>
            <a:xfrm>
              <a:off x="799768" y="701751"/>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24" name="AutoShape 24"/>
            <p:cNvSpPr/>
            <p:nvPr/>
          </p:nvSpPr>
          <p:spPr>
            <a:xfrm>
              <a:off x="904945" y="697618"/>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25" name="TextBox 2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定义与目标</a:t>
              </a:r>
            </a:p>
          </p:txBody>
        </p:sp>
      </p:grpSp>
      <p:grpSp>
        <p:nvGrpSpPr>
          <p:cNvPr id="26" name="Group 26"/>
          <p:cNvGrpSpPr/>
          <p:nvPr/>
        </p:nvGrpSpPr>
        <p:grpSpPr>
          <a:xfrm>
            <a:off x="454963" y="1491980"/>
            <a:ext cx="7520622" cy="1887389"/>
            <a:chOff x="454963" y="1491980"/>
            <a:chExt cx="7520622" cy="1887389"/>
          </a:xfrm>
        </p:grpSpPr>
        <p:sp>
          <p:nvSpPr>
            <p:cNvPr id="27" name="TextBox 27"/>
            <p:cNvSpPr txBox="1"/>
            <p:nvPr/>
          </p:nvSpPr>
          <p:spPr>
            <a:xfrm>
              <a:off x="454963" y="1491980"/>
              <a:ext cx="7520622" cy="1887389"/>
            </a:xfrm>
            <a:prstGeom prst="rect">
              <a:avLst/>
            </a:prstGeom>
          </p:spPr>
          <p:txBody>
            <a:bodyPr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安全培训消防管理是指通过一系列的培训和教育活动，提高员工和管理者的消防安全意识和技能，以预防火灾事故的发生，减少火灾对人员和财产的损失。</a:t>
              </a:r>
            </a:p>
          </p:txBody>
        </p:sp>
      </p:grpSp>
      <p:grpSp>
        <p:nvGrpSpPr>
          <p:cNvPr id="28" name="Group 28"/>
          <p:cNvGrpSpPr/>
          <p:nvPr/>
        </p:nvGrpSpPr>
        <p:grpSpPr>
          <a:xfrm>
            <a:off x="454963" y="1041492"/>
            <a:ext cx="7537132" cy="490334"/>
            <a:chOff x="454963" y="1041492"/>
            <a:chExt cx="7537132" cy="490334"/>
          </a:xfrm>
        </p:grpSpPr>
        <p:sp>
          <p:nvSpPr>
            <p:cNvPr id="29" name="TextBox 29"/>
            <p:cNvSpPr txBox="1"/>
            <p:nvPr/>
          </p:nvSpPr>
          <p:spPr>
            <a:xfrm>
              <a:off x="454963" y="1041492"/>
              <a:ext cx="7537132" cy="490334"/>
            </a:xfrm>
            <a:prstGeom prst="rect">
              <a:avLst/>
            </a:prstGeom>
          </p:spPr>
          <p:txBody>
            <a:bodyPr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175" b="1">
                  <a:solidFill>
                    <a:schemeClr val="accent1">
                      <a:alpha val="100000"/>
                    </a:schemeClr>
                  </a:solidFill>
                  <a:latin typeface="Microsoft Yahei"/>
                  <a:ea typeface="Microsoft Yahei"/>
                  <a:cs typeface="Microsoft Yahei"/>
                </a:rPr>
                <a:t>定义</a:t>
              </a:r>
            </a:p>
          </p:txBody>
        </p:sp>
      </p:grpSp>
      <p:grpSp>
        <p:nvGrpSpPr>
          <p:cNvPr id="30" name="Group 30"/>
          <p:cNvGrpSpPr/>
          <p:nvPr/>
        </p:nvGrpSpPr>
        <p:grpSpPr>
          <a:xfrm>
            <a:off x="4153723" y="4445298"/>
            <a:ext cx="7520622" cy="1926826"/>
            <a:chOff x="4153723" y="4445298"/>
            <a:chExt cx="7520622" cy="1926826"/>
          </a:xfrm>
        </p:grpSpPr>
        <p:sp>
          <p:nvSpPr>
            <p:cNvPr id="31" name="TextBox 31"/>
            <p:cNvSpPr txBox="1"/>
            <p:nvPr/>
          </p:nvSpPr>
          <p:spPr>
            <a:xfrm>
              <a:off x="4153723" y="4445298"/>
              <a:ext cx="7520622" cy="1926826"/>
            </a:xfrm>
            <a:prstGeom prst="rect">
              <a:avLst/>
            </a:prstGeom>
          </p:spPr>
          <p:txBody>
            <a:bodyPr wrap="square" lIns="66008" tIns="33052" rIns="66008" bIns="33052"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pPr>
              <a:r>
                <a:rPr lang="en-US" sz="1500">
                  <a:solidFill>
                    <a:schemeClr val="dk1">
                      <a:alpha val="100000"/>
                    </a:schemeClr>
                  </a:solidFill>
                  <a:latin typeface="Microsoft Yahei"/>
                  <a:ea typeface="Microsoft Yahei"/>
                  <a:cs typeface="Microsoft Yahei"/>
                </a:rPr>
                <a:t>确保员工掌握基本的消防知识和技能，了解消防安全规章制度，提高员工对消防安全的重视程度，培养员工在紧急情况下的应对能力。</a:t>
              </a:r>
            </a:p>
          </p:txBody>
        </p:sp>
      </p:grpSp>
      <p:grpSp>
        <p:nvGrpSpPr>
          <p:cNvPr id="32" name="Group 32"/>
          <p:cNvGrpSpPr/>
          <p:nvPr/>
        </p:nvGrpSpPr>
        <p:grpSpPr>
          <a:xfrm>
            <a:off x="4137103" y="4014528"/>
            <a:ext cx="7537242" cy="490334"/>
            <a:chOff x="4137103" y="4014528"/>
            <a:chExt cx="7537242" cy="490334"/>
          </a:xfrm>
        </p:grpSpPr>
        <p:sp>
          <p:nvSpPr>
            <p:cNvPr id="33" name="TextBox 33"/>
            <p:cNvSpPr txBox="1"/>
            <p:nvPr/>
          </p:nvSpPr>
          <p:spPr>
            <a:xfrm>
              <a:off x="4137103" y="4014528"/>
              <a:ext cx="7537242" cy="490334"/>
            </a:xfrm>
            <a:prstGeom prst="rect">
              <a:avLst/>
            </a:prstGeom>
          </p:spPr>
          <p:txBody>
            <a:bodyPr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2175" b="1">
                  <a:solidFill>
                    <a:schemeClr val="accent1">
                      <a:alpha val="100000"/>
                    </a:schemeClr>
                  </a:solidFill>
                  <a:latin typeface="Microsoft Yahei"/>
                  <a:ea typeface="Microsoft Yahei"/>
                  <a:cs typeface="Microsoft Yahei"/>
                </a:rPr>
                <a:t>目标</a:t>
              </a:r>
            </a:p>
          </p:txBody>
        </p:sp>
      </p:grpSp>
      <p:pic>
        <p:nvPicPr>
          <p:cNvPr id="34" name="Picture 34"/>
          <p:cNvPicPr>
            <a:picLocks noChangeAspect="1"/>
          </p:cNvPicPr>
          <p:nvPr/>
        </p:nvPicPr>
        <p:blipFill>
          <a:blip r:embed="rId3"/>
          <a:srcRect t="3972" b="3972"/>
          <a:stretch>
            <a:fillRect/>
          </a:stretch>
        </p:blipFill>
        <p:spPr>
          <a:xfrm>
            <a:off x="9048606" y="874695"/>
            <a:ext cx="2745886" cy="2639929"/>
          </a:xfrm>
          <a:prstGeom prst="ellipse">
            <a:avLst/>
          </a:prstGeom>
        </p:spPr>
      </p:pic>
      <p:pic>
        <p:nvPicPr>
          <p:cNvPr id="35" name="Picture 35"/>
          <p:cNvPicPr>
            <a:picLocks noChangeAspect="1"/>
          </p:cNvPicPr>
          <p:nvPr/>
        </p:nvPicPr>
        <p:blipFill>
          <a:blip r:embed="rId4"/>
          <a:stretch>
            <a:fillRect/>
          </a:stretch>
        </p:blipFill>
        <p:spPr>
          <a:xfrm>
            <a:off x="293665" y="3514624"/>
            <a:ext cx="2857500" cy="2857500"/>
          </a:xfrm>
          <a:prstGeom prst="ellipse">
            <a:avLst/>
          </a:prstGeom>
        </p:spPr>
      </p:pic>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grpSp>
        <p:nvGrpSpPr>
          <p:cNvPr id="2" name="Group 2"/>
          <p:cNvGrpSpPr/>
          <p:nvPr/>
        </p:nvGrpSpPr>
        <p:grpSpPr>
          <a:xfrm>
            <a:off x="981837" y="1604867"/>
            <a:ext cx="3394996" cy="2116741"/>
            <a:chOff x="981837" y="1604867"/>
            <a:chExt cx="3394996" cy="2116741"/>
          </a:xfrm>
        </p:grpSpPr>
        <p:sp>
          <p:nvSpPr>
            <p:cNvPr id="3" name="AutoShape 3"/>
            <p:cNvSpPr/>
            <p:nvPr/>
          </p:nvSpPr>
          <p:spPr>
            <a:xfrm>
              <a:off x="981837" y="1604867"/>
              <a:ext cx="3394996" cy="2116741"/>
            </a:xfrm>
            <a:prstGeom prst="rect">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a:pPr algn="ctr">
                <a:defRPr/>
              </a:pPr>
              <a:r>
                <a:rPr lang="en-US" sz="2940">
                  <a:solidFill>
                    <a:srgbClr val="FFFFFF"/>
                  </a:solidFill>
                  <a:latin typeface="Calibri"/>
                  <a:ea typeface="Calibri"/>
                  <a:cs typeface="Calibri"/>
                </a:rPr>
                <a:t>    </a:t>
              </a:r>
              <a:endParaRPr lang="en-US" sz="1100"/>
            </a:p>
          </p:txBody>
        </p:sp>
      </p:grpSp>
      <p:grpSp>
        <p:nvGrpSpPr>
          <p:cNvPr id="4" name="Group 4"/>
          <p:cNvGrpSpPr/>
          <p:nvPr/>
        </p:nvGrpSpPr>
        <p:grpSpPr>
          <a:xfrm>
            <a:off x="4376738" y="3721608"/>
            <a:ext cx="3394996" cy="2116741"/>
            <a:chOff x="4376738" y="3721608"/>
            <a:chExt cx="3394996" cy="2116741"/>
          </a:xfrm>
        </p:grpSpPr>
        <p:sp>
          <p:nvSpPr>
            <p:cNvPr id="5" name="AutoShape 5"/>
            <p:cNvSpPr/>
            <p:nvPr/>
          </p:nvSpPr>
          <p:spPr>
            <a:xfrm>
              <a:off x="4376738" y="3721608"/>
              <a:ext cx="3394996" cy="2116741"/>
            </a:xfrm>
            <a:prstGeom prst="rect">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grpSp>
      <p:grpSp>
        <p:nvGrpSpPr>
          <p:cNvPr id="6" name="Group 6"/>
          <p:cNvGrpSpPr/>
          <p:nvPr/>
        </p:nvGrpSpPr>
        <p:grpSpPr>
          <a:xfrm>
            <a:off x="7771733" y="1604867"/>
            <a:ext cx="3394996" cy="2116741"/>
            <a:chOff x="7771733" y="1604867"/>
            <a:chExt cx="3394996" cy="2116741"/>
          </a:xfrm>
        </p:grpSpPr>
        <p:sp>
          <p:nvSpPr>
            <p:cNvPr id="7" name="AutoShape 7"/>
            <p:cNvSpPr/>
            <p:nvPr/>
          </p:nvSpPr>
          <p:spPr>
            <a:xfrm>
              <a:off x="7771733" y="1604867"/>
              <a:ext cx="3394996" cy="2116741"/>
            </a:xfrm>
            <a:prstGeom prst="rect">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grpSp>
      <p:pic>
        <p:nvPicPr>
          <p:cNvPr id="8" name="Picture 8"/>
          <p:cNvPicPr>
            <a:picLocks noChangeAspect="1"/>
          </p:cNvPicPr>
          <p:nvPr/>
        </p:nvPicPr>
        <p:blipFill>
          <a:blip r:embed="rId2"/>
          <a:srcRect t="21951" b="21951"/>
          <a:stretch>
            <a:fillRect/>
          </a:stretch>
        </p:blipFill>
        <p:spPr>
          <a:xfrm>
            <a:off x="981837" y="3694465"/>
            <a:ext cx="3394942" cy="2143864"/>
          </a:xfrm>
          <a:prstGeom prst="rect">
            <a:avLst/>
          </a:prstGeom>
        </p:spPr>
      </p:pic>
      <p:pic>
        <p:nvPicPr>
          <p:cNvPr id="9" name="Picture 9"/>
          <p:cNvPicPr>
            <a:picLocks noChangeAspect="1"/>
          </p:cNvPicPr>
          <p:nvPr/>
        </p:nvPicPr>
        <p:blipFill>
          <a:blip r:embed="rId3"/>
          <a:srcRect t="5319" b="5319"/>
          <a:stretch>
            <a:fillRect/>
          </a:stretch>
        </p:blipFill>
        <p:spPr>
          <a:xfrm>
            <a:off x="4376812" y="1577730"/>
            <a:ext cx="3394942" cy="2143864"/>
          </a:xfrm>
          <a:prstGeom prst="rect">
            <a:avLst/>
          </a:prstGeom>
        </p:spPr>
      </p:pic>
      <p:pic>
        <p:nvPicPr>
          <p:cNvPr id="10" name="Picture 10"/>
          <p:cNvPicPr>
            <a:picLocks noChangeAspect="1"/>
          </p:cNvPicPr>
          <p:nvPr/>
        </p:nvPicPr>
        <p:blipFill>
          <a:blip r:embed="rId4"/>
          <a:srcRect t="18426" b="18426"/>
          <a:stretch>
            <a:fillRect/>
          </a:stretch>
        </p:blipFill>
        <p:spPr>
          <a:xfrm>
            <a:off x="7771733" y="3721608"/>
            <a:ext cx="3394942" cy="2143864"/>
          </a:xfrm>
          <a:prstGeom prst="rect">
            <a:avLst/>
          </a:prstGeom>
        </p:spPr>
      </p:pic>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消防安全的重要性</a:t>
              </a:r>
            </a:p>
          </p:txBody>
        </p:sp>
      </p:grpSp>
      <p:grpSp>
        <p:nvGrpSpPr>
          <p:cNvPr id="33" name="Group 33"/>
          <p:cNvGrpSpPr/>
          <p:nvPr/>
        </p:nvGrpSpPr>
        <p:grpSpPr>
          <a:xfrm>
            <a:off x="981837" y="1604867"/>
            <a:ext cx="3394996" cy="490334"/>
            <a:chOff x="981837" y="1604867"/>
            <a:chExt cx="3394996" cy="490334"/>
          </a:xfrm>
        </p:grpSpPr>
        <p:sp>
          <p:nvSpPr>
            <p:cNvPr id="34" name="TextBox 34"/>
            <p:cNvSpPr txBox="1"/>
            <p:nvPr/>
          </p:nvSpPr>
          <p:spPr>
            <a:xfrm>
              <a:off x="981837" y="1604867"/>
              <a:ext cx="3394996" cy="490334"/>
            </a:xfrm>
            <a:prstGeom prst="rect">
              <a:avLst/>
            </a:prstGeom>
          </p:spPr>
          <p:txBody>
            <a:bodyPr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保障生命安全</a:t>
              </a:r>
            </a:p>
          </p:txBody>
        </p:sp>
      </p:grpSp>
      <p:grpSp>
        <p:nvGrpSpPr>
          <p:cNvPr id="35" name="Group 35"/>
          <p:cNvGrpSpPr/>
          <p:nvPr/>
        </p:nvGrpSpPr>
        <p:grpSpPr>
          <a:xfrm>
            <a:off x="1090562" y="2039620"/>
            <a:ext cx="3286271" cy="1654845"/>
            <a:chOff x="1090562" y="2039620"/>
            <a:chExt cx="3286271" cy="1654845"/>
          </a:xfrm>
        </p:grpSpPr>
        <p:sp>
          <p:nvSpPr>
            <p:cNvPr id="36" name="TextBox 36"/>
            <p:cNvSpPr txBox="1"/>
            <p:nvPr/>
          </p:nvSpPr>
          <p:spPr>
            <a:xfrm>
              <a:off x="1090562" y="2039620"/>
              <a:ext cx="3286271" cy="1654845"/>
            </a:xfrm>
            <a:prstGeom prst="rect">
              <a:avLst/>
            </a:prstGeom>
          </p:spPr>
          <p:txBody>
            <a:bodyPr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火灾事故对人们的生命安全构成严重威胁，因此提高消防安全意识和技能对于保障人们的生命安全至关重要。</a:t>
              </a:r>
            </a:p>
          </p:txBody>
        </p:sp>
      </p:grpSp>
      <p:grpSp>
        <p:nvGrpSpPr>
          <p:cNvPr id="37" name="Group 37"/>
          <p:cNvGrpSpPr/>
          <p:nvPr/>
        </p:nvGrpSpPr>
        <p:grpSpPr>
          <a:xfrm>
            <a:off x="4376833" y="3748751"/>
            <a:ext cx="3394996" cy="490334"/>
            <a:chOff x="4376833" y="3748751"/>
            <a:chExt cx="3394996" cy="490334"/>
          </a:xfrm>
        </p:grpSpPr>
        <p:sp>
          <p:nvSpPr>
            <p:cNvPr id="38" name="TextBox 38"/>
            <p:cNvSpPr txBox="1"/>
            <p:nvPr/>
          </p:nvSpPr>
          <p:spPr>
            <a:xfrm>
              <a:off x="4376833" y="3748751"/>
              <a:ext cx="3394996" cy="490334"/>
            </a:xfrm>
            <a:prstGeom prst="rect">
              <a:avLst/>
            </a:prstGeom>
          </p:spPr>
          <p:txBody>
            <a:bodyPr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保护财产安全</a:t>
              </a:r>
            </a:p>
          </p:txBody>
        </p:sp>
      </p:grpSp>
      <p:grpSp>
        <p:nvGrpSpPr>
          <p:cNvPr id="39" name="Group 39"/>
          <p:cNvGrpSpPr/>
          <p:nvPr/>
        </p:nvGrpSpPr>
        <p:grpSpPr>
          <a:xfrm>
            <a:off x="4485558" y="4183504"/>
            <a:ext cx="3286271" cy="1654845"/>
            <a:chOff x="4485558" y="4183504"/>
            <a:chExt cx="3286271" cy="1654845"/>
          </a:xfrm>
        </p:grpSpPr>
        <p:sp>
          <p:nvSpPr>
            <p:cNvPr id="40" name="TextBox 40"/>
            <p:cNvSpPr txBox="1"/>
            <p:nvPr/>
          </p:nvSpPr>
          <p:spPr>
            <a:xfrm>
              <a:off x="4485558" y="4183504"/>
              <a:ext cx="3286271" cy="1654845"/>
            </a:xfrm>
            <a:prstGeom prst="rect">
              <a:avLst/>
            </a:prstGeom>
          </p:spPr>
          <p:txBody>
            <a:bodyPr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火灾事故不仅会造成人员伤亡，也会造成巨大的财产损失。通过加强消防安全管理，可以有效地减少火灾对财产的损失。</a:t>
              </a:r>
            </a:p>
          </p:txBody>
        </p:sp>
      </p:grpSp>
      <p:grpSp>
        <p:nvGrpSpPr>
          <p:cNvPr id="41" name="Group 41"/>
          <p:cNvGrpSpPr/>
          <p:nvPr/>
        </p:nvGrpSpPr>
        <p:grpSpPr>
          <a:xfrm>
            <a:off x="7771733" y="1604867"/>
            <a:ext cx="3394996" cy="490334"/>
            <a:chOff x="7771733" y="1604867"/>
            <a:chExt cx="3394996" cy="490334"/>
          </a:xfrm>
        </p:grpSpPr>
        <p:sp>
          <p:nvSpPr>
            <p:cNvPr id="42" name="TextBox 42"/>
            <p:cNvSpPr txBox="1"/>
            <p:nvPr/>
          </p:nvSpPr>
          <p:spPr>
            <a:xfrm>
              <a:off x="7771733" y="1604867"/>
              <a:ext cx="3394996" cy="490334"/>
            </a:xfrm>
            <a:prstGeom prst="rect">
              <a:avLst/>
            </a:prstGeom>
          </p:spPr>
          <p:txBody>
            <a:bodyPr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提高社会稳定性</a:t>
              </a:r>
            </a:p>
          </p:txBody>
        </p:sp>
      </p:grpSp>
      <p:grpSp>
        <p:nvGrpSpPr>
          <p:cNvPr id="43" name="Group 43"/>
          <p:cNvGrpSpPr/>
          <p:nvPr/>
        </p:nvGrpSpPr>
        <p:grpSpPr>
          <a:xfrm>
            <a:off x="7880459" y="2039620"/>
            <a:ext cx="3286271" cy="1654845"/>
            <a:chOff x="7880459" y="2039620"/>
            <a:chExt cx="3286271" cy="1654845"/>
          </a:xfrm>
        </p:grpSpPr>
        <p:sp>
          <p:nvSpPr>
            <p:cNvPr id="44" name="TextBox 44"/>
            <p:cNvSpPr txBox="1"/>
            <p:nvPr/>
          </p:nvSpPr>
          <p:spPr>
            <a:xfrm>
              <a:off x="7880459" y="2039620"/>
              <a:ext cx="3286271" cy="1654845"/>
            </a:xfrm>
            <a:prstGeom prst="rect">
              <a:avLst/>
            </a:prstGeom>
          </p:spPr>
          <p:txBody>
            <a:bodyPr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消防安全是社会稳定的重要组成部分，加强消防安全管理有助于维护社会稳定和公共安全。</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454963" y="93878"/>
            <a:ext cx="10641129" cy="914400"/>
            <a:chOff x="454963" y="93878"/>
            <a:chExt cx="10641129" cy="914400"/>
          </a:xfrm>
        </p:grpSpPr>
        <p:sp>
          <p:nvSpPr>
            <p:cNvPr id="3" name="AutoShape 3"/>
            <p:cNvSpPr/>
            <p:nvPr/>
          </p:nvSpPr>
          <p:spPr>
            <a:xfrm>
              <a:off x="454963" y="331168"/>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4" name="AutoShape 4"/>
            <p:cNvSpPr/>
            <p:nvPr/>
          </p:nvSpPr>
          <p:spPr>
            <a:xfrm>
              <a:off x="575049" y="337743"/>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5" name="AutoShape 5"/>
            <p:cNvSpPr/>
            <p:nvPr/>
          </p:nvSpPr>
          <p:spPr>
            <a:xfrm>
              <a:off x="689125" y="339460"/>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6" name="AutoShape 6"/>
            <p:cNvSpPr/>
            <p:nvPr/>
          </p:nvSpPr>
          <p:spPr>
            <a:xfrm>
              <a:off x="799768" y="348430"/>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7" name="AutoShape 7"/>
            <p:cNvSpPr/>
            <p:nvPr/>
          </p:nvSpPr>
          <p:spPr>
            <a:xfrm>
              <a:off x="904945" y="344297"/>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8" name="AutoShape 8"/>
            <p:cNvSpPr/>
            <p:nvPr/>
          </p:nvSpPr>
          <p:spPr>
            <a:xfrm>
              <a:off x="454963" y="448942"/>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9" name="AutoShape 9"/>
            <p:cNvSpPr/>
            <p:nvPr/>
          </p:nvSpPr>
          <p:spPr>
            <a:xfrm>
              <a:off x="575049" y="455517"/>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10" name="AutoShape 10"/>
            <p:cNvSpPr/>
            <p:nvPr/>
          </p:nvSpPr>
          <p:spPr>
            <a:xfrm>
              <a:off x="689125" y="457233"/>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11" name="AutoShape 11"/>
            <p:cNvSpPr/>
            <p:nvPr/>
          </p:nvSpPr>
          <p:spPr>
            <a:xfrm>
              <a:off x="799768" y="466203"/>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12" name="AutoShape 12"/>
            <p:cNvSpPr/>
            <p:nvPr/>
          </p:nvSpPr>
          <p:spPr>
            <a:xfrm>
              <a:off x="904945" y="462070"/>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13" name="AutoShape 13"/>
            <p:cNvSpPr/>
            <p:nvPr/>
          </p:nvSpPr>
          <p:spPr>
            <a:xfrm>
              <a:off x="454963" y="566715"/>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14" name="AutoShape 14"/>
            <p:cNvSpPr/>
            <p:nvPr/>
          </p:nvSpPr>
          <p:spPr>
            <a:xfrm>
              <a:off x="575049" y="573291"/>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15" name="AutoShape 15"/>
            <p:cNvSpPr/>
            <p:nvPr/>
          </p:nvSpPr>
          <p:spPr>
            <a:xfrm>
              <a:off x="689125" y="575007"/>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16" name="AutoShape 16"/>
            <p:cNvSpPr/>
            <p:nvPr/>
          </p:nvSpPr>
          <p:spPr>
            <a:xfrm>
              <a:off x="799768" y="583977"/>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17" name="AutoShape 17"/>
            <p:cNvSpPr/>
            <p:nvPr/>
          </p:nvSpPr>
          <p:spPr>
            <a:xfrm>
              <a:off x="904945" y="579844"/>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18" name="AutoShape 18"/>
            <p:cNvSpPr/>
            <p:nvPr/>
          </p:nvSpPr>
          <p:spPr>
            <a:xfrm>
              <a:off x="454963" y="684489"/>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19" name="AutoShape 19"/>
            <p:cNvSpPr/>
            <p:nvPr/>
          </p:nvSpPr>
          <p:spPr>
            <a:xfrm>
              <a:off x="575049" y="691064"/>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20" name="AutoShape 20"/>
            <p:cNvSpPr/>
            <p:nvPr/>
          </p:nvSpPr>
          <p:spPr>
            <a:xfrm>
              <a:off x="689125" y="692781"/>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21" name="AutoShape 21"/>
            <p:cNvSpPr/>
            <p:nvPr/>
          </p:nvSpPr>
          <p:spPr>
            <a:xfrm>
              <a:off x="799768" y="701751"/>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22" name="AutoShape 22"/>
            <p:cNvSpPr/>
            <p:nvPr/>
          </p:nvSpPr>
          <p:spPr>
            <a:xfrm>
              <a:off x="904945" y="697618"/>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23" name="TextBox 2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消防安全管理的历史与发展</a:t>
              </a:r>
            </a:p>
          </p:txBody>
        </p:sp>
      </p:grpSp>
      <p:grpSp>
        <p:nvGrpSpPr>
          <p:cNvPr id="24" name="Group 24"/>
          <p:cNvGrpSpPr/>
          <p:nvPr/>
        </p:nvGrpSpPr>
        <p:grpSpPr>
          <a:xfrm>
            <a:off x="3561535" y="2061200"/>
            <a:ext cx="7382690" cy="1531407"/>
            <a:chOff x="3561535" y="2061200"/>
            <a:chExt cx="7382690" cy="1531407"/>
          </a:xfrm>
        </p:grpSpPr>
        <p:sp>
          <p:nvSpPr>
            <p:cNvPr id="25" name="TextBox 25"/>
            <p:cNvSpPr txBox="1"/>
            <p:nvPr/>
          </p:nvSpPr>
          <p:spPr>
            <a:xfrm>
              <a:off x="3561535" y="2061200"/>
              <a:ext cx="7382690" cy="1531407"/>
            </a:xfrm>
            <a:prstGeom prst="rect">
              <a:avLst/>
            </a:prstGeom>
          </p:spPr>
          <p:txBody>
            <a:bodyPr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chemeClr val="dk1">
                      <a:alpha val="100000"/>
                    </a:schemeClr>
                  </a:solidFill>
                  <a:latin typeface="Microsoft Yahei"/>
                  <a:ea typeface="Microsoft Yahei"/>
                  <a:cs typeface="Microsoft Yahei"/>
                </a:rPr>
                <a:t>消防安全管理经历了从简单到复杂、从局部到全面的发展过程。早期的消防安全管理主要侧重于灭火器材的配备和火灾事故后的处理，而现代的消防安全管理则更加注重预防和综合治理。</a:t>
              </a:r>
            </a:p>
          </p:txBody>
        </p:sp>
      </p:grpSp>
      <p:grpSp>
        <p:nvGrpSpPr>
          <p:cNvPr id="26" name="Group 26"/>
          <p:cNvGrpSpPr/>
          <p:nvPr/>
        </p:nvGrpSpPr>
        <p:grpSpPr>
          <a:xfrm>
            <a:off x="3561535" y="1520189"/>
            <a:ext cx="7382690" cy="490334"/>
            <a:chOff x="3561535" y="1520189"/>
            <a:chExt cx="7382690" cy="490334"/>
          </a:xfrm>
        </p:grpSpPr>
        <p:sp>
          <p:nvSpPr>
            <p:cNvPr id="27" name="TextBox 27"/>
            <p:cNvSpPr txBox="1"/>
            <p:nvPr/>
          </p:nvSpPr>
          <p:spPr>
            <a:xfrm>
              <a:off x="3561535" y="1520189"/>
              <a:ext cx="7382690" cy="490334"/>
            </a:xfrm>
            <a:prstGeom prst="rect">
              <a:avLst/>
            </a:prstGeom>
          </p:spPr>
          <p:txBody>
            <a:bodyPr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chemeClr val="accent1">
                      <a:alpha val="100000"/>
                    </a:schemeClr>
                  </a:solidFill>
                  <a:latin typeface="Microsoft Yahei"/>
                  <a:ea typeface="Microsoft Yahei"/>
                  <a:cs typeface="Microsoft Yahei"/>
                </a:rPr>
                <a:t>历史回顾</a:t>
              </a:r>
            </a:p>
          </p:txBody>
        </p:sp>
      </p:grpSp>
      <p:grpSp>
        <p:nvGrpSpPr>
          <p:cNvPr id="28" name="Group 28"/>
          <p:cNvGrpSpPr/>
          <p:nvPr/>
        </p:nvGrpSpPr>
        <p:grpSpPr>
          <a:xfrm>
            <a:off x="3561535" y="4422893"/>
            <a:ext cx="7382690" cy="1531407"/>
            <a:chOff x="3561535" y="4422893"/>
            <a:chExt cx="7382690" cy="1531407"/>
          </a:xfrm>
        </p:grpSpPr>
        <p:sp>
          <p:nvSpPr>
            <p:cNvPr id="29" name="TextBox 29"/>
            <p:cNvSpPr txBox="1"/>
            <p:nvPr/>
          </p:nvSpPr>
          <p:spPr>
            <a:xfrm>
              <a:off x="3561535" y="4422893"/>
              <a:ext cx="7382690" cy="1531407"/>
            </a:xfrm>
            <a:prstGeom prst="rect">
              <a:avLst/>
            </a:prstGeom>
          </p:spPr>
          <p:txBody>
            <a:bodyPr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chemeClr val="dk1">
                      <a:alpha val="100000"/>
                    </a:schemeClr>
                  </a:solidFill>
                  <a:latin typeface="Microsoft Yahei"/>
                  <a:ea typeface="Microsoft Yahei"/>
                  <a:cs typeface="Microsoft Yahei"/>
                </a:rPr>
                <a:t>随着科技的发展和社会的进步，消防安全管理也在不断发展和创新。未来的消防安全管理将更加注重智能化、信息化和人性化，以提高消防安全管理的效率和效果。同时，人们对于消防安全的重视程度也在不断提高，消防安全管理将更加受到重视和关注。</a:t>
              </a:r>
            </a:p>
          </p:txBody>
        </p:sp>
      </p:grpSp>
      <p:grpSp>
        <p:nvGrpSpPr>
          <p:cNvPr id="30" name="Group 30"/>
          <p:cNvGrpSpPr/>
          <p:nvPr/>
        </p:nvGrpSpPr>
        <p:grpSpPr>
          <a:xfrm>
            <a:off x="3561535" y="3881882"/>
            <a:ext cx="7382690" cy="490334"/>
            <a:chOff x="3561535" y="3881882"/>
            <a:chExt cx="7382690" cy="490334"/>
          </a:xfrm>
        </p:grpSpPr>
        <p:sp>
          <p:nvSpPr>
            <p:cNvPr id="31" name="TextBox 31"/>
            <p:cNvSpPr txBox="1"/>
            <p:nvPr/>
          </p:nvSpPr>
          <p:spPr>
            <a:xfrm>
              <a:off x="3561535" y="3881882"/>
              <a:ext cx="7382690" cy="490334"/>
            </a:xfrm>
            <a:prstGeom prst="rect">
              <a:avLst/>
            </a:prstGeom>
          </p:spPr>
          <p:txBody>
            <a:bodyPr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chemeClr val="accent1">
                      <a:alpha val="100000"/>
                    </a:schemeClr>
                  </a:solidFill>
                  <a:latin typeface="Microsoft Yahei"/>
                  <a:ea typeface="Microsoft Yahei"/>
                  <a:cs typeface="Microsoft Yahei"/>
                </a:rPr>
                <a:t>发展趋势</a:t>
              </a:r>
            </a:p>
          </p:txBody>
        </p:sp>
      </p:grpSp>
      <p:sp>
        <p:nvSpPr>
          <p:cNvPr id="32" name="AutoShape 32"/>
          <p:cNvSpPr/>
          <p:nvPr/>
        </p:nvSpPr>
        <p:spPr>
          <a:xfrm>
            <a:off x="1075314" y="4179055"/>
            <a:ext cx="1747957" cy="174795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33" name="AutoShape 33"/>
          <p:cNvSpPr/>
          <p:nvPr/>
        </p:nvSpPr>
        <p:spPr>
          <a:xfrm>
            <a:off x="1075314" y="1789318"/>
            <a:ext cx="1747957" cy="174795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34" name="Freeform 34"/>
          <p:cNvSpPr/>
          <p:nvPr/>
        </p:nvSpPr>
        <p:spPr>
          <a:xfrm>
            <a:off x="1537812" y="4641553"/>
            <a:ext cx="822960" cy="822960"/>
          </a:xfrm>
          <a:custGeom>
            <a:rect l="l" t="t" r="r" b="b"/>
            <a:pathLst>
              <a:path w="304800" h="304800">
                <a:moveTo>
                  <a:pt x="304800" y="171155"/>
                </a:moveTo>
                <a:lnTo>
                  <a:pt x="304800" y="133055"/>
                </a:lnTo>
                <a:lnTo>
                  <a:pt x="259261" y="114081"/>
                </a:lnTo>
                <a:cubicBezTo>
                  <a:pt x="257994" y="110509"/>
                  <a:pt x="256661" y="107051"/>
                  <a:pt x="255022" y="103661"/>
                </a:cubicBezTo>
                <a:lnTo>
                  <a:pt x="273406" y="57893"/>
                </a:lnTo>
                <a:lnTo>
                  <a:pt x="246459" y="30956"/>
                </a:lnTo>
                <a:lnTo>
                  <a:pt x="201101" y="49635"/>
                </a:lnTo>
                <a:cubicBezTo>
                  <a:pt x="197644" y="47958"/>
                  <a:pt x="194110" y="46549"/>
                  <a:pt x="190462" y="45244"/>
                </a:cubicBezTo>
                <a:lnTo>
                  <a:pt x="171155" y="0"/>
                </a:lnTo>
                <a:lnTo>
                  <a:pt x="133055" y="0"/>
                </a:lnTo>
                <a:lnTo>
                  <a:pt x="114224" y="45091"/>
                </a:lnTo>
                <a:cubicBezTo>
                  <a:pt x="110433" y="46434"/>
                  <a:pt x="106785" y="47844"/>
                  <a:pt x="103175" y="49559"/>
                </a:cubicBezTo>
                <a:lnTo>
                  <a:pt x="57893" y="31366"/>
                </a:lnTo>
                <a:lnTo>
                  <a:pt x="30956" y="58303"/>
                </a:lnTo>
                <a:lnTo>
                  <a:pt x="49416" y="103175"/>
                </a:lnTo>
                <a:cubicBezTo>
                  <a:pt x="47625" y="106861"/>
                  <a:pt x="46177" y="110614"/>
                  <a:pt x="44796" y="114491"/>
                </a:cubicBezTo>
                <a:lnTo>
                  <a:pt x="0" y="133645"/>
                </a:lnTo>
                <a:lnTo>
                  <a:pt x="0" y="171745"/>
                </a:lnTo>
                <a:lnTo>
                  <a:pt x="44834" y="190424"/>
                </a:lnTo>
                <a:cubicBezTo>
                  <a:pt x="46215" y="194291"/>
                  <a:pt x="47701" y="198053"/>
                  <a:pt x="49482" y="201740"/>
                </a:cubicBezTo>
                <a:lnTo>
                  <a:pt x="31366" y="246907"/>
                </a:lnTo>
                <a:lnTo>
                  <a:pt x="58303" y="273844"/>
                </a:lnTo>
                <a:lnTo>
                  <a:pt x="103289" y="255318"/>
                </a:lnTo>
                <a:cubicBezTo>
                  <a:pt x="106899" y="257032"/>
                  <a:pt x="110585" y="258404"/>
                  <a:pt x="114376" y="259709"/>
                </a:cubicBezTo>
                <a:lnTo>
                  <a:pt x="133645" y="304800"/>
                </a:lnTo>
                <a:lnTo>
                  <a:pt x="171745" y="304800"/>
                </a:lnTo>
                <a:lnTo>
                  <a:pt x="190605" y="259480"/>
                </a:lnTo>
                <a:cubicBezTo>
                  <a:pt x="194215" y="258137"/>
                  <a:pt x="197787" y="256727"/>
                  <a:pt x="201206" y="255089"/>
                </a:cubicBezTo>
                <a:lnTo>
                  <a:pt x="246898" y="273396"/>
                </a:lnTo>
                <a:lnTo>
                  <a:pt x="273834" y="246459"/>
                </a:lnTo>
                <a:lnTo>
                  <a:pt x="255079" y="200997"/>
                </a:lnTo>
                <a:cubicBezTo>
                  <a:pt x="256680" y="197577"/>
                  <a:pt x="257985" y="194110"/>
                  <a:pt x="259251" y="190576"/>
                </a:cubicBezTo>
                <a:lnTo>
                  <a:pt x="304800" y="171155"/>
                </a:lnTo>
                <a:close/>
                <a:moveTo>
                  <a:pt x="152105" y="209550"/>
                </a:moveTo>
                <a:cubicBezTo>
                  <a:pt x="120558" y="209550"/>
                  <a:pt x="94955" y="183947"/>
                  <a:pt x="94955" y="152400"/>
                </a:cubicBezTo>
                <a:cubicBezTo>
                  <a:pt x="94955" y="120853"/>
                  <a:pt x="120558" y="95250"/>
                  <a:pt x="152105" y="95250"/>
                </a:cubicBezTo>
                <a:cubicBezTo>
                  <a:pt x="183652" y="95250"/>
                  <a:pt x="209255" y="120853"/>
                  <a:pt x="209255" y="152400"/>
                </a:cubicBezTo>
                <a:cubicBezTo>
                  <a:pt x="209255" y="183947"/>
                  <a:pt x="183652" y="209550"/>
                  <a:pt x="152105" y="209550"/>
                </a:cubicBezTo>
                <a:close/>
              </a:path>
            </a:pathLst>
          </a:custGeom>
          <a:solidFill>
            <a:srgbClr val="FDFCFC">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Freeform 35"/>
          <p:cNvSpPr/>
          <p:nvPr/>
        </p:nvSpPr>
        <p:spPr>
          <a:xfrm>
            <a:off x="1537812" y="2251817"/>
            <a:ext cx="822960" cy="822960"/>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rgbClr val="FDFCFC">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1419368" y="1201716"/>
            <a:ext cx="3806119" cy="4454569"/>
          </a:xfrm>
          <a:prstGeom prst="rect">
            <a:avLst/>
          </a:prstGeom>
        </p:spPr>
      </p:pic>
      <p:grpSp>
        <p:nvGrpSpPr>
          <p:cNvPr id="3" name="Group 3"/>
          <p:cNvGrpSpPr/>
          <p:nvPr/>
        </p:nvGrpSpPr>
        <p:grpSpPr>
          <a:xfrm>
            <a:off x="3988009" y="3369210"/>
            <a:ext cx="1888916" cy="715214"/>
            <a:chOff x="3988009" y="3369210"/>
            <a:chExt cx="1888916" cy="715214"/>
          </a:xfrm>
        </p:grpSpPr>
        <p:sp>
          <p:nvSpPr>
            <p:cNvPr id="4" name="TextBox 4"/>
            <p:cNvSpPr txBox="1"/>
            <p:nvPr/>
          </p:nvSpPr>
          <p:spPr>
            <a:xfrm>
              <a:off x="3988009" y="3369210"/>
              <a:ext cx="1888916" cy="715214"/>
            </a:xfrm>
            <a:prstGeom prst="rect">
              <a:avLst/>
            </a:prstGeom>
          </p:spPr>
          <p:txBody>
            <a:bodyPr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3000">
                  <a:solidFill>
                    <a:schemeClr val="dk1">
                      <a:alpha val="100000"/>
                    </a:schemeClr>
                  </a:solidFill>
                  <a:latin typeface="Microsoft Yahei"/>
                  <a:ea typeface="Microsoft Yahei"/>
                  <a:cs typeface="Microsoft Yahei"/>
                </a:rPr>
                <a:t>02</a:t>
              </a:r>
            </a:p>
          </p:txBody>
        </p:sp>
      </p:grpSp>
      <p:sp>
        <p:nvSpPr>
          <p:cNvPr id="5" name="TextBox 5"/>
          <p:cNvSpPr txBox="1"/>
          <p:nvPr/>
        </p:nvSpPr>
        <p:spPr>
          <a:xfrm>
            <a:off x="5689885" y="2624474"/>
            <a:ext cx="5895023" cy="1593178"/>
          </a:xfrm>
          <a:prstGeom prst="rect">
            <a:avLst/>
          </a:prstGeom>
        </p:spPr>
        <p:txBody>
          <a:bodyPr vert="horz" wrap="square" lIns="91440" tIns="45720" rIns="91440" bIns="45720"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3450">
                <a:solidFill>
                  <a:schemeClr val="dk1"/>
                </a:solidFill>
                <a:latin typeface="Microsoft Yahei"/>
                <a:ea typeface="Microsoft Yahei"/>
                <a:cs typeface="Microsoft Yahei"/>
              </a:rPr>
              <a:t>消防安全基础知识</a:t>
            </a:r>
          </a:p>
        </p:txBody>
      </p:sp>
      <p:grpSp>
        <p:nvGrpSpPr>
          <p:cNvPr id="6" name="Group 6"/>
          <p:cNvGrpSpPr/>
          <p:nvPr/>
        </p:nvGrpSpPr>
        <p:grpSpPr>
          <a:xfrm>
            <a:off x="2253348" y="2896535"/>
            <a:ext cx="1888916" cy="715214"/>
            <a:chOff x="2253348" y="2896535"/>
            <a:chExt cx="1888916" cy="715214"/>
          </a:xfrm>
        </p:grpSpPr>
        <p:sp>
          <p:nvSpPr>
            <p:cNvPr id="7" name="TextBox 7"/>
            <p:cNvSpPr txBox="1"/>
            <p:nvPr/>
          </p:nvSpPr>
          <p:spPr>
            <a:xfrm>
              <a:off x="2253348" y="2896535"/>
              <a:ext cx="1888916" cy="715214"/>
            </a:xfrm>
            <a:prstGeom prst="rect">
              <a:avLst/>
            </a:prstGeom>
          </p:spPr>
          <p:txBody>
            <a:bodyPr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3600" b="1">
                  <a:solidFill>
                    <a:schemeClr val="dk1">
                      <a:alpha val="100000"/>
                    </a:schemeClr>
                  </a:solidFill>
                  <a:latin typeface="Microsoft Yahei"/>
                  <a:ea typeface="Microsoft Yahei"/>
                  <a:cs typeface="Microsoft Yahei"/>
                </a:rPr>
                <a:t>Part</a:t>
              </a:r>
            </a:p>
          </p:txBody>
        </p:sp>
      </p:grpSp>
      <p:cxnSp>
        <p:nvCxnSpPr>
          <p:cNvPr id="8" name="Connector 8"/>
          <p:cNvCxnSpPr/>
          <p:nvPr/>
        </p:nvCxnSpPr>
        <p:spPr>
          <a:xfrm flipH="1">
            <a:off x="3706320" y="3104985"/>
            <a:ext cx="690409" cy="711331"/>
          </a:xfrm>
          <a:prstGeom prst="line">
            <a:avLst/>
          </a:prstGeom>
          <a:ln w="9525">
            <a:solidFill>
              <a:schemeClr val="dk1"/>
            </a:solidFill>
            <a:prstDash val="solid"/>
          </a:ln>
        </p:spPr>
        <p:style>
          <a:lnRef idx="0">
            <a:schemeClr val="dk1"/>
          </a:lnRef>
          <a:fillRef idx="1">
            <a:schemeClr val="dk1"/>
          </a:fillRef>
          <a:effectRef idx="0">
            <a:schemeClr val="dk1"/>
          </a:effectRef>
          <a:fontRef idx="minor">
            <a:schemeClr val="lt1"/>
          </a:fontRef>
        </p:style>
      </p:cxn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TextBox 2"/>
          <p:cNvSpPr txBox="1"/>
          <p:nvPr/>
        </p:nvSpPr>
        <p:spPr>
          <a:xfrm>
            <a:off x="763829" y="1414808"/>
            <a:ext cx="673417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solidFill>
                <a:latin typeface="Microsoft Yahei"/>
                <a:ea typeface="Microsoft Yahei"/>
                <a:cs typeface="Microsoft Yahei"/>
              </a:rPr>
              <a:t>总结词</a:t>
            </a:r>
          </a:p>
        </p:txBody>
      </p:sp>
      <p:sp>
        <p:nvSpPr>
          <p:cNvPr id="3" name="TextBox 3"/>
          <p:cNvSpPr txBox="1"/>
          <p:nvPr/>
        </p:nvSpPr>
        <p:spPr>
          <a:xfrm>
            <a:off x="763829" y="2093647"/>
            <a:ext cx="67341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solidFill>
                <a:latin typeface="Microsoft Yahei"/>
                <a:ea typeface="Microsoft Yahei"/>
                <a:cs typeface="Microsoft Yahei"/>
              </a:rPr>
              <a:t>了解火灾成因和类型是预防和控制火灾的关键。</a:t>
            </a:r>
          </a:p>
        </p:txBody>
      </p:sp>
      <p:sp>
        <p:nvSpPr>
          <p:cNvPr id="4" name="TextBox 4"/>
          <p:cNvSpPr txBox="1"/>
          <p:nvPr/>
        </p:nvSpPr>
        <p:spPr>
          <a:xfrm>
            <a:off x="689593" y="3949139"/>
            <a:ext cx="652462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solidFill>
                <a:latin typeface="Microsoft Yahei"/>
                <a:ea typeface="Microsoft Yahei"/>
                <a:cs typeface="Microsoft Yahei"/>
              </a:rPr>
              <a:t>详细描述</a:t>
            </a:r>
          </a:p>
        </p:txBody>
      </p:sp>
      <p:sp>
        <p:nvSpPr>
          <p:cNvPr id="5" name="TextBox 5"/>
          <p:cNvSpPr txBox="1"/>
          <p:nvPr/>
        </p:nvSpPr>
        <p:spPr>
          <a:xfrm>
            <a:off x="689593" y="4645945"/>
            <a:ext cx="68103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solidFill>
                <a:latin typeface="Microsoft Yahei"/>
                <a:ea typeface="Microsoft Yahei"/>
                <a:cs typeface="Microsoft Yahei"/>
              </a:rPr>
              <a:t>火灾的起因多种多样，主要包括人为因素、电器故障、自然灾害等。根据不同的物质燃烧特性，火灾可以分为A、B、C、D、E五类，了解各类火灾的特点和成因有助于采取相应的预防措施。</a:t>
            </a:r>
          </a:p>
        </p:txBody>
      </p:sp>
      <p:sp>
        <p:nvSpPr>
          <p:cNvPr id="6" name="AutoShape 6"/>
          <p:cNvSpPr/>
          <p:nvPr/>
        </p:nvSpPr>
        <p:spPr>
          <a:xfrm>
            <a:off x="884406" y="5955116"/>
            <a:ext cx="701468" cy="122998"/>
          </a:xfrm>
          <a:prstGeom prst="rect">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7" name="AutoShape 7"/>
          <p:cNvSpPr/>
          <p:nvPr/>
        </p:nvSpPr>
        <p:spPr>
          <a:xfrm>
            <a:off x="831494" y="5955116"/>
            <a:ext cx="122998" cy="122998"/>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8" name="AutoShape 8"/>
          <p:cNvSpPr/>
          <p:nvPr/>
        </p:nvSpPr>
        <p:spPr>
          <a:xfrm>
            <a:off x="1514246" y="5955116"/>
            <a:ext cx="122998" cy="122998"/>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cxnSp>
        <p:nvCxnSpPr>
          <p:cNvPr id="9" name="Connector 9"/>
          <p:cNvCxnSpPr/>
          <p:nvPr/>
        </p:nvCxnSpPr>
        <p:spPr>
          <a:xfrm>
            <a:off x="1585874" y="6029346"/>
            <a:ext cx="6181975"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pic>
        <p:nvPicPr>
          <p:cNvPr id="10" name="Picture 10"/>
          <p:cNvPicPr>
            <a:picLocks noChangeAspect="1"/>
          </p:cNvPicPr>
          <p:nvPr/>
        </p:nvPicPr>
        <p:blipFill>
          <a:blip r:embed="rId2">
            <a:alphaModFix amt="70000"/>
          </a:blip>
          <a:srcRect l="21875" r="21875"/>
          <a:stretch>
            <a:fillRect/>
          </a:stretch>
        </p:blipFill>
        <p:spPr>
          <a:xfrm>
            <a:off x="7803289" y="1299241"/>
            <a:ext cx="3679824" cy="4906431"/>
          </a:xfrm>
          <a:prstGeom prst="rect">
            <a:avLst/>
          </a:prstGeom>
        </p:spPr>
      </p:pic>
      <p:sp>
        <p:nvSpPr>
          <p:cNvPr id="11" name="AutoShape 11"/>
          <p:cNvSpPr/>
          <p:nvPr/>
        </p:nvSpPr>
        <p:spPr>
          <a:xfrm>
            <a:off x="852680" y="3629459"/>
            <a:ext cx="701468" cy="122998"/>
          </a:xfrm>
          <a:prstGeom prst="rect">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12" name="AutoShape 12"/>
          <p:cNvSpPr/>
          <p:nvPr/>
        </p:nvSpPr>
        <p:spPr>
          <a:xfrm>
            <a:off x="799768" y="3629459"/>
            <a:ext cx="122998" cy="122998"/>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13" name="AutoShape 13"/>
          <p:cNvSpPr/>
          <p:nvPr/>
        </p:nvSpPr>
        <p:spPr>
          <a:xfrm>
            <a:off x="1482520" y="3629459"/>
            <a:ext cx="122998" cy="122998"/>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cxnSp>
        <p:nvCxnSpPr>
          <p:cNvPr id="14" name="Connector 14"/>
          <p:cNvCxnSpPr/>
          <p:nvPr/>
        </p:nvCxnSpPr>
        <p:spPr>
          <a:xfrm>
            <a:off x="1554148" y="3703689"/>
            <a:ext cx="6181975"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火灾的起因与类型</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mt="70000"/>
          </a:blip>
          <a:srcRect l="16458" r="16458"/>
          <a:stretch>
            <a:fillRect/>
          </a:stretch>
        </p:blipFill>
        <p:spPr>
          <a:xfrm>
            <a:off x="939482" y="1415327"/>
            <a:ext cx="4843295" cy="4843295"/>
          </a:xfrm>
          <a:prstGeom prst="roundRect">
            <a:avLst/>
          </a:prstGeom>
        </p:spPr>
      </p:pic>
      <p:sp>
        <p:nvSpPr>
          <p:cNvPr id="3" name="TextBox 3"/>
          <p:cNvSpPr txBox="1"/>
          <p:nvPr/>
        </p:nvSpPr>
        <p:spPr>
          <a:xfrm>
            <a:off x="6261748" y="2005888"/>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solidFill>
                <a:latin typeface="Microsoft Yahei"/>
                <a:ea typeface="Microsoft Yahei"/>
                <a:cs typeface="Microsoft Yahei"/>
              </a:rPr>
              <a:t>掌握灭火器材和设备的使用方法是应对火灾的重要技能。</a:t>
            </a:r>
          </a:p>
        </p:txBody>
      </p:sp>
      <p:sp>
        <p:nvSpPr>
          <p:cNvPr id="4" name="TextBox 4"/>
          <p:cNvSpPr txBox="1"/>
          <p:nvPr/>
        </p:nvSpPr>
        <p:spPr>
          <a:xfrm>
            <a:off x="6261748" y="1352723"/>
            <a:ext cx="4638675"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solidFill>
                <a:latin typeface="Microsoft Yahei"/>
                <a:ea typeface="Microsoft Yahei"/>
                <a:cs typeface="Microsoft Yahei"/>
              </a:rPr>
              <a:t>总结词</a:t>
            </a:r>
          </a:p>
        </p:txBody>
      </p:sp>
      <p:sp>
        <p:nvSpPr>
          <p:cNvPr id="5" name="TextBox 5"/>
          <p:cNvSpPr txBox="1"/>
          <p:nvPr/>
        </p:nvSpPr>
        <p:spPr>
          <a:xfrm>
            <a:off x="6261748" y="4499375"/>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solidFill>
                <a:latin typeface="Microsoft Yahei"/>
                <a:ea typeface="Microsoft Yahei"/>
                <a:cs typeface="Microsoft Yahei"/>
              </a:rPr>
              <a:t>常见的灭火器材和设备包括干粉灭火器、水灭火器、二氧化碳灭火器等，每种灭火器适用于扑灭不同类型的火灾。使用灭火器时，应遵循“摇、拔、握、压”的步骤，确保正确使用并及时扑灭火灾。</a:t>
            </a:r>
          </a:p>
        </p:txBody>
      </p:sp>
      <p:sp>
        <p:nvSpPr>
          <p:cNvPr id="6" name="TextBox 6"/>
          <p:cNvSpPr txBox="1"/>
          <p:nvPr/>
        </p:nvSpPr>
        <p:spPr>
          <a:xfrm>
            <a:off x="6261748" y="3870593"/>
            <a:ext cx="5124450"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solidFill>
                <a:latin typeface="Microsoft Yahei"/>
                <a:ea typeface="Microsoft Yahei"/>
                <a:cs typeface="Microsoft Yahei"/>
              </a:rPr>
              <a:t>详细描述</a:t>
            </a:r>
          </a:p>
        </p:txBody>
      </p:sp>
      <p:grpSp>
        <p:nvGrpSpPr>
          <p:cNvPr id="7" name="Group 7"/>
          <p:cNvGrpSpPr/>
          <p:nvPr/>
        </p:nvGrpSpPr>
        <p:grpSpPr>
          <a:xfrm>
            <a:off x="454963" y="93878"/>
            <a:ext cx="10641129" cy="914400"/>
            <a:chOff x="454963" y="93878"/>
            <a:chExt cx="10641129" cy="914400"/>
          </a:xfrm>
        </p:grpSpPr>
        <p:sp>
          <p:nvSpPr>
            <p:cNvPr id="8" name="AutoShape 8"/>
            <p:cNvSpPr/>
            <p:nvPr/>
          </p:nvSpPr>
          <p:spPr>
            <a:xfrm>
              <a:off x="454963" y="331168"/>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9" name="AutoShape 9"/>
            <p:cNvSpPr/>
            <p:nvPr/>
          </p:nvSpPr>
          <p:spPr>
            <a:xfrm>
              <a:off x="575049" y="337743"/>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10" name="AutoShape 10"/>
            <p:cNvSpPr/>
            <p:nvPr/>
          </p:nvSpPr>
          <p:spPr>
            <a:xfrm>
              <a:off x="689125" y="339460"/>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11" name="AutoShape 11"/>
            <p:cNvSpPr/>
            <p:nvPr/>
          </p:nvSpPr>
          <p:spPr>
            <a:xfrm>
              <a:off x="799768" y="348430"/>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12" name="AutoShape 12"/>
            <p:cNvSpPr/>
            <p:nvPr/>
          </p:nvSpPr>
          <p:spPr>
            <a:xfrm>
              <a:off x="904945" y="344297"/>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13" name="AutoShape 13"/>
            <p:cNvSpPr/>
            <p:nvPr/>
          </p:nvSpPr>
          <p:spPr>
            <a:xfrm>
              <a:off x="454963" y="448942"/>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14" name="AutoShape 14"/>
            <p:cNvSpPr/>
            <p:nvPr/>
          </p:nvSpPr>
          <p:spPr>
            <a:xfrm>
              <a:off x="575049" y="455517"/>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15" name="AutoShape 15"/>
            <p:cNvSpPr/>
            <p:nvPr/>
          </p:nvSpPr>
          <p:spPr>
            <a:xfrm>
              <a:off x="689125" y="457233"/>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16" name="AutoShape 16"/>
            <p:cNvSpPr/>
            <p:nvPr/>
          </p:nvSpPr>
          <p:spPr>
            <a:xfrm>
              <a:off x="799768" y="466203"/>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17" name="AutoShape 17"/>
            <p:cNvSpPr/>
            <p:nvPr/>
          </p:nvSpPr>
          <p:spPr>
            <a:xfrm>
              <a:off x="904945" y="462070"/>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18" name="AutoShape 18"/>
            <p:cNvSpPr/>
            <p:nvPr/>
          </p:nvSpPr>
          <p:spPr>
            <a:xfrm>
              <a:off x="454963" y="566715"/>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19" name="AutoShape 19"/>
            <p:cNvSpPr/>
            <p:nvPr/>
          </p:nvSpPr>
          <p:spPr>
            <a:xfrm>
              <a:off x="575049" y="573291"/>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20" name="AutoShape 20"/>
            <p:cNvSpPr/>
            <p:nvPr/>
          </p:nvSpPr>
          <p:spPr>
            <a:xfrm>
              <a:off x="689125" y="575007"/>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21" name="AutoShape 21"/>
            <p:cNvSpPr/>
            <p:nvPr/>
          </p:nvSpPr>
          <p:spPr>
            <a:xfrm>
              <a:off x="799768" y="583977"/>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22" name="AutoShape 22"/>
            <p:cNvSpPr/>
            <p:nvPr/>
          </p:nvSpPr>
          <p:spPr>
            <a:xfrm>
              <a:off x="904945" y="579844"/>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23" name="AutoShape 23"/>
            <p:cNvSpPr/>
            <p:nvPr/>
          </p:nvSpPr>
          <p:spPr>
            <a:xfrm>
              <a:off x="454963" y="684489"/>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24" name="AutoShape 24"/>
            <p:cNvSpPr/>
            <p:nvPr/>
          </p:nvSpPr>
          <p:spPr>
            <a:xfrm>
              <a:off x="575049" y="691064"/>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25" name="AutoShape 25"/>
            <p:cNvSpPr/>
            <p:nvPr/>
          </p:nvSpPr>
          <p:spPr>
            <a:xfrm>
              <a:off x="689125" y="692781"/>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26" name="AutoShape 26"/>
            <p:cNvSpPr/>
            <p:nvPr/>
          </p:nvSpPr>
          <p:spPr>
            <a:xfrm>
              <a:off x="799768" y="701751"/>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27" name="AutoShape 27"/>
            <p:cNvSpPr/>
            <p:nvPr/>
          </p:nvSpPr>
          <p:spPr>
            <a:xfrm>
              <a:off x="904945" y="697618"/>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28" name="TextBox 2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灭火器材与设备</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Freeform 2"/>
          <p:cNvSpPr/>
          <p:nvPr/>
        </p:nvSpPr>
        <p:spPr>
          <a:xfrm>
            <a:off x="4073227" y="1168478"/>
            <a:ext cx="455409" cy="206922"/>
          </a:xfrm>
          <a:custGeom>
            <a:rect l="l" t="t" r="r" b="b"/>
            <a:pathLst>
              <a:path w="1905000" h="1905000">
                <a:moveTo>
                  <a:pt x="0" y="0"/>
                </a:moveTo>
                <a:lnTo>
                  <a:pt x="1428750" y="0"/>
                </a:lnTo>
                <a:lnTo>
                  <a:pt x="1905000" y="1905000"/>
                </a:lnTo>
                <a:lnTo>
                  <a:pt x="476250" y="1905000"/>
                </a:lnTo>
                <a:lnTo>
                  <a:pt x="0" y="0"/>
                </a:lnTo>
                <a:close/>
              </a:path>
            </a:pathLst>
          </a:custGeom>
          <a:solidFill>
            <a:schemeClr val="accent2">
              <a:lumMod val="75000"/>
              <a:alpha val="5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3" name="AutoShape 3"/>
          <p:cNvSpPr/>
          <p:nvPr/>
        </p:nvSpPr>
        <p:spPr>
          <a:xfrm>
            <a:off x="472404" y="1375400"/>
            <a:ext cx="11247191" cy="4699510"/>
          </a:xfrm>
          <a:prstGeom prst="rect">
            <a:avLst/>
          </a:prstGeom>
          <a:solidFill>
            <a:schemeClr val="accent2">
              <a:alpha val="8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pic>
        <p:nvPicPr>
          <p:cNvPr id="4" name="Picture 4"/>
          <p:cNvPicPr>
            <a:picLocks noChangeAspect="1"/>
          </p:cNvPicPr>
          <p:nvPr/>
        </p:nvPicPr>
        <p:blipFill>
          <a:blip r:embed="rId2">
            <a:alphaModFix/>
          </a:blip>
          <a:srcRect l="4128" r="4128"/>
          <a:stretch>
            <a:fillRect/>
          </a:stretch>
        </p:blipFill>
        <p:spPr>
          <a:xfrm>
            <a:off x="740688" y="1168478"/>
            <a:ext cx="3679824" cy="4906431"/>
          </a:xfrm>
          <a:prstGeom prst="parallelogram">
            <a:avLst/>
          </a:prstGeom>
        </p:spPr>
      </p:pic>
      <p:sp>
        <p:nvSpPr>
          <p:cNvPr id="5" name="AutoShape 5"/>
          <p:cNvSpPr/>
          <p:nvPr/>
        </p:nvSpPr>
        <p:spPr>
          <a:xfrm>
            <a:off x="2499430" y="6236295"/>
            <a:ext cx="9220165" cy="67345"/>
          </a:xfrm>
          <a:prstGeom prst="rect">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6" name="AutoShape 6"/>
          <p:cNvSpPr/>
          <p:nvPr/>
        </p:nvSpPr>
        <p:spPr>
          <a:xfrm>
            <a:off x="483810" y="6236295"/>
            <a:ext cx="740059" cy="67345"/>
          </a:xfrm>
          <a:prstGeom prst="rect">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7" name="AutoShape 7"/>
          <p:cNvSpPr/>
          <p:nvPr/>
        </p:nvSpPr>
        <p:spPr>
          <a:xfrm>
            <a:off x="1375876" y="6200641"/>
            <a:ext cx="158719" cy="158719"/>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8" name="AutoShape 8"/>
          <p:cNvSpPr/>
          <p:nvPr/>
        </p:nvSpPr>
        <p:spPr>
          <a:xfrm>
            <a:off x="1607200" y="6207253"/>
            <a:ext cx="147382" cy="147382"/>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9" name="AutoShape 9"/>
          <p:cNvSpPr/>
          <p:nvPr/>
        </p:nvSpPr>
        <p:spPr>
          <a:xfrm>
            <a:off x="1827186" y="6213864"/>
            <a:ext cx="136045" cy="136045"/>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10" name="AutoShape 10"/>
          <p:cNvSpPr/>
          <p:nvPr/>
        </p:nvSpPr>
        <p:spPr>
          <a:xfrm>
            <a:off x="2027323" y="6220476"/>
            <a:ext cx="124708" cy="12470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11" name="AutoShape 11"/>
          <p:cNvSpPr/>
          <p:nvPr/>
        </p:nvSpPr>
        <p:spPr>
          <a:xfrm>
            <a:off x="2224635" y="6214895"/>
            <a:ext cx="113371" cy="113371"/>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12" name="TextBox 12"/>
          <p:cNvSpPr txBox="1"/>
          <p:nvPr/>
        </p:nvSpPr>
        <p:spPr>
          <a:xfrm>
            <a:off x="4754880" y="1727606"/>
            <a:ext cx="6467541"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solidFill>
                <a:latin typeface="Microsoft Yahei"/>
                <a:ea typeface="Microsoft Yahei"/>
                <a:cs typeface="Microsoft Yahei"/>
              </a:rPr>
              <a:t>总结词</a:t>
            </a:r>
          </a:p>
        </p:txBody>
      </p:sp>
      <p:sp>
        <p:nvSpPr>
          <p:cNvPr id="13" name="TextBox 13"/>
          <p:cNvSpPr txBox="1"/>
          <p:nvPr/>
        </p:nvSpPr>
        <p:spPr>
          <a:xfrm>
            <a:off x="4754880" y="2304006"/>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solidFill>
                <a:latin typeface="Microsoft Yahei"/>
                <a:ea typeface="Microsoft Yahei"/>
                <a:cs typeface="Microsoft Yahei"/>
              </a:rPr>
              <a:t>认识消防安全标志和标识是保障人员安全的重要环节。</a:t>
            </a:r>
          </a:p>
        </p:txBody>
      </p:sp>
      <p:sp>
        <p:nvSpPr>
          <p:cNvPr id="14" name="TextBox 14"/>
          <p:cNvSpPr txBox="1"/>
          <p:nvPr/>
        </p:nvSpPr>
        <p:spPr>
          <a:xfrm>
            <a:off x="4754880" y="3783405"/>
            <a:ext cx="6240618"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solidFill>
                <a:latin typeface="Microsoft Yahei"/>
                <a:ea typeface="Microsoft Yahei"/>
                <a:cs typeface="Microsoft Yahei"/>
              </a:rPr>
              <a:t>详细描述</a:t>
            </a:r>
          </a:p>
        </p:txBody>
      </p:sp>
      <p:sp>
        <p:nvSpPr>
          <p:cNvPr id="15" name="TextBox 15"/>
          <p:cNvSpPr txBox="1"/>
          <p:nvPr/>
        </p:nvSpPr>
        <p:spPr>
          <a:xfrm>
            <a:off x="4754880" y="4436820"/>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solidFill>
                <a:latin typeface="Microsoft Yahei"/>
                <a:ea typeface="Microsoft Yahei"/>
                <a:cs typeface="Microsoft Yahei"/>
              </a:rPr>
              <a:t>消防安全标志和标识用于指示消防设备、安全出口、紧急通道等重要信息。认识这些标志和标识有助于在火灾发生时迅速找到安全出口，避免混乱和恐慌，提高逃生成功率。</a:t>
            </a:r>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消防安全标志与标识</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866575" y="1250443"/>
            <a:ext cx="10458850" cy="2438400"/>
          </a:xfrm>
          <a:prstGeom prst="roundRect">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3" name="TextBox 3"/>
          <p:cNvSpPr txBox="1"/>
          <p:nvPr/>
        </p:nvSpPr>
        <p:spPr>
          <a:xfrm>
            <a:off x="1300074" y="2175786"/>
            <a:ext cx="9582906"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rgbClr val="FFFFFF"/>
                </a:solidFill>
                <a:latin typeface="Microsoft Yahei"/>
                <a:ea typeface="Microsoft Yahei"/>
                <a:cs typeface="Microsoft Yahei"/>
              </a:rPr>
              <a:t>遵守消防安全法律法规是每个公民应尽的义务。</a:t>
            </a:r>
          </a:p>
        </p:txBody>
      </p:sp>
      <p:sp>
        <p:nvSpPr>
          <p:cNvPr id="4" name="TextBox 4"/>
          <p:cNvSpPr txBox="1"/>
          <p:nvPr/>
        </p:nvSpPr>
        <p:spPr>
          <a:xfrm>
            <a:off x="1300074" y="1380567"/>
            <a:ext cx="9417017" cy="8532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rgbClr val="FFFFFF"/>
                </a:solidFill>
                <a:latin typeface="Microsoft Yahei"/>
                <a:ea typeface="Microsoft Yahei"/>
                <a:cs typeface="Microsoft Yahei"/>
              </a:rPr>
              <a:t>总结词</a:t>
            </a:r>
          </a:p>
        </p:txBody>
      </p:sp>
      <p:sp>
        <p:nvSpPr>
          <p:cNvPr id="5" name="AutoShape 5"/>
          <p:cNvSpPr/>
          <p:nvPr/>
        </p:nvSpPr>
        <p:spPr>
          <a:xfrm>
            <a:off x="866575" y="3952506"/>
            <a:ext cx="10458850" cy="2438400"/>
          </a:xfrm>
          <a:prstGeom prst="roundRect">
            <a:avLst/>
          </a:prstGeom>
          <a:solidFill>
            <a:schemeClr val="accent1">
              <a:lumMod val="20000"/>
              <a:lumOff val="80000"/>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6" name="TextBox 6"/>
          <p:cNvSpPr txBox="1"/>
          <p:nvPr/>
        </p:nvSpPr>
        <p:spPr>
          <a:xfrm>
            <a:off x="1287882" y="4870218"/>
            <a:ext cx="9582150"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accent1">
                    <a:lumMod val="50000"/>
                  </a:schemeClr>
                </a:solidFill>
                <a:latin typeface="Microsoft Yahei"/>
                <a:ea typeface="Microsoft Yahei"/>
                <a:cs typeface="Microsoft Yahei"/>
              </a:rPr>
              <a:t>国家制定了一系列消防安全法律法规，如《中华人民共和国消防法》、《机关、团体、企业、事业单位消防安全管理规定》等，规定了单位和个人的消防安全责任和义务。了解和遵守这些法律法规有助于维护公共安全和社会稳定。</a:t>
            </a:r>
          </a:p>
        </p:txBody>
      </p:sp>
      <p:sp>
        <p:nvSpPr>
          <p:cNvPr id="7" name="TextBox 7"/>
          <p:cNvSpPr txBox="1"/>
          <p:nvPr/>
        </p:nvSpPr>
        <p:spPr>
          <a:xfrm>
            <a:off x="1287882" y="4099383"/>
            <a:ext cx="9677400" cy="7239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chemeClr val="accent1"/>
                </a:solidFill>
                <a:latin typeface="Microsoft Yahei"/>
                <a:ea typeface="Microsoft Yahei"/>
                <a:cs typeface="Microsoft Yahei"/>
              </a:rPr>
              <a:t>详细描述</a:t>
            </a:r>
          </a:p>
        </p:txBody>
      </p:sp>
      <p:cxnSp>
        <p:nvCxnSpPr>
          <p:cNvPr id="8" name="Connector 8"/>
          <p:cNvCxnSpPr/>
          <p:nvPr/>
        </p:nvCxnSpPr>
        <p:spPr>
          <a:xfrm>
            <a:off x="1473659" y="4829453"/>
            <a:ext cx="9220298" cy="0"/>
          </a:xfrm>
          <a:prstGeom prst="line">
            <a:avLst/>
          </a:prstGeom>
          <a:ln w="9525">
            <a:solidFill>
              <a:schemeClr val="accent1"/>
            </a:solidFill>
            <a:prstDash val="solid"/>
            <a:headEnd type="oval"/>
          </a:ln>
        </p:spPr>
        <p:style>
          <a:lnRef idx="0">
            <a:schemeClr val="accent1"/>
          </a:lnRef>
          <a:fillRef idx="1">
            <a:schemeClr val="accent1"/>
          </a:fillRef>
          <a:effectRef idx="0">
            <a:schemeClr val="accent1"/>
          </a:effectRef>
          <a:fontRef idx="minor">
            <a:schemeClr val="lt1"/>
          </a:fontRef>
        </p:style>
      </p:cxnSp>
      <p:cxnSp>
        <p:nvCxnSpPr>
          <p:cNvPr id="9" name="Connector 9"/>
          <p:cNvCxnSpPr/>
          <p:nvPr/>
        </p:nvCxnSpPr>
        <p:spPr>
          <a:xfrm>
            <a:off x="1481378" y="2175786"/>
            <a:ext cx="9220298" cy="0"/>
          </a:xfrm>
          <a:prstGeom prst="line">
            <a:avLst/>
          </a:prstGeom>
          <a:ln w="9525">
            <a:solidFill>
              <a:schemeClr val="accent1">
                <a:lumMod val="20000"/>
                <a:lumOff val="80000"/>
              </a:schemeClr>
            </a:solidFill>
            <a:prstDash val="solid"/>
            <a:headEnd type="oval"/>
          </a:ln>
        </p:spPr>
        <p:style>
          <a:lnRef idx="0">
            <a:schemeClr val="accent1"/>
          </a:lnRef>
          <a:fillRef idx="1">
            <a:schemeClr val="accent1"/>
          </a:fillRef>
          <a:effectRef idx="0">
            <a:schemeClr val="accent1"/>
          </a:effectRef>
          <a:fontRef idx="minor">
            <a:schemeClr val="lt1"/>
          </a:fontRef>
        </p:style>
      </p:cxnSp>
      <p:grpSp>
        <p:nvGrpSpPr>
          <p:cNvPr id="10" name="Group 10"/>
          <p:cNvGrpSpPr/>
          <p:nvPr/>
        </p:nvGrpSpPr>
        <p:grpSpPr>
          <a:xfrm>
            <a:off x="454963" y="93878"/>
            <a:ext cx="10641129" cy="914400"/>
            <a:chOff x="454963" y="93878"/>
            <a:chExt cx="10641129" cy="914400"/>
          </a:xfrm>
        </p:grpSpPr>
        <p:sp>
          <p:nvSpPr>
            <p:cNvPr id="11" name="AutoShape 11"/>
            <p:cNvSpPr/>
            <p:nvPr/>
          </p:nvSpPr>
          <p:spPr>
            <a:xfrm>
              <a:off x="454963" y="331168"/>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12" name="AutoShape 12"/>
            <p:cNvSpPr/>
            <p:nvPr/>
          </p:nvSpPr>
          <p:spPr>
            <a:xfrm>
              <a:off x="575049" y="337743"/>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13" name="AutoShape 13"/>
            <p:cNvSpPr/>
            <p:nvPr/>
          </p:nvSpPr>
          <p:spPr>
            <a:xfrm>
              <a:off x="689125" y="339460"/>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14" name="AutoShape 14"/>
            <p:cNvSpPr/>
            <p:nvPr/>
          </p:nvSpPr>
          <p:spPr>
            <a:xfrm>
              <a:off x="799768" y="348430"/>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15" name="AutoShape 15"/>
            <p:cNvSpPr/>
            <p:nvPr/>
          </p:nvSpPr>
          <p:spPr>
            <a:xfrm>
              <a:off x="904945" y="344297"/>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16" name="AutoShape 16"/>
            <p:cNvSpPr/>
            <p:nvPr/>
          </p:nvSpPr>
          <p:spPr>
            <a:xfrm>
              <a:off x="454963" y="448942"/>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17" name="AutoShape 17"/>
            <p:cNvSpPr/>
            <p:nvPr/>
          </p:nvSpPr>
          <p:spPr>
            <a:xfrm>
              <a:off x="575049" y="455517"/>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18" name="AutoShape 18"/>
            <p:cNvSpPr/>
            <p:nvPr/>
          </p:nvSpPr>
          <p:spPr>
            <a:xfrm>
              <a:off x="689125" y="457233"/>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19" name="AutoShape 19"/>
            <p:cNvSpPr/>
            <p:nvPr/>
          </p:nvSpPr>
          <p:spPr>
            <a:xfrm>
              <a:off x="799768" y="466203"/>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20" name="AutoShape 20"/>
            <p:cNvSpPr/>
            <p:nvPr/>
          </p:nvSpPr>
          <p:spPr>
            <a:xfrm>
              <a:off x="904945" y="462070"/>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21" name="AutoShape 21"/>
            <p:cNvSpPr/>
            <p:nvPr/>
          </p:nvSpPr>
          <p:spPr>
            <a:xfrm>
              <a:off x="454963" y="566715"/>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22" name="AutoShape 22"/>
            <p:cNvSpPr/>
            <p:nvPr/>
          </p:nvSpPr>
          <p:spPr>
            <a:xfrm>
              <a:off x="575049" y="573291"/>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23" name="AutoShape 23"/>
            <p:cNvSpPr/>
            <p:nvPr/>
          </p:nvSpPr>
          <p:spPr>
            <a:xfrm>
              <a:off x="689125" y="575007"/>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24" name="AutoShape 24"/>
            <p:cNvSpPr/>
            <p:nvPr/>
          </p:nvSpPr>
          <p:spPr>
            <a:xfrm>
              <a:off x="799768" y="583977"/>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25" name="AutoShape 25"/>
            <p:cNvSpPr/>
            <p:nvPr/>
          </p:nvSpPr>
          <p:spPr>
            <a:xfrm>
              <a:off x="904945" y="579844"/>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26" name="AutoShape 26"/>
            <p:cNvSpPr/>
            <p:nvPr/>
          </p:nvSpPr>
          <p:spPr>
            <a:xfrm>
              <a:off x="454963" y="684489"/>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27" name="AutoShape 27"/>
            <p:cNvSpPr/>
            <p:nvPr/>
          </p:nvSpPr>
          <p:spPr>
            <a:xfrm>
              <a:off x="575049" y="691064"/>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28" name="AutoShape 28"/>
            <p:cNvSpPr/>
            <p:nvPr/>
          </p:nvSpPr>
          <p:spPr>
            <a:xfrm>
              <a:off x="689125" y="692781"/>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29" name="AutoShape 29"/>
            <p:cNvSpPr/>
            <p:nvPr/>
          </p:nvSpPr>
          <p:spPr>
            <a:xfrm>
              <a:off x="799768" y="701751"/>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30" name="AutoShape 30"/>
            <p:cNvSpPr/>
            <p:nvPr/>
          </p:nvSpPr>
          <p:spPr>
            <a:xfrm>
              <a:off x="904945" y="697618"/>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31" name="TextBox 3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消防安全法律法规</a:t>
              </a:r>
            </a:p>
          </p:txBody>
        </p:sp>
      </p:gr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1419368" y="1201716"/>
            <a:ext cx="3806119" cy="4454569"/>
          </a:xfrm>
          <a:prstGeom prst="rect">
            <a:avLst/>
          </a:prstGeom>
        </p:spPr>
      </p:pic>
      <p:grpSp>
        <p:nvGrpSpPr>
          <p:cNvPr id="3" name="Group 3"/>
          <p:cNvGrpSpPr/>
          <p:nvPr/>
        </p:nvGrpSpPr>
        <p:grpSpPr>
          <a:xfrm>
            <a:off x="3988009" y="3369210"/>
            <a:ext cx="1888916" cy="715214"/>
            <a:chOff x="3988009" y="3369210"/>
            <a:chExt cx="1888916" cy="715214"/>
          </a:xfrm>
        </p:grpSpPr>
        <p:sp>
          <p:nvSpPr>
            <p:cNvPr id="4" name="TextBox 4"/>
            <p:cNvSpPr txBox="1"/>
            <p:nvPr/>
          </p:nvSpPr>
          <p:spPr>
            <a:xfrm>
              <a:off x="3988009" y="3369210"/>
              <a:ext cx="1888916" cy="715214"/>
            </a:xfrm>
            <a:prstGeom prst="rect">
              <a:avLst/>
            </a:prstGeom>
          </p:spPr>
          <p:txBody>
            <a:bodyPr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3000">
                  <a:solidFill>
                    <a:schemeClr val="dk1">
                      <a:alpha val="100000"/>
                    </a:schemeClr>
                  </a:solidFill>
                  <a:latin typeface="Microsoft Yahei"/>
                  <a:ea typeface="Microsoft Yahei"/>
                  <a:cs typeface="Microsoft Yahei"/>
                </a:rPr>
                <a:t>03</a:t>
              </a:r>
            </a:p>
          </p:txBody>
        </p:sp>
      </p:grpSp>
      <p:sp>
        <p:nvSpPr>
          <p:cNvPr id="5" name="TextBox 5"/>
          <p:cNvSpPr txBox="1"/>
          <p:nvPr/>
        </p:nvSpPr>
        <p:spPr>
          <a:xfrm>
            <a:off x="5689885" y="2624474"/>
            <a:ext cx="5895023" cy="1593178"/>
          </a:xfrm>
          <a:prstGeom prst="rect">
            <a:avLst/>
          </a:prstGeom>
        </p:spPr>
        <p:txBody>
          <a:bodyPr vert="horz" wrap="square" lIns="91440" tIns="45720" rIns="91440" bIns="45720"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3450">
                <a:solidFill>
                  <a:schemeClr val="dk1"/>
                </a:solidFill>
                <a:latin typeface="Microsoft Yahei"/>
                <a:ea typeface="Microsoft Yahei"/>
                <a:cs typeface="Microsoft Yahei"/>
              </a:rPr>
              <a:t>安全培训消防管理流程</a:t>
            </a:r>
          </a:p>
        </p:txBody>
      </p:sp>
      <p:grpSp>
        <p:nvGrpSpPr>
          <p:cNvPr id="6" name="Group 6"/>
          <p:cNvGrpSpPr/>
          <p:nvPr/>
        </p:nvGrpSpPr>
        <p:grpSpPr>
          <a:xfrm>
            <a:off x="2253348" y="2896535"/>
            <a:ext cx="1888916" cy="715214"/>
            <a:chOff x="2253348" y="2896535"/>
            <a:chExt cx="1888916" cy="715214"/>
          </a:xfrm>
        </p:grpSpPr>
        <p:sp>
          <p:nvSpPr>
            <p:cNvPr id="7" name="TextBox 7"/>
            <p:cNvSpPr txBox="1"/>
            <p:nvPr/>
          </p:nvSpPr>
          <p:spPr>
            <a:xfrm>
              <a:off x="2253348" y="2896535"/>
              <a:ext cx="1888916" cy="715214"/>
            </a:xfrm>
            <a:prstGeom prst="rect">
              <a:avLst/>
            </a:prstGeom>
          </p:spPr>
          <p:txBody>
            <a:bodyPr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3600" b="1">
                  <a:solidFill>
                    <a:schemeClr val="dk1">
                      <a:alpha val="100000"/>
                    </a:schemeClr>
                  </a:solidFill>
                  <a:latin typeface="Microsoft Yahei"/>
                  <a:ea typeface="Microsoft Yahei"/>
                  <a:cs typeface="Microsoft Yahei"/>
                </a:rPr>
                <a:t>Part</a:t>
              </a:r>
            </a:p>
          </p:txBody>
        </p:sp>
      </p:grpSp>
      <p:cxnSp>
        <p:nvCxnSpPr>
          <p:cNvPr id="8" name="Connector 8"/>
          <p:cNvCxnSpPr/>
          <p:nvPr/>
        </p:nvCxnSpPr>
        <p:spPr>
          <a:xfrm flipH="1">
            <a:off x="3706320" y="3104985"/>
            <a:ext cx="690409" cy="711331"/>
          </a:xfrm>
          <a:prstGeom prst="line">
            <a:avLst/>
          </a:prstGeom>
          <a:ln w="9525">
            <a:solidFill>
              <a:schemeClr val="dk1"/>
            </a:solidFill>
            <a:prstDash val="solid"/>
          </a:ln>
        </p:spPr>
        <p:style>
          <a:lnRef idx="0">
            <a:schemeClr val="dk1"/>
          </a:lnRef>
          <a:fillRef idx="1">
            <a:schemeClr val="dk1"/>
          </a:fillRef>
          <a:effectRef idx="0">
            <a:schemeClr val="dk1"/>
          </a:effectRef>
          <a:fontRef idx="minor">
            <a:schemeClr val="lt1"/>
          </a:fontRef>
        </p:style>
      </p:cxn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t="11123" b="11123"/>
          <a:stretch>
            <a:fillRect/>
          </a:stretch>
        </p:blipFill>
        <p:spPr>
          <a:xfrm>
            <a:off x="3909691" y="1250241"/>
            <a:ext cx="7848600" cy="5248275"/>
          </a:xfrm>
          <a:prstGeom prst="rect">
            <a:avLst/>
          </a:prstGeom>
        </p:spPr>
      </p:pic>
      <p:sp>
        <p:nvSpPr>
          <p:cNvPr id="3" name="AutoShape 3"/>
          <p:cNvSpPr/>
          <p:nvPr/>
        </p:nvSpPr>
        <p:spPr>
          <a:xfrm>
            <a:off x="466496" y="3766754"/>
            <a:ext cx="3974251" cy="2472718"/>
          </a:xfrm>
          <a:prstGeom prst="rect">
            <a:avLst/>
          </a:prstGeom>
          <a:solidFill>
            <a:schemeClr val="accent1">
              <a:lumMod val="75000"/>
              <a:alpha val="76862"/>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4" name="AutoShape 4"/>
          <p:cNvSpPr/>
          <p:nvPr/>
        </p:nvSpPr>
        <p:spPr>
          <a:xfrm>
            <a:off x="563624" y="1824409"/>
            <a:ext cx="2936423" cy="1604591"/>
          </a:xfrm>
          <a:prstGeom prst="rect">
            <a:avLst/>
          </a:prstGeom>
        </p:spPr>
        <p:txBody>
          <a:bodyPr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solidFill>
                <a:latin typeface="Microsoft Yahei"/>
                <a:ea typeface="Microsoft Yahei"/>
                <a:cs typeface="Microsoft Yahei"/>
              </a:rPr>
              <a:t>制定消防安全管理制度，明确各级管理人员和员工的消防安全职责，确保责任落实到人。</a:t>
            </a:r>
            <a:endParaRPr lang="en-US" sz="1100"/>
          </a:p>
        </p:txBody>
      </p:sp>
      <p:sp>
        <p:nvSpPr>
          <p:cNvPr id="5" name="AutoShape 5"/>
          <p:cNvSpPr/>
          <p:nvPr/>
        </p:nvSpPr>
        <p:spPr>
          <a:xfrm>
            <a:off x="601724" y="4315960"/>
            <a:ext cx="3052052" cy="1604591"/>
          </a:xfrm>
          <a:prstGeom prst="rect">
            <a:avLst/>
          </a:prstGeom>
        </p:spPr>
        <p:txBody>
          <a:bodyPr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rgbClr val="FFFFFF"/>
                </a:solidFill>
                <a:latin typeface="Microsoft Yahei"/>
                <a:ea typeface="Microsoft Yahei"/>
                <a:cs typeface="Microsoft Yahei"/>
              </a:rPr>
              <a:t>针对不同场所和设备，制定相应的消防安全操作规程，规范员工的消防安全行为。</a:t>
            </a:r>
            <a:endParaRPr lang="en-US" sz="1100"/>
          </a:p>
        </p:txBody>
      </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制定消防安全管理制度</a:t>
              </a:r>
            </a:p>
          </p:txBody>
        </p:sp>
      </p:grpSp>
      <p:sp>
        <p:nvSpPr>
          <p:cNvPr id="28" name="AutoShape 28"/>
          <p:cNvSpPr/>
          <p:nvPr/>
        </p:nvSpPr>
        <p:spPr>
          <a:xfrm>
            <a:off x="601724" y="3976765"/>
            <a:ext cx="2936423" cy="339195"/>
          </a:xfrm>
          <a:prstGeom prst="rect">
            <a:avLst/>
          </a:prstGeom>
        </p:spPr>
        <p:txBody>
          <a:bodyPr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rgbClr val="FFFFFF"/>
                </a:solidFill>
                <a:latin typeface="Microsoft Yahei"/>
                <a:ea typeface="Microsoft Yahei"/>
                <a:cs typeface="Microsoft Yahei"/>
              </a:rPr>
              <a:t>制定消防安全操作规程</a:t>
            </a:r>
            <a:endParaRPr lang="en-US" sz="1100"/>
          </a:p>
        </p:txBody>
      </p:sp>
      <p:sp>
        <p:nvSpPr>
          <p:cNvPr id="29" name="AutoShape 29"/>
          <p:cNvSpPr/>
          <p:nvPr/>
        </p:nvSpPr>
        <p:spPr>
          <a:xfrm>
            <a:off x="563624" y="1405309"/>
            <a:ext cx="2936423" cy="339195"/>
          </a:xfrm>
          <a:prstGeom prst="rect">
            <a:avLst/>
          </a:prstGeom>
        </p:spPr>
        <p:txBody>
          <a:bodyPr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chemeClr val="accent1"/>
                </a:solidFill>
                <a:latin typeface="Microsoft Yahei"/>
                <a:ea typeface="Microsoft Yahei"/>
                <a:cs typeface="Microsoft Yahei"/>
              </a:rPr>
              <a:t>明确消防安全责任</a:t>
            </a:r>
            <a:endParaRPr lang="en-US" sz="1100"/>
          </a:p>
        </p:txBody>
      </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26852" r="26852"/>
          <a:stretch>
            <a:fillRect/>
          </a:stretch>
        </p:blipFill>
        <p:spPr>
          <a:xfrm>
            <a:off x="875314" y="1869245"/>
            <a:ext cx="2050689" cy="3916435"/>
          </a:xfrm>
          <a:prstGeom prst="rect">
            <a:avLst/>
          </a:prstGeom>
        </p:spPr>
      </p:pic>
      <p:pic>
        <p:nvPicPr>
          <p:cNvPr id="3" name="Picture 3"/>
          <p:cNvPicPr>
            <a:picLocks noChangeAspect="1"/>
          </p:cNvPicPr>
          <p:nvPr/>
        </p:nvPicPr>
        <p:blipFill>
          <a:blip r:embed="rId3"/>
          <a:srcRect l="32546" r="32546"/>
          <a:stretch>
            <a:fillRect/>
          </a:stretch>
        </p:blipFill>
        <p:spPr>
          <a:xfrm>
            <a:off x="5906740" y="1869245"/>
            <a:ext cx="2050689" cy="3916435"/>
          </a:xfrm>
          <a:prstGeom prst="rect">
            <a:avLst/>
          </a:prstGeom>
        </p:spPr>
      </p:pic>
      <p:pic>
        <p:nvPicPr>
          <p:cNvPr id="4" name="Picture 4"/>
          <p:cNvPicPr>
            <a:picLocks noChangeAspect="1"/>
          </p:cNvPicPr>
          <p:nvPr/>
        </p:nvPicPr>
        <p:blipFill>
          <a:blip r:embed="rId4"/>
          <a:srcRect l="32590" r="32590"/>
          <a:stretch>
            <a:fillRect/>
          </a:stretch>
        </p:blipFill>
        <p:spPr>
          <a:xfrm>
            <a:off x="3391027" y="1869245"/>
            <a:ext cx="2050689" cy="3916435"/>
          </a:xfrm>
          <a:prstGeom prst="rect">
            <a:avLst/>
          </a:prstGeom>
        </p:spPr>
      </p:pic>
      <p:sp>
        <p:nvSpPr>
          <p:cNvPr id="5" name="Freeform 5"/>
          <p:cNvSpPr/>
          <p:nvPr/>
        </p:nvSpPr>
        <p:spPr>
          <a:xfrm>
            <a:off x="8503615" y="1869245"/>
            <a:ext cx="300899" cy="495300"/>
          </a:xfrm>
          <a:custGeom>
            <a:rect l="l" t="t" r="r" b="b"/>
            <a:pathLst>
              <a:path w="369275" h="607851">
                <a:moveTo>
                  <a:pt x="139276" y="570066"/>
                </a:moveTo>
                <a:cubicBezTo>
                  <a:pt x="144275" y="565371"/>
                  <a:pt x="152183" y="565744"/>
                  <a:pt x="156809" y="570811"/>
                </a:cubicBezTo>
                <a:cubicBezTo>
                  <a:pt x="171730" y="587133"/>
                  <a:pt x="197544" y="587133"/>
                  <a:pt x="212465" y="570811"/>
                </a:cubicBezTo>
                <a:cubicBezTo>
                  <a:pt x="217091" y="565744"/>
                  <a:pt x="224999" y="565371"/>
                  <a:pt x="229998" y="570066"/>
                </a:cubicBezTo>
                <a:cubicBezTo>
                  <a:pt x="235071" y="574687"/>
                  <a:pt x="235444" y="582512"/>
                  <a:pt x="230818" y="587580"/>
                </a:cubicBezTo>
                <a:cubicBezTo>
                  <a:pt x="218956" y="600473"/>
                  <a:pt x="202170" y="607851"/>
                  <a:pt x="184637" y="607851"/>
                </a:cubicBezTo>
                <a:cubicBezTo>
                  <a:pt x="167105" y="607851"/>
                  <a:pt x="150318" y="600473"/>
                  <a:pt x="138456" y="587580"/>
                </a:cubicBezTo>
                <a:cubicBezTo>
                  <a:pt x="133830" y="582512"/>
                  <a:pt x="134203" y="574687"/>
                  <a:pt x="139276" y="570066"/>
                </a:cubicBezTo>
                <a:close/>
                <a:moveTo>
                  <a:pt x="273919" y="497785"/>
                </a:moveTo>
                <a:cubicBezTo>
                  <a:pt x="280558" y="496146"/>
                  <a:pt x="287345" y="500169"/>
                  <a:pt x="288986" y="506874"/>
                </a:cubicBezTo>
                <a:cubicBezTo>
                  <a:pt x="290627" y="513505"/>
                  <a:pt x="286599" y="520210"/>
                  <a:pt x="279961" y="521849"/>
                </a:cubicBezTo>
                <a:cubicBezTo>
                  <a:pt x="218426" y="537271"/>
                  <a:pt x="156891" y="552619"/>
                  <a:pt x="95356" y="567966"/>
                </a:cubicBezTo>
                <a:cubicBezTo>
                  <a:pt x="88717" y="569605"/>
                  <a:pt x="81930" y="565582"/>
                  <a:pt x="80289" y="558951"/>
                </a:cubicBezTo>
                <a:cubicBezTo>
                  <a:pt x="78648" y="552321"/>
                  <a:pt x="82676" y="545541"/>
                  <a:pt x="89314" y="543902"/>
                </a:cubicBezTo>
                <a:cubicBezTo>
                  <a:pt x="150849" y="528554"/>
                  <a:pt x="212384" y="513207"/>
                  <a:pt x="273919" y="497785"/>
                </a:cubicBezTo>
                <a:close/>
                <a:moveTo>
                  <a:pt x="273919" y="452696"/>
                </a:moveTo>
                <a:cubicBezTo>
                  <a:pt x="280558" y="450984"/>
                  <a:pt x="287345" y="455003"/>
                  <a:pt x="288986" y="461701"/>
                </a:cubicBezTo>
                <a:cubicBezTo>
                  <a:pt x="290627" y="468325"/>
                  <a:pt x="286599" y="475024"/>
                  <a:pt x="279961" y="476736"/>
                </a:cubicBezTo>
                <a:cubicBezTo>
                  <a:pt x="218426" y="492067"/>
                  <a:pt x="156891" y="507399"/>
                  <a:pt x="95356" y="522731"/>
                </a:cubicBezTo>
                <a:cubicBezTo>
                  <a:pt x="88717" y="524443"/>
                  <a:pt x="81930" y="520350"/>
                  <a:pt x="80289" y="513726"/>
                </a:cubicBezTo>
                <a:cubicBezTo>
                  <a:pt x="78648" y="507102"/>
                  <a:pt x="82676" y="500403"/>
                  <a:pt x="89314" y="498691"/>
                </a:cubicBezTo>
                <a:cubicBezTo>
                  <a:pt x="150849" y="483360"/>
                  <a:pt x="212384" y="468028"/>
                  <a:pt x="273919" y="452696"/>
                </a:cubicBezTo>
                <a:close/>
                <a:moveTo>
                  <a:pt x="184673" y="227009"/>
                </a:moveTo>
                <a:cubicBezTo>
                  <a:pt x="189222" y="227009"/>
                  <a:pt x="193698" y="227158"/>
                  <a:pt x="198173" y="227456"/>
                </a:cubicBezTo>
                <a:cubicBezTo>
                  <a:pt x="202723" y="227829"/>
                  <a:pt x="207273" y="228276"/>
                  <a:pt x="211748" y="228947"/>
                </a:cubicBezTo>
                <a:cubicBezTo>
                  <a:pt x="216223" y="229617"/>
                  <a:pt x="220773" y="230437"/>
                  <a:pt x="225248" y="231406"/>
                </a:cubicBezTo>
                <a:cubicBezTo>
                  <a:pt x="229723" y="232449"/>
                  <a:pt x="234199" y="233567"/>
                  <a:pt x="238674" y="234908"/>
                </a:cubicBezTo>
                <a:cubicBezTo>
                  <a:pt x="248370" y="237740"/>
                  <a:pt x="250757" y="250408"/>
                  <a:pt x="242776" y="256593"/>
                </a:cubicBezTo>
                <a:cubicBezTo>
                  <a:pt x="242403" y="256891"/>
                  <a:pt x="242030" y="257190"/>
                  <a:pt x="241657" y="257562"/>
                </a:cubicBezTo>
                <a:cubicBezTo>
                  <a:pt x="241284" y="257935"/>
                  <a:pt x="240837" y="258307"/>
                  <a:pt x="240464" y="258680"/>
                </a:cubicBezTo>
                <a:cubicBezTo>
                  <a:pt x="240091" y="259127"/>
                  <a:pt x="239644" y="259574"/>
                  <a:pt x="239271" y="260021"/>
                </a:cubicBezTo>
                <a:cubicBezTo>
                  <a:pt x="238823" y="260543"/>
                  <a:pt x="238450" y="261065"/>
                  <a:pt x="238003" y="261586"/>
                </a:cubicBezTo>
                <a:cubicBezTo>
                  <a:pt x="237555" y="262182"/>
                  <a:pt x="237182" y="262779"/>
                  <a:pt x="236735" y="263449"/>
                </a:cubicBezTo>
                <a:cubicBezTo>
                  <a:pt x="236287" y="264120"/>
                  <a:pt x="235914" y="264791"/>
                  <a:pt x="235467" y="265461"/>
                </a:cubicBezTo>
                <a:cubicBezTo>
                  <a:pt x="235019" y="266206"/>
                  <a:pt x="234646" y="266952"/>
                  <a:pt x="234199" y="267697"/>
                </a:cubicBezTo>
                <a:cubicBezTo>
                  <a:pt x="233826" y="268442"/>
                  <a:pt x="233453" y="269187"/>
                  <a:pt x="233080" y="269932"/>
                </a:cubicBezTo>
                <a:cubicBezTo>
                  <a:pt x="232632" y="270827"/>
                  <a:pt x="232259" y="271721"/>
                  <a:pt x="231812" y="272615"/>
                </a:cubicBezTo>
                <a:cubicBezTo>
                  <a:pt x="231439" y="273584"/>
                  <a:pt x="230991" y="274553"/>
                  <a:pt x="230618" y="275521"/>
                </a:cubicBezTo>
                <a:cubicBezTo>
                  <a:pt x="230171" y="276565"/>
                  <a:pt x="229798" y="277608"/>
                  <a:pt x="229425" y="278726"/>
                </a:cubicBezTo>
                <a:cubicBezTo>
                  <a:pt x="228978" y="279844"/>
                  <a:pt x="228605" y="280961"/>
                  <a:pt x="228232" y="282079"/>
                </a:cubicBezTo>
                <a:cubicBezTo>
                  <a:pt x="227859" y="283271"/>
                  <a:pt x="227486" y="284464"/>
                  <a:pt x="227113" y="285656"/>
                </a:cubicBezTo>
                <a:cubicBezTo>
                  <a:pt x="226740" y="286923"/>
                  <a:pt x="226367" y="288190"/>
                  <a:pt x="225994" y="289457"/>
                </a:cubicBezTo>
                <a:cubicBezTo>
                  <a:pt x="225621" y="290798"/>
                  <a:pt x="225248" y="292214"/>
                  <a:pt x="224950" y="293555"/>
                </a:cubicBezTo>
                <a:cubicBezTo>
                  <a:pt x="224577" y="294971"/>
                  <a:pt x="224204" y="296387"/>
                  <a:pt x="223906" y="297803"/>
                </a:cubicBezTo>
                <a:cubicBezTo>
                  <a:pt x="223533" y="299293"/>
                  <a:pt x="223234" y="300784"/>
                  <a:pt x="222936" y="302274"/>
                </a:cubicBezTo>
                <a:cubicBezTo>
                  <a:pt x="222265" y="305478"/>
                  <a:pt x="221593" y="308608"/>
                  <a:pt x="221071" y="311813"/>
                </a:cubicBezTo>
                <a:cubicBezTo>
                  <a:pt x="220475" y="315315"/>
                  <a:pt x="219878" y="318817"/>
                  <a:pt x="219430" y="322245"/>
                </a:cubicBezTo>
                <a:cubicBezTo>
                  <a:pt x="218983" y="325152"/>
                  <a:pt x="218610" y="328058"/>
                  <a:pt x="218237" y="330964"/>
                </a:cubicBezTo>
                <a:cubicBezTo>
                  <a:pt x="217789" y="334914"/>
                  <a:pt x="217342" y="338938"/>
                  <a:pt x="216969" y="342887"/>
                </a:cubicBezTo>
                <a:cubicBezTo>
                  <a:pt x="216521" y="347135"/>
                  <a:pt x="216148" y="351383"/>
                  <a:pt x="215776" y="355630"/>
                </a:cubicBezTo>
                <a:cubicBezTo>
                  <a:pt x="215477" y="360101"/>
                  <a:pt x="215179" y="364647"/>
                  <a:pt x="214880" y="369193"/>
                </a:cubicBezTo>
                <a:cubicBezTo>
                  <a:pt x="214508" y="376049"/>
                  <a:pt x="208615" y="381265"/>
                  <a:pt x="201753" y="380818"/>
                </a:cubicBezTo>
                <a:cubicBezTo>
                  <a:pt x="194891" y="380445"/>
                  <a:pt x="189670" y="374558"/>
                  <a:pt x="190117" y="367702"/>
                </a:cubicBezTo>
                <a:cubicBezTo>
                  <a:pt x="190490" y="361517"/>
                  <a:pt x="190863" y="355332"/>
                  <a:pt x="191385" y="349221"/>
                </a:cubicBezTo>
                <a:cubicBezTo>
                  <a:pt x="191684" y="346241"/>
                  <a:pt x="191908" y="343334"/>
                  <a:pt x="192206" y="340428"/>
                </a:cubicBezTo>
                <a:cubicBezTo>
                  <a:pt x="192504" y="337596"/>
                  <a:pt x="192803" y="334839"/>
                  <a:pt x="193101" y="332007"/>
                </a:cubicBezTo>
                <a:cubicBezTo>
                  <a:pt x="193399" y="329325"/>
                  <a:pt x="193772" y="326642"/>
                  <a:pt x="194071" y="323959"/>
                </a:cubicBezTo>
                <a:cubicBezTo>
                  <a:pt x="194294" y="322171"/>
                  <a:pt x="194593" y="320457"/>
                  <a:pt x="194816" y="318743"/>
                </a:cubicBezTo>
                <a:cubicBezTo>
                  <a:pt x="195189" y="316209"/>
                  <a:pt x="195562" y="313750"/>
                  <a:pt x="196010" y="311216"/>
                </a:cubicBezTo>
                <a:cubicBezTo>
                  <a:pt x="196383" y="308832"/>
                  <a:pt x="196756" y="306447"/>
                  <a:pt x="197203" y="303988"/>
                </a:cubicBezTo>
                <a:cubicBezTo>
                  <a:pt x="197651" y="301752"/>
                  <a:pt x="198098" y="299442"/>
                  <a:pt x="198620" y="297132"/>
                </a:cubicBezTo>
                <a:cubicBezTo>
                  <a:pt x="199068" y="294971"/>
                  <a:pt x="199515" y="292810"/>
                  <a:pt x="200038" y="290574"/>
                </a:cubicBezTo>
                <a:cubicBezTo>
                  <a:pt x="200560" y="288488"/>
                  <a:pt x="201082" y="286476"/>
                  <a:pt x="201604" y="284389"/>
                </a:cubicBezTo>
                <a:cubicBezTo>
                  <a:pt x="202126" y="282377"/>
                  <a:pt x="202723" y="280440"/>
                  <a:pt x="203319" y="278502"/>
                </a:cubicBezTo>
                <a:cubicBezTo>
                  <a:pt x="203916" y="276565"/>
                  <a:pt x="204513" y="274702"/>
                  <a:pt x="205110" y="272839"/>
                </a:cubicBezTo>
                <a:cubicBezTo>
                  <a:pt x="205706" y="271125"/>
                  <a:pt x="206378" y="269336"/>
                  <a:pt x="207049" y="267548"/>
                </a:cubicBezTo>
                <a:cubicBezTo>
                  <a:pt x="207720" y="265908"/>
                  <a:pt x="208391" y="264269"/>
                  <a:pt x="209137" y="262629"/>
                </a:cubicBezTo>
                <a:cubicBezTo>
                  <a:pt x="209809" y="260990"/>
                  <a:pt x="210554" y="259425"/>
                  <a:pt x="211300" y="257935"/>
                </a:cubicBezTo>
                <a:cubicBezTo>
                  <a:pt x="211673" y="257190"/>
                  <a:pt x="212046" y="256519"/>
                  <a:pt x="212419" y="255848"/>
                </a:cubicBezTo>
                <a:cubicBezTo>
                  <a:pt x="212643" y="255401"/>
                  <a:pt x="212941" y="254879"/>
                  <a:pt x="213240" y="254358"/>
                </a:cubicBezTo>
                <a:cubicBezTo>
                  <a:pt x="211524" y="254060"/>
                  <a:pt x="209809" y="253762"/>
                  <a:pt x="208093" y="253538"/>
                </a:cubicBezTo>
                <a:cubicBezTo>
                  <a:pt x="204214" y="252942"/>
                  <a:pt x="200336" y="252495"/>
                  <a:pt x="196383" y="252197"/>
                </a:cubicBezTo>
                <a:cubicBezTo>
                  <a:pt x="192504" y="251973"/>
                  <a:pt x="188551" y="251824"/>
                  <a:pt x="184673" y="251824"/>
                </a:cubicBezTo>
                <a:cubicBezTo>
                  <a:pt x="180794" y="251824"/>
                  <a:pt x="176841" y="251899"/>
                  <a:pt x="172962" y="252197"/>
                </a:cubicBezTo>
                <a:cubicBezTo>
                  <a:pt x="169009" y="252495"/>
                  <a:pt x="165131" y="252942"/>
                  <a:pt x="161252" y="253538"/>
                </a:cubicBezTo>
                <a:cubicBezTo>
                  <a:pt x="159537" y="253762"/>
                  <a:pt x="157821" y="254060"/>
                  <a:pt x="156106" y="254358"/>
                </a:cubicBezTo>
                <a:cubicBezTo>
                  <a:pt x="156404" y="254879"/>
                  <a:pt x="156702" y="255401"/>
                  <a:pt x="157001" y="255848"/>
                </a:cubicBezTo>
                <a:cubicBezTo>
                  <a:pt x="157299" y="256519"/>
                  <a:pt x="157672" y="257190"/>
                  <a:pt x="158045" y="257935"/>
                </a:cubicBezTo>
                <a:cubicBezTo>
                  <a:pt x="158791" y="259425"/>
                  <a:pt x="159537" y="260990"/>
                  <a:pt x="160208" y="262629"/>
                </a:cubicBezTo>
                <a:cubicBezTo>
                  <a:pt x="160954" y="264269"/>
                  <a:pt x="161625" y="265908"/>
                  <a:pt x="162296" y="267548"/>
                </a:cubicBezTo>
                <a:cubicBezTo>
                  <a:pt x="162968" y="269336"/>
                  <a:pt x="163639" y="271125"/>
                  <a:pt x="164236" y="272839"/>
                </a:cubicBezTo>
                <a:cubicBezTo>
                  <a:pt x="164832" y="274702"/>
                  <a:pt x="165429" y="276565"/>
                  <a:pt x="166026" y="278502"/>
                </a:cubicBezTo>
                <a:cubicBezTo>
                  <a:pt x="166622" y="280440"/>
                  <a:pt x="167219" y="282377"/>
                  <a:pt x="167741" y="284389"/>
                </a:cubicBezTo>
                <a:cubicBezTo>
                  <a:pt x="168263" y="286476"/>
                  <a:pt x="168785" y="288488"/>
                  <a:pt x="169308" y="290574"/>
                </a:cubicBezTo>
                <a:cubicBezTo>
                  <a:pt x="169830" y="292810"/>
                  <a:pt x="170277" y="294971"/>
                  <a:pt x="170725" y="297132"/>
                </a:cubicBezTo>
                <a:cubicBezTo>
                  <a:pt x="171247" y="299442"/>
                  <a:pt x="171694" y="301752"/>
                  <a:pt x="172142" y="303988"/>
                </a:cubicBezTo>
                <a:cubicBezTo>
                  <a:pt x="172589" y="306447"/>
                  <a:pt x="172962" y="308832"/>
                  <a:pt x="173410" y="311216"/>
                </a:cubicBezTo>
                <a:cubicBezTo>
                  <a:pt x="173783" y="313750"/>
                  <a:pt x="174156" y="316209"/>
                  <a:pt x="174529" y="318743"/>
                </a:cubicBezTo>
                <a:cubicBezTo>
                  <a:pt x="175200" y="323140"/>
                  <a:pt x="175722" y="327611"/>
                  <a:pt x="176244" y="332007"/>
                </a:cubicBezTo>
                <a:cubicBezTo>
                  <a:pt x="176915" y="337745"/>
                  <a:pt x="177438" y="343483"/>
                  <a:pt x="177960" y="349221"/>
                </a:cubicBezTo>
                <a:cubicBezTo>
                  <a:pt x="178482" y="355332"/>
                  <a:pt x="178929" y="361517"/>
                  <a:pt x="179228" y="367702"/>
                </a:cubicBezTo>
                <a:cubicBezTo>
                  <a:pt x="179675" y="374558"/>
                  <a:pt x="174454" y="380445"/>
                  <a:pt x="167592" y="380818"/>
                </a:cubicBezTo>
                <a:cubicBezTo>
                  <a:pt x="160730" y="381265"/>
                  <a:pt x="154838" y="376049"/>
                  <a:pt x="154465" y="369193"/>
                </a:cubicBezTo>
                <a:cubicBezTo>
                  <a:pt x="154166" y="364647"/>
                  <a:pt x="153868" y="360101"/>
                  <a:pt x="153570" y="355630"/>
                </a:cubicBezTo>
                <a:cubicBezTo>
                  <a:pt x="153197" y="351383"/>
                  <a:pt x="152824" y="347135"/>
                  <a:pt x="152451" y="342887"/>
                </a:cubicBezTo>
                <a:cubicBezTo>
                  <a:pt x="152003" y="338938"/>
                  <a:pt x="151556" y="334914"/>
                  <a:pt x="151108" y="330964"/>
                </a:cubicBezTo>
                <a:cubicBezTo>
                  <a:pt x="150735" y="328058"/>
                  <a:pt x="150362" y="325152"/>
                  <a:pt x="149915" y="322245"/>
                </a:cubicBezTo>
                <a:cubicBezTo>
                  <a:pt x="149467" y="318817"/>
                  <a:pt x="148871" y="315315"/>
                  <a:pt x="148274" y="311813"/>
                </a:cubicBezTo>
                <a:cubicBezTo>
                  <a:pt x="147752" y="308608"/>
                  <a:pt x="147080" y="305404"/>
                  <a:pt x="146409" y="302274"/>
                </a:cubicBezTo>
                <a:cubicBezTo>
                  <a:pt x="145812" y="299368"/>
                  <a:pt x="145141" y="296387"/>
                  <a:pt x="144395" y="293555"/>
                </a:cubicBezTo>
                <a:cubicBezTo>
                  <a:pt x="143799" y="290872"/>
                  <a:pt x="143053" y="288264"/>
                  <a:pt x="142232" y="285656"/>
                </a:cubicBezTo>
                <a:cubicBezTo>
                  <a:pt x="141859" y="284464"/>
                  <a:pt x="141486" y="283271"/>
                  <a:pt x="141113" y="282079"/>
                </a:cubicBezTo>
                <a:cubicBezTo>
                  <a:pt x="140741" y="280961"/>
                  <a:pt x="140368" y="279844"/>
                  <a:pt x="139920" y="278726"/>
                </a:cubicBezTo>
                <a:cubicBezTo>
                  <a:pt x="139547" y="277608"/>
                  <a:pt x="139174" y="276565"/>
                  <a:pt x="138727" y="275521"/>
                </a:cubicBezTo>
                <a:cubicBezTo>
                  <a:pt x="138354" y="274553"/>
                  <a:pt x="137906" y="273584"/>
                  <a:pt x="137533" y="272615"/>
                </a:cubicBezTo>
                <a:cubicBezTo>
                  <a:pt x="137086" y="271721"/>
                  <a:pt x="136713" y="270827"/>
                  <a:pt x="136265" y="269932"/>
                </a:cubicBezTo>
                <a:cubicBezTo>
                  <a:pt x="135892" y="269187"/>
                  <a:pt x="135519" y="268442"/>
                  <a:pt x="135146" y="267697"/>
                </a:cubicBezTo>
                <a:cubicBezTo>
                  <a:pt x="134699" y="266952"/>
                  <a:pt x="134326" y="266206"/>
                  <a:pt x="133878" y="265461"/>
                </a:cubicBezTo>
                <a:cubicBezTo>
                  <a:pt x="133431" y="264791"/>
                  <a:pt x="133058" y="264120"/>
                  <a:pt x="132611" y="263449"/>
                </a:cubicBezTo>
                <a:cubicBezTo>
                  <a:pt x="132163" y="262779"/>
                  <a:pt x="131790" y="262182"/>
                  <a:pt x="131343" y="261586"/>
                </a:cubicBezTo>
                <a:cubicBezTo>
                  <a:pt x="130895" y="261065"/>
                  <a:pt x="130522" y="260543"/>
                  <a:pt x="130075" y="260021"/>
                </a:cubicBezTo>
                <a:cubicBezTo>
                  <a:pt x="129702" y="259574"/>
                  <a:pt x="129254" y="259127"/>
                  <a:pt x="128881" y="258680"/>
                </a:cubicBezTo>
                <a:cubicBezTo>
                  <a:pt x="128508" y="258307"/>
                  <a:pt x="128061" y="257935"/>
                  <a:pt x="127688" y="257562"/>
                </a:cubicBezTo>
                <a:cubicBezTo>
                  <a:pt x="127315" y="257190"/>
                  <a:pt x="126942" y="256891"/>
                  <a:pt x="126569" y="256593"/>
                </a:cubicBezTo>
                <a:cubicBezTo>
                  <a:pt x="118588" y="250408"/>
                  <a:pt x="120975" y="237740"/>
                  <a:pt x="130671" y="234908"/>
                </a:cubicBezTo>
                <a:cubicBezTo>
                  <a:pt x="135146" y="233567"/>
                  <a:pt x="139622" y="232449"/>
                  <a:pt x="144097" y="231406"/>
                </a:cubicBezTo>
                <a:cubicBezTo>
                  <a:pt x="148572" y="230437"/>
                  <a:pt x="153122" y="229617"/>
                  <a:pt x="157597" y="228947"/>
                </a:cubicBezTo>
                <a:cubicBezTo>
                  <a:pt x="162147" y="228276"/>
                  <a:pt x="166622" y="227829"/>
                  <a:pt x="171172" y="227456"/>
                </a:cubicBezTo>
                <a:cubicBezTo>
                  <a:pt x="175647" y="227158"/>
                  <a:pt x="180123" y="227009"/>
                  <a:pt x="184673" y="227009"/>
                </a:cubicBezTo>
                <a:close/>
                <a:moveTo>
                  <a:pt x="184638" y="0"/>
                </a:moveTo>
                <a:cubicBezTo>
                  <a:pt x="244994" y="0"/>
                  <a:pt x="301546" y="29424"/>
                  <a:pt x="336088" y="78887"/>
                </a:cubicBezTo>
                <a:cubicBezTo>
                  <a:pt x="370631" y="128350"/>
                  <a:pt x="378763" y="191444"/>
                  <a:pt x="357873" y="248058"/>
                </a:cubicBezTo>
                <a:cubicBezTo>
                  <a:pt x="336461" y="306087"/>
                  <a:pt x="272822" y="336703"/>
                  <a:pt x="262900" y="410227"/>
                </a:cubicBezTo>
                <a:cubicBezTo>
                  <a:pt x="266555" y="409259"/>
                  <a:pt x="270286" y="408365"/>
                  <a:pt x="273941" y="407471"/>
                </a:cubicBezTo>
                <a:cubicBezTo>
                  <a:pt x="280581" y="405757"/>
                  <a:pt x="287370" y="409855"/>
                  <a:pt x="289012" y="416484"/>
                </a:cubicBezTo>
                <a:cubicBezTo>
                  <a:pt x="290653" y="423114"/>
                  <a:pt x="286624" y="429893"/>
                  <a:pt x="279984" y="431532"/>
                </a:cubicBezTo>
                <a:cubicBezTo>
                  <a:pt x="218434" y="446877"/>
                  <a:pt x="156884" y="462222"/>
                  <a:pt x="95334" y="477642"/>
                </a:cubicBezTo>
                <a:cubicBezTo>
                  <a:pt x="88694" y="479281"/>
                  <a:pt x="81905" y="475258"/>
                  <a:pt x="80263" y="468554"/>
                </a:cubicBezTo>
                <a:cubicBezTo>
                  <a:pt x="78622" y="461924"/>
                  <a:pt x="82651" y="455220"/>
                  <a:pt x="89291" y="453507"/>
                </a:cubicBezTo>
                <a:cubicBezTo>
                  <a:pt x="139575" y="440992"/>
                  <a:pt x="189860" y="428403"/>
                  <a:pt x="240145" y="415888"/>
                </a:cubicBezTo>
                <a:cubicBezTo>
                  <a:pt x="238354" y="413132"/>
                  <a:pt x="237757" y="410599"/>
                  <a:pt x="238205" y="407396"/>
                </a:cubicBezTo>
                <a:cubicBezTo>
                  <a:pt x="238876" y="402182"/>
                  <a:pt x="239772" y="397116"/>
                  <a:pt x="240965" y="392051"/>
                </a:cubicBezTo>
                <a:cubicBezTo>
                  <a:pt x="242084" y="387134"/>
                  <a:pt x="243427" y="382367"/>
                  <a:pt x="245069" y="377674"/>
                </a:cubicBezTo>
                <a:cubicBezTo>
                  <a:pt x="246561" y="373130"/>
                  <a:pt x="248277" y="368660"/>
                  <a:pt x="250216" y="364265"/>
                </a:cubicBezTo>
                <a:cubicBezTo>
                  <a:pt x="252007" y="360019"/>
                  <a:pt x="254021" y="355848"/>
                  <a:pt x="256185" y="351751"/>
                </a:cubicBezTo>
                <a:cubicBezTo>
                  <a:pt x="258274" y="347877"/>
                  <a:pt x="260587" y="344004"/>
                  <a:pt x="262900" y="340205"/>
                </a:cubicBezTo>
                <a:cubicBezTo>
                  <a:pt x="265212" y="336554"/>
                  <a:pt x="267600" y="332979"/>
                  <a:pt x="270062" y="329403"/>
                </a:cubicBezTo>
                <a:cubicBezTo>
                  <a:pt x="272449" y="325977"/>
                  <a:pt x="274986" y="322624"/>
                  <a:pt x="277522" y="319347"/>
                </a:cubicBezTo>
                <a:cubicBezTo>
                  <a:pt x="279984" y="316069"/>
                  <a:pt x="282521" y="312941"/>
                  <a:pt x="285058" y="309812"/>
                </a:cubicBezTo>
                <a:cubicBezTo>
                  <a:pt x="287594" y="306758"/>
                  <a:pt x="290056" y="303704"/>
                  <a:pt x="292593" y="300724"/>
                </a:cubicBezTo>
                <a:cubicBezTo>
                  <a:pt x="294906" y="297968"/>
                  <a:pt x="297218" y="295211"/>
                  <a:pt x="299531" y="292530"/>
                </a:cubicBezTo>
                <a:cubicBezTo>
                  <a:pt x="300725" y="291114"/>
                  <a:pt x="301919" y="289699"/>
                  <a:pt x="303038" y="288284"/>
                </a:cubicBezTo>
                <a:cubicBezTo>
                  <a:pt x="305351" y="285528"/>
                  <a:pt x="307663" y="282771"/>
                  <a:pt x="309827" y="279941"/>
                </a:cubicBezTo>
                <a:cubicBezTo>
                  <a:pt x="311990" y="277259"/>
                  <a:pt x="314079" y="274577"/>
                  <a:pt x="316168" y="271821"/>
                </a:cubicBezTo>
                <a:cubicBezTo>
                  <a:pt x="318108" y="269214"/>
                  <a:pt x="320048" y="266532"/>
                  <a:pt x="321838" y="263776"/>
                </a:cubicBezTo>
                <a:cubicBezTo>
                  <a:pt x="323554" y="261169"/>
                  <a:pt x="325270" y="258487"/>
                  <a:pt x="326837" y="255731"/>
                </a:cubicBezTo>
                <a:cubicBezTo>
                  <a:pt x="328329" y="253124"/>
                  <a:pt x="329747" y="250442"/>
                  <a:pt x="331090" y="247686"/>
                </a:cubicBezTo>
                <a:cubicBezTo>
                  <a:pt x="332358" y="245004"/>
                  <a:pt x="333552" y="242248"/>
                  <a:pt x="334596" y="239492"/>
                </a:cubicBezTo>
                <a:cubicBezTo>
                  <a:pt x="352651" y="190550"/>
                  <a:pt x="345563" y="135873"/>
                  <a:pt x="315721" y="93115"/>
                </a:cubicBezTo>
                <a:cubicBezTo>
                  <a:pt x="285804" y="50282"/>
                  <a:pt x="236862" y="24806"/>
                  <a:pt x="184638" y="24806"/>
                </a:cubicBezTo>
                <a:cubicBezTo>
                  <a:pt x="132413" y="24806"/>
                  <a:pt x="83471" y="50282"/>
                  <a:pt x="53554" y="93115"/>
                </a:cubicBezTo>
                <a:cubicBezTo>
                  <a:pt x="23712" y="135873"/>
                  <a:pt x="16624" y="190550"/>
                  <a:pt x="34679" y="239492"/>
                </a:cubicBezTo>
                <a:cubicBezTo>
                  <a:pt x="35425" y="241428"/>
                  <a:pt x="36246" y="243365"/>
                  <a:pt x="37066" y="245302"/>
                </a:cubicBezTo>
                <a:cubicBezTo>
                  <a:pt x="37962" y="247239"/>
                  <a:pt x="38857" y="249175"/>
                  <a:pt x="39827" y="251038"/>
                </a:cubicBezTo>
                <a:cubicBezTo>
                  <a:pt x="40871" y="252975"/>
                  <a:pt x="41916" y="254837"/>
                  <a:pt x="43035" y="256699"/>
                </a:cubicBezTo>
                <a:cubicBezTo>
                  <a:pt x="44154" y="258636"/>
                  <a:pt x="45273" y="260498"/>
                  <a:pt x="46541" y="262361"/>
                </a:cubicBezTo>
                <a:cubicBezTo>
                  <a:pt x="47810" y="264297"/>
                  <a:pt x="49078" y="266234"/>
                  <a:pt x="50421" y="268096"/>
                </a:cubicBezTo>
                <a:cubicBezTo>
                  <a:pt x="51241" y="269288"/>
                  <a:pt x="52062" y="270406"/>
                  <a:pt x="52957" y="271598"/>
                </a:cubicBezTo>
                <a:cubicBezTo>
                  <a:pt x="54375" y="273534"/>
                  <a:pt x="55867" y="275471"/>
                  <a:pt x="57359" y="277333"/>
                </a:cubicBezTo>
                <a:cubicBezTo>
                  <a:pt x="58851" y="279345"/>
                  <a:pt x="60418" y="281281"/>
                  <a:pt x="61985" y="283144"/>
                </a:cubicBezTo>
                <a:cubicBezTo>
                  <a:pt x="63626" y="285155"/>
                  <a:pt x="65267" y="287092"/>
                  <a:pt x="66909" y="289103"/>
                </a:cubicBezTo>
                <a:cubicBezTo>
                  <a:pt x="68774" y="291338"/>
                  <a:pt x="70714" y="293573"/>
                  <a:pt x="72579" y="295882"/>
                </a:cubicBezTo>
                <a:cubicBezTo>
                  <a:pt x="74593" y="298191"/>
                  <a:pt x="76608" y="300575"/>
                  <a:pt x="78547" y="302959"/>
                </a:cubicBezTo>
                <a:cubicBezTo>
                  <a:pt x="80338" y="305119"/>
                  <a:pt x="82128" y="307205"/>
                  <a:pt x="83844" y="309365"/>
                </a:cubicBezTo>
                <a:cubicBezTo>
                  <a:pt x="85635" y="311600"/>
                  <a:pt x="87425" y="313760"/>
                  <a:pt x="89216" y="315995"/>
                </a:cubicBezTo>
                <a:cubicBezTo>
                  <a:pt x="91007" y="318304"/>
                  <a:pt x="92797" y="320613"/>
                  <a:pt x="94513" y="322922"/>
                </a:cubicBezTo>
                <a:cubicBezTo>
                  <a:pt x="96304" y="325306"/>
                  <a:pt x="98020" y="327764"/>
                  <a:pt x="99736" y="330223"/>
                </a:cubicBezTo>
                <a:cubicBezTo>
                  <a:pt x="101526" y="332681"/>
                  <a:pt x="103167" y="335214"/>
                  <a:pt x="104883" y="337821"/>
                </a:cubicBezTo>
                <a:cubicBezTo>
                  <a:pt x="105928" y="339460"/>
                  <a:pt x="106898" y="341024"/>
                  <a:pt x="107868" y="342737"/>
                </a:cubicBezTo>
                <a:cubicBezTo>
                  <a:pt x="109509" y="345419"/>
                  <a:pt x="111076" y="348175"/>
                  <a:pt x="112642" y="350931"/>
                </a:cubicBezTo>
                <a:cubicBezTo>
                  <a:pt x="114135" y="353762"/>
                  <a:pt x="115627" y="356667"/>
                  <a:pt x="116970" y="359572"/>
                </a:cubicBezTo>
                <a:cubicBezTo>
                  <a:pt x="118387" y="362627"/>
                  <a:pt x="119730" y="365681"/>
                  <a:pt x="120998" y="368735"/>
                </a:cubicBezTo>
                <a:cubicBezTo>
                  <a:pt x="122267" y="371938"/>
                  <a:pt x="123386" y="375141"/>
                  <a:pt x="124505" y="378344"/>
                </a:cubicBezTo>
                <a:cubicBezTo>
                  <a:pt x="125549" y="381697"/>
                  <a:pt x="126519" y="385049"/>
                  <a:pt x="127415" y="388401"/>
                </a:cubicBezTo>
                <a:cubicBezTo>
                  <a:pt x="129131" y="395031"/>
                  <a:pt x="125102" y="401809"/>
                  <a:pt x="118462" y="403523"/>
                </a:cubicBezTo>
                <a:cubicBezTo>
                  <a:pt x="111822" y="405236"/>
                  <a:pt x="105033" y="401213"/>
                  <a:pt x="103391" y="394584"/>
                </a:cubicBezTo>
                <a:cubicBezTo>
                  <a:pt x="87276" y="332085"/>
                  <a:pt x="31247" y="301767"/>
                  <a:pt x="11402" y="248058"/>
                </a:cubicBezTo>
                <a:cubicBezTo>
                  <a:pt x="-9488" y="191444"/>
                  <a:pt x="-1356" y="128350"/>
                  <a:pt x="33187" y="78887"/>
                </a:cubicBezTo>
                <a:cubicBezTo>
                  <a:pt x="67729" y="29424"/>
                  <a:pt x="124281" y="0"/>
                  <a:pt x="184638" y="0"/>
                </a:cubicBezTo>
                <a:close/>
              </a:path>
            </a:pathLst>
          </a:custGeom>
          <a:solidFill>
            <a:schemeClr val="accent1">
              <a:lumMod val="75000"/>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6" name="Freeform 6"/>
          <p:cNvSpPr/>
          <p:nvPr/>
        </p:nvSpPr>
        <p:spPr>
          <a:xfrm>
            <a:off x="8503615" y="4081478"/>
            <a:ext cx="334477" cy="307945"/>
          </a:xfrm>
          <a:custGeom>
            <a:rect l="l" t="t" r="r" b="b"/>
            <a:pathLst>
              <a:path w="580" h="535">
                <a:moveTo>
                  <a:pt x="164" y="525"/>
                </a:moveTo>
                <a:cubicBezTo>
                  <a:pt x="172" y="534"/>
                  <a:pt x="186" y="535"/>
                  <a:pt x="196" y="526"/>
                </a:cubicBezTo>
                <a:lnTo>
                  <a:pt x="570" y="187"/>
                </a:lnTo>
                <a:cubicBezTo>
                  <a:pt x="579" y="179"/>
                  <a:pt x="580" y="165"/>
                  <a:pt x="572" y="155"/>
                </a:cubicBezTo>
                <a:lnTo>
                  <a:pt x="475" y="49"/>
                </a:lnTo>
                <a:cubicBezTo>
                  <a:pt x="466" y="39"/>
                  <a:pt x="452" y="39"/>
                  <a:pt x="443" y="47"/>
                </a:cubicBezTo>
                <a:lnTo>
                  <a:pt x="124" y="335"/>
                </a:lnTo>
                <a:cubicBezTo>
                  <a:pt x="115" y="344"/>
                  <a:pt x="114" y="358"/>
                  <a:pt x="123" y="367"/>
                </a:cubicBezTo>
                <a:lnTo>
                  <a:pt x="175" y="425"/>
                </a:lnTo>
                <a:cubicBezTo>
                  <a:pt x="183" y="434"/>
                  <a:pt x="198" y="435"/>
                  <a:pt x="207" y="426"/>
                </a:cubicBezTo>
                <a:lnTo>
                  <a:pt x="341" y="305"/>
                </a:lnTo>
                <a:cubicBezTo>
                  <a:pt x="350" y="297"/>
                  <a:pt x="351" y="282"/>
                  <a:pt x="343" y="273"/>
                </a:cubicBezTo>
                <a:lnTo>
                  <a:pt x="327" y="256"/>
                </a:lnTo>
                <a:lnTo>
                  <a:pt x="193" y="378"/>
                </a:lnTo>
                <a:lnTo>
                  <a:pt x="172" y="354"/>
                </a:lnTo>
                <a:lnTo>
                  <a:pt x="457" y="96"/>
                </a:lnTo>
                <a:lnTo>
                  <a:pt x="523" y="169"/>
                </a:lnTo>
                <a:lnTo>
                  <a:pt x="182" y="478"/>
                </a:lnTo>
                <a:lnTo>
                  <a:pt x="58" y="340"/>
                </a:lnTo>
                <a:lnTo>
                  <a:pt x="404" y="26"/>
                </a:lnTo>
                <a:lnTo>
                  <a:pt x="389" y="10"/>
                </a:lnTo>
                <a:cubicBezTo>
                  <a:pt x="380" y="0"/>
                  <a:pt x="366" y="0"/>
                  <a:pt x="357" y="8"/>
                </a:cubicBezTo>
                <a:lnTo>
                  <a:pt x="10" y="322"/>
                </a:lnTo>
                <a:cubicBezTo>
                  <a:pt x="1" y="330"/>
                  <a:pt x="0" y="344"/>
                  <a:pt x="9" y="354"/>
                </a:cubicBezTo>
                <a:lnTo>
                  <a:pt x="164" y="525"/>
                </a:lnTo>
                <a:close/>
              </a:path>
            </a:pathLst>
          </a:custGeom>
          <a:solidFill>
            <a:schemeClr val="accent1">
              <a:lumMod val="75000"/>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7" name="AutoShape 7"/>
          <p:cNvSpPr/>
          <p:nvPr/>
        </p:nvSpPr>
        <p:spPr>
          <a:xfrm>
            <a:off x="8406414" y="2422663"/>
            <a:ext cx="2708275" cy="1383030"/>
          </a:xfrm>
          <a:prstGeom prst="rect">
            <a:avLst/>
          </a:prstGeom>
        </p:spPr>
        <p:txBody>
          <a:bodyPr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solidFill>
                <a:latin typeface="Microsoft Yahei"/>
                <a:ea typeface="Microsoft Yahei"/>
                <a:cs typeface="Microsoft Yahei"/>
              </a:rPr>
              <a:t>定期开展消防安全培训，包括消防法律法规、消防安全知识、灭火技能、疏散逃生方法等。</a:t>
            </a:r>
            <a:endParaRPr lang="en-US" sz="1100"/>
          </a:p>
        </p:txBody>
      </p:sp>
      <p:sp>
        <p:nvSpPr>
          <p:cNvPr id="8" name="AutoShape 8"/>
          <p:cNvSpPr/>
          <p:nvPr/>
        </p:nvSpPr>
        <p:spPr>
          <a:xfrm>
            <a:off x="8901714" y="1901965"/>
            <a:ext cx="2084387" cy="460375"/>
          </a:xfrm>
          <a:prstGeom prst="rect">
            <a:avLst/>
          </a:prstGeom>
        </p:spPr>
        <p:txBody>
          <a:bodyPr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solidFill>
                <a:latin typeface="Microsoft Yahei"/>
                <a:ea typeface="Microsoft Yahei"/>
                <a:cs typeface="Microsoft Yahei"/>
              </a:rPr>
              <a:t>培训内容</a:t>
            </a:r>
            <a:endParaRPr lang="en-US" sz="1100"/>
          </a:p>
        </p:txBody>
      </p:sp>
      <p:sp>
        <p:nvSpPr>
          <p:cNvPr id="9" name="AutoShape 9"/>
          <p:cNvSpPr/>
          <p:nvPr/>
        </p:nvSpPr>
        <p:spPr>
          <a:xfrm>
            <a:off x="8406414" y="4525963"/>
            <a:ext cx="2708275" cy="1383030"/>
          </a:xfrm>
          <a:prstGeom prst="rect">
            <a:avLst/>
          </a:prstGeom>
        </p:spPr>
        <p:txBody>
          <a:bodyPr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solidFill>
                <a:latin typeface="Microsoft Yahei"/>
                <a:ea typeface="Microsoft Yahei"/>
                <a:cs typeface="Microsoft Yahei"/>
              </a:rPr>
              <a:t>采用多种形式的培训方式，如集中授课、案例分析、模拟演练等，提高员工的消防安全意识和技能。</a:t>
            </a:r>
            <a:endParaRPr lang="en-US" sz="1100"/>
          </a:p>
        </p:txBody>
      </p:sp>
      <p:sp>
        <p:nvSpPr>
          <p:cNvPr id="10" name="AutoShape 10"/>
          <p:cNvSpPr/>
          <p:nvPr/>
        </p:nvSpPr>
        <p:spPr>
          <a:xfrm>
            <a:off x="8901714" y="4005263"/>
            <a:ext cx="2084387" cy="460375"/>
          </a:xfrm>
          <a:prstGeom prst="rect">
            <a:avLst/>
          </a:prstGeom>
        </p:spPr>
        <p:txBody>
          <a:bodyPr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solidFill>
                <a:latin typeface="Microsoft Yahei"/>
                <a:ea typeface="Microsoft Yahei"/>
                <a:cs typeface="Microsoft Yahei"/>
              </a:rPr>
              <a:t>培训形式</a:t>
            </a:r>
            <a:endParaRPr lang="en-US" sz="1100"/>
          </a:p>
        </p:txBody>
      </p:sp>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定期进行消防安全培训</a:t>
              </a:r>
            </a:p>
          </p:txBody>
        </p:sp>
      </p:gr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a:off x="1477192" y="3522743"/>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style>
          <a:lnRef idx="0">
            <a:schemeClr val="accent4"/>
          </a:lnRef>
          <a:fillRef idx="1">
            <a:schemeClr val="accent4"/>
          </a:fillRef>
          <a:effectRef idx="0">
            <a:schemeClr val="accent4"/>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3" name="Freeform 3"/>
          <p:cNvSpPr/>
          <p:nvPr/>
        </p:nvSpPr>
        <p:spPr>
          <a:xfrm>
            <a:off x="2568117" y="1927706"/>
            <a:ext cx="2204933" cy="2157159"/>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4" name="Freeform 4"/>
          <p:cNvSpPr/>
          <p:nvPr/>
        </p:nvSpPr>
        <p:spPr>
          <a:xfrm>
            <a:off x="4067465" y="3482773"/>
            <a:ext cx="2116735" cy="2070873"/>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style>
          <a:lnRef idx="0">
            <a:schemeClr val="accent4"/>
          </a:lnRef>
          <a:fillRef idx="1">
            <a:schemeClr val="accent4"/>
          </a:fillRef>
          <a:effectRef idx="0">
            <a:schemeClr val="accent4"/>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5" name="Freeform 5"/>
          <p:cNvSpPr/>
          <p:nvPr/>
        </p:nvSpPr>
        <p:spPr>
          <a:xfrm>
            <a:off x="5566823" y="2336206"/>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grpSp>
        <p:nvGrpSpPr>
          <p:cNvPr id="6" name="Group 6"/>
          <p:cNvGrpSpPr/>
          <p:nvPr/>
        </p:nvGrpSpPr>
        <p:grpSpPr>
          <a:xfrm>
            <a:off x="6184200" y="2878170"/>
            <a:ext cx="461677" cy="550831"/>
            <a:chOff x="6184200" y="2878170"/>
            <a:chExt cx="461677" cy="550831"/>
          </a:xfrm>
        </p:grpSpPr>
        <p:sp>
          <p:nvSpPr>
            <p:cNvPr id="7" name="Freeform 7"/>
            <p:cNvSpPr/>
            <p:nvPr/>
          </p:nvSpPr>
          <p:spPr>
            <a:xfrm>
              <a:off x="6350411" y="2984088"/>
              <a:ext cx="147161" cy="176213"/>
            </a:xfrm>
            <a:custGeom>
              <a:rect l="l" t="t" r="r" b="b"/>
              <a:pathLst>
                <a:path w="56" h="67">
                  <a:moveTo>
                    <a:pt x="28" y="0"/>
                  </a:moveTo>
                  <a:cubicBezTo>
                    <a:pt x="13" y="0"/>
                    <a:pt x="0" y="13"/>
                    <a:pt x="0" y="28"/>
                  </a:cubicBezTo>
                  <a:cubicBezTo>
                    <a:pt x="0" y="34"/>
                    <a:pt x="2" y="40"/>
                    <a:pt x="7" y="46"/>
                  </a:cubicBezTo>
                  <a:cubicBezTo>
                    <a:pt x="11" y="52"/>
                    <a:pt x="15" y="58"/>
                    <a:pt x="16" y="65"/>
                  </a:cubicBezTo>
                  <a:cubicBezTo>
                    <a:pt x="16" y="67"/>
                    <a:pt x="16" y="67"/>
                    <a:pt x="16" y="67"/>
                  </a:cubicBezTo>
                  <a:cubicBezTo>
                    <a:pt x="25" y="67"/>
                    <a:pt x="25" y="67"/>
                    <a:pt x="25" y="67"/>
                  </a:cubicBezTo>
                  <a:cubicBezTo>
                    <a:pt x="26" y="65"/>
                    <a:pt x="26" y="65"/>
                    <a:pt x="26" y="65"/>
                  </a:cubicBezTo>
                  <a:cubicBezTo>
                    <a:pt x="26" y="61"/>
                    <a:pt x="26" y="50"/>
                    <a:pt x="22" y="42"/>
                  </a:cubicBezTo>
                  <a:cubicBezTo>
                    <a:pt x="24" y="42"/>
                    <a:pt x="26" y="41"/>
                    <a:pt x="28" y="41"/>
                  </a:cubicBezTo>
                  <a:cubicBezTo>
                    <a:pt x="29" y="41"/>
                    <a:pt x="29" y="41"/>
                    <a:pt x="29" y="41"/>
                  </a:cubicBezTo>
                  <a:cubicBezTo>
                    <a:pt x="31" y="41"/>
                    <a:pt x="33" y="42"/>
                    <a:pt x="34" y="42"/>
                  </a:cubicBezTo>
                  <a:cubicBezTo>
                    <a:pt x="32" y="48"/>
                    <a:pt x="31" y="55"/>
                    <a:pt x="31" y="65"/>
                  </a:cubicBezTo>
                  <a:cubicBezTo>
                    <a:pt x="31" y="67"/>
                    <a:pt x="31" y="67"/>
                    <a:pt x="31" y="67"/>
                  </a:cubicBezTo>
                  <a:cubicBezTo>
                    <a:pt x="40" y="67"/>
                    <a:pt x="40" y="67"/>
                    <a:pt x="40" y="67"/>
                  </a:cubicBezTo>
                  <a:cubicBezTo>
                    <a:pt x="41" y="65"/>
                    <a:pt x="41" y="65"/>
                    <a:pt x="41" y="65"/>
                  </a:cubicBezTo>
                  <a:cubicBezTo>
                    <a:pt x="42" y="58"/>
                    <a:pt x="46" y="52"/>
                    <a:pt x="50" y="46"/>
                  </a:cubicBezTo>
                  <a:cubicBezTo>
                    <a:pt x="54" y="41"/>
                    <a:pt x="56" y="34"/>
                    <a:pt x="56" y="28"/>
                  </a:cubicBezTo>
                  <a:cubicBezTo>
                    <a:pt x="56" y="13"/>
                    <a:pt x="44" y="0"/>
                    <a:pt x="28" y="0"/>
                  </a:cubicBezTo>
                  <a:close/>
                </a:path>
              </a:pathLst>
            </a:cu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8" name="Freeform 8"/>
            <p:cNvSpPr/>
            <p:nvPr/>
          </p:nvSpPr>
          <p:spPr>
            <a:xfrm>
              <a:off x="6184200" y="2878170"/>
              <a:ext cx="461677" cy="550831"/>
            </a:xfrm>
            <a:custGeom>
              <a:rect l="l" t="t" r="r" b="b"/>
              <a:pathLst>
                <a:path w="175" h="209">
                  <a:moveTo>
                    <a:pt x="146" y="24"/>
                  </a:moveTo>
                  <a:cubicBezTo>
                    <a:pt x="126" y="8"/>
                    <a:pt x="100" y="0"/>
                    <a:pt x="66" y="8"/>
                  </a:cubicBezTo>
                  <a:cubicBezTo>
                    <a:pt x="42" y="15"/>
                    <a:pt x="21" y="33"/>
                    <a:pt x="16" y="67"/>
                  </a:cubicBezTo>
                  <a:cubicBezTo>
                    <a:pt x="14" y="78"/>
                    <a:pt x="16" y="84"/>
                    <a:pt x="16" y="85"/>
                  </a:cubicBezTo>
                  <a:cubicBezTo>
                    <a:pt x="18" y="87"/>
                    <a:pt x="20" y="91"/>
                    <a:pt x="20" y="94"/>
                  </a:cubicBezTo>
                  <a:cubicBezTo>
                    <a:pt x="20" y="95"/>
                    <a:pt x="19" y="96"/>
                    <a:pt x="19" y="97"/>
                  </a:cubicBezTo>
                  <a:cubicBezTo>
                    <a:pt x="2" y="121"/>
                    <a:pt x="2" y="121"/>
                    <a:pt x="2" y="121"/>
                  </a:cubicBezTo>
                  <a:cubicBezTo>
                    <a:pt x="1" y="123"/>
                    <a:pt x="0" y="125"/>
                    <a:pt x="1" y="127"/>
                  </a:cubicBezTo>
                  <a:cubicBezTo>
                    <a:pt x="4" y="132"/>
                    <a:pt x="12" y="131"/>
                    <a:pt x="14" y="132"/>
                  </a:cubicBezTo>
                  <a:cubicBezTo>
                    <a:pt x="16" y="133"/>
                    <a:pt x="17" y="136"/>
                    <a:pt x="16" y="139"/>
                  </a:cubicBezTo>
                  <a:cubicBezTo>
                    <a:pt x="15" y="141"/>
                    <a:pt x="13" y="145"/>
                    <a:pt x="15" y="146"/>
                  </a:cubicBezTo>
                  <a:cubicBezTo>
                    <a:pt x="17" y="147"/>
                    <a:pt x="19" y="148"/>
                    <a:pt x="19" y="148"/>
                  </a:cubicBezTo>
                  <a:cubicBezTo>
                    <a:pt x="19" y="148"/>
                    <a:pt x="16" y="149"/>
                    <a:pt x="16" y="151"/>
                  </a:cubicBezTo>
                  <a:cubicBezTo>
                    <a:pt x="15" y="153"/>
                    <a:pt x="16" y="156"/>
                    <a:pt x="19" y="157"/>
                  </a:cubicBezTo>
                  <a:cubicBezTo>
                    <a:pt x="19" y="157"/>
                    <a:pt x="22" y="164"/>
                    <a:pt x="21" y="171"/>
                  </a:cubicBezTo>
                  <a:cubicBezTo>
                    <a:pt x="20" y="177"/>
                    <a:pt x="18" y="183"/>
                    <a:pt x="23" y="187"/>
                  </a:cubicBezTo>
                  <a:cubicBezTo>
                    <a:pt x="28" y="191"/>
                    <a:pt x="48" y="188"/>
                    <a:pt x="60" y="184"/>
                  </a:cubicBezTo>
                  <a:cubicBezTo>
                    <a:pt x="60" y="184"/>
                    <a:pt x="64" y="191"/>
                    <a:pt x="68" y="209"/>
                  </a:cubicBezTo>
                  <a:cubicBezTo>
                    <a:pt x="152" y="183"/>
                    <a:pt x="152" y="183"/>
                    <a:pt x="152" y="183"/>
                  </a:cubicBezTo>
                  <a:cubicBezTo>
                    <a:pt x="147" y="170"/>
                    <a:pt x="145" y="163"/>
                    <a:pt x="145" y="159"/>
                  </a:cubicBezTo>
                  <a:cubicBezTo>
                    <a:pt x="143" y="148"/>
                    <a:pt x="160" y="128"/>
                    <a:pt x="166" y="106"/>
                  </a:cubicBezTo>
                  <a:cubicBezTo>
                    <a:pt x="173" y="81"/>
                    <a:pt x="175" y="48"/>
                    <a:pt x="146" y="24"/>
                  </a:cubicBezTo>
                  <a:close/>
                  <a:moveTo>
                    <a:pt x="118" y="90"/>
                  </a:moveTo>
                  <a:cubicBezTo>
                    <a:pt x="112" y="98"/>
                    <a:pt x="110" y="104"/>
                    <a:pt x="110" y="110"/>
                  </a:cubicBezTo>
                  <a:cubicBezTo>
                    <a:pt x="110" y="128"/>
                    <a:pt x="110" y="128"/>
                    <a:pt x="110" y="128"/>
                  </a:cubicBezTo>
                  <a:cubicBezTo>
                    <a:pt x="110" y="133"/>
                    <a:pt x="107" y="136"/>
                    <a:pt x="104" y="136"/>
                  </a:cubicBezTo>
                  <a:cubicBezTo>
                    <a:pt x="97" y="136"/>
                    <a:pt x="97" y="136"/>
                    <a:pt x="97" y="136"/>
                  </a:cubicBezTo>
                  <a:cubicBezTo>
                    <a:pt x="96" y="136"/>
                    <a:pt x="96" y="136"/>
                    <a:pt x="96" y="136"/>
                  </a:cubicBezTo>
                  <a:cubicBezTo>
                    <a:pt x="95" y="138"/>
                    <a:pt x="93" y="139"/>
                    <a:pt x="91" y="139"/>
                  </a:cubicBezTo>
                  <a:cubicBezTo>
                    <a:pt x="89" y="139"/>
                    <a:pt x="88" y="138"/>
                    <a:pt x="87" y="136"/>
                  </a:cubicBezTo>
                  <a:cubicBezTo>
                    <a:pt x="86" y="136"/>
                    <a:pt x="86" y="136"/>
                    <a:pt x="86" y="136"/>
                  </a:cubicBezTo>
                  <a:cubicBezTo>
                    <a:pt x="79" y="136"/>
                    <a:pt x="79" y="136"/>
                    <a:pt x="79" y="136"/>
                  </a:cubicBezTo>
                  <a:cubicBezTo>
                    <a:pt x="76" y="136"/>
                    <a:pt x="73" y="133"/>
                    <a:pt x="73" y="129"/>
                  </a:cubicBezTo>
                  <a:cubicBezTo>
                    <a:pt x="73" y="110"/>
                    <a:pt x="73" y="110"/>
                    <a:pt x="73" y="110"/>
                  </a:cubicBezTo>
                  <a:cubicBezTo>
                    <a:pt x="73" y="104"/>
                    <a:pt x="70" y="98"/>
                    <a:pt x="65" y="90"/>
                  </a:cubicBezTo>
                  <a:cubicBezTo>
                    <a:pt x="59" y="83"/>
                    <a:pt x="57" y="76"/>
                    <a:pt x="57" y="68"/>
                  </a:cubicBezTo>
                  <a:cubicBezTo>
                    <a:pt x="57" y="49"/>
                    <a:pt x="72" y="34"/>
                    <a:pt x="91" y="34"/>
                  </a:cubicBezTo>
                  <a:cubicBezTo>
                    <a:pt x="110" y="34"/>
                    <a:pt x="126" y="49"/>
                    <a:pt x="126" y="68"/>
                  </a:cubicBezTo>
                  <a:cubicBezTo>
                    <a:pt x="126" y="76"/>
                    <a:pt x="123" y="83"/>
                    <a:pt x="118" y="90"/>
                  </a:cubicBezTo>
                  <a:close/>
                </a:path>
              </a:pathLst>
            </a:cu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grpSp>
      <p:grpSp>
        <p:nvGrpSpPr>
          <p:cNvPr id="9" name="Group 9"/>
          <p:cNvGrpSpPr/>
          <p:nvPr/>
        </p:nvGrpSpPr>
        <p:grpSpPr>
          <a:xfrm>
            <a:off x="1996032" y="4065529"/>
            <a:ext cx="664560" cy="579786"/>
            <a:chOff x="1996032" y="4065529"/>
            <a:chExt cx="664560" cy="579786"/>
          </a:xfrm>
        </p:grpSpPr>
        <p:sp>
          <p:nvSpPr>
            <p:cNvPr id="10" name="Freeform 10"/>
            <p:cNvSpPr/>
            <p:nvPr/>
          </p:nvSpPr>
          <p:spPr>
            <a:xfrm>
              <a:off x="1996032" y="4204879"/>
              <a:ext cx="440436" cy="440436"/>
            </a:xfrm>
            <a:custGeom>
              <a:rect l="l" t="t" r="r" b="b"/>
              <a:pathLst>
                <a:path w="167" h="167">
                  <a:moveTo>
                    <a:pt x="161" y="71"/>
                  </a:moveTo>
                  <a:cubicBezTo>
                    <a:pt x="148" y="71"/>
                    <a:pt x="148" y="71"/>
                    <a:pt x="148" y="71"/>
                  </a:cubicBezTo>
                  <a:cubicBezTo>
                    <a:pt x="146" y="62"/>
                    <a:pt x="143" y="54"/>
                    <a:pt x="138" y="47"/>
                  </a:cubicBezTo>
                  <a:cubicBezTo>
                    <a:pt x="147" y="38"/>
                    <a:pt x="147" y="38"/>
                    <a:pt x="147" y="38"/>
                  </a:cubicBezTo>
                  <a:cubicBezTo>
                    <a:pt x="149" y="36"/>
                    <a:pt x="150" y="32"/>
                    <a:pt x="148" y="31"/>
                  </a:cubicBezTo>
                  <a:cubicBezTo>
                    <a:pt x="136" y="19"/>
                    <a:pt x="136" y="19"/>
                    <a:pt x="136" y="19"/>
                  </a:cubicBezTo>
                  <a:cubicBezTo>
                    <a:pt x="135" y="17"/>
                    <a:pt x="131" y="18"/>
                    <a:pt x="129" y="20"/>
                  </a:cubicBezTo>
                  <a:cubicBezTo>
                    <a:pt x="120" y="29"/>
                    <a:pt x="120" y="29"/>
                    <a:pt x="120" y="29"/>
                  </a:cubicBezTo>
                  <a:cubicBezTo>
                    <a:pt x="113" y="24"/>
                    <a:pt x="105" y="21"/>
                    <a:pt x="96" y="19"/>
                  </a:cubicBezTo>
                  <a:cubicBezTo>
                    <a:pt x="96" y="6"/>
                    <a:pt x="96" y="6"/>
                    <a:pt x="96" y="6"/>
                  </a:cubicBezTo>
                  <a:cubicBezTo>
                    <a:pt x="96" y="3"/>
                    <a:pt x="94" y="0"/>
                    <a:pt x="92" y="0"/>
                  </a:cubicBezTo>
                  <a:cubicBezTo>
                    <a:pt x="75" y="0"/>
                    <a:pt x="75" y="0"/>
                    <a:pt x="75" y="0"/>
                  </a:cubicBezTo>
                  <a:cubicBezTo>
                    <a:pt x="73" y="0"/>
                    <a:pt x="71" y="3"/>
                    <a:pt x="71" y="6"/>
                  </a:cubicBezTo>
                  <a:cubicBezTo>
                    <a:pt x="71" y="19"/>
                    <a:pt x="71" y="19"/>
                    <a:pt x="71" y="19"/>
                  </a:cubicBezTo>
                  <a:cubicBezTo>
                    <a:pt x="62" y="21"/>
                    <a:pt x="54" y="24"/>
                    <a:pt x="46" y="29"/>
                  </a:cubicBezTo>
                  <a:cubicBezTo>
                    <a:pt x="37" y="20"/>
                    <a:pt x="37" y="20"/>
                    <a:pt x="37" y="20"/>
                  </a:cubicBezTo>
                  <a:cubicBezTo>
                    <a:pt x="35" y="18"/>
                    <a:pt x="32" y="17"/>
                    <a:pt x="30" y="19"/>
                  </a:cubicBezTo>
                  <a:cubicBezTo>
                    <a:pt x="18" y="31"/>
                    <a:pt x="18" y="31"/>
                    <a:pt x="18" y="31"/>
                  </a:cubicBezTo>
                  <a:cubicBezTo>
                    <a:pt x="17" y="32"/>
                    <a:pt x="17" y="36"/>
                    <a:pt x="19" y="38"/>
                  </a:cubicBezTo>
                  <a:cubicBezTo>
                    <a:pt x="29" y="47"/>
                    <a:pt x="29" y="47"/>
                    <a:pt x="29" y="47"/>
                  </a:cubicBezTo>
                  <a:cubicBezTo>
                    <a:pt x="24" y="54"/>
                    <a:pt x="20" y="62"/>
                    <a:pt x="19" y="71"/>
                  </a:cubicBezTo>
                  <a:cubicBezTo>
                    <a:pt x="6" y="71"/>
                    <a:pt x="6" y="71"/>
                    <a:pt x="6" y="71"/>
                  </a:cubicBezTo>
                  <a:cubicBezTo>
                    <a:pt x="2" y="71"/>
                    <a:pt x="0" y="73"/>
                    <a:pt x="0" y="75"/>
                  </a:cubicBezTo>
                  <a:cubicBezTo>
                    <a:pt x="0" y="92"/>
                    <a:pt x="0" y="92"/>
                    <a:pt x="0" y="92"/>
                  </a:cubicBezTo>
                  <a:cubicBezTo>
                    <a:pt x="0" y="94"/>
                    <a:pt x="2" y="96"/>
                    <a:pt x="6" y="96"/>
                  </a:cubicBezTo>
                  <a:cubicBezTo>
                    <a:pt x="19" y="96"/>
                    <a:pt x="19" y="96"/>
                    <a:pt x="19" y="96"/>
                  </a:cubicBezTo>
                  <a:cubicBezTo>
                    <a:pt x="20" y="105"/>
                    <a:pt x="24" y="113"/>
                    <a:pt x="29" y="120"/>
                  </a:cubicBezTo>
                  <a:cubicBezTo>
                    <a:pt x="19" y="130"/>
                    <a:pt x="19" y="130"/>
                    <a:pt x="19" y="130"/>
                  </a:cubicBezTo>
                  <a:cubicBezTo>
                    <a:pt x="17" y="132"/>
                    <a:pt x="17" y="135"/>
                    <a:pt x="18" y="137"/>
                  </a:cubicBezTo>
                  <a:cubicBezTo>
                    <a:pt x="30" y="148"/>
                    <a:pt x="30" y="148"/>
                    <a:pt x="30" y="148"/>
                  </a:cubicBezTo>
                  <a:cubicBezTo>
                    <a:pt x="32" y="150"/>
                    <a:pt x="35" y="150"/>
                    <a:pt x="37" y="147"/>
                  </a:cubicBezTo>
                  <a:cubicBezTo>
                    <a:pt x="46" y="138"/>
                    <a:pt x="46" y="138"/>
                    <a:pt x="46" y="138"/>
                  </a:cubicBezTo>
                  <a:cubicBezTo>
                    <a:pt x="54" y="143"/>
                    <a:pt x="62" y="147"/>
                    <a:pt x="71" y="148"/>
                  </a:cubicBezTo>
                  <a:cubicBezTo>
                    <a:pt x="71" y="161"/>
                    <a:pt x="71" y="161"/>
                    <a:pt x="71" y="161"/>
                  </a:cubicBezTo>
                  <a:cubicBezTo>
                    <a:pt x="71" y="164"/>
                    <a:pt x="73" y="167"/>
                    <a:pt x="75" y="167"/>
                  </a:cubicBezTo>
                  <a:cubicBezTo>
                    <a:pt x="92" y="167"/>
                    <a:pt x="92" y="167"/>
                    <a:pt x="92" y="167"/>
                  </a:cubicBezTo>
                  <a:cubicBezTo>
                    <a:pt x="94" y="167"/>
                    <a:pt x="96" y="164"/>
                    <a:pt x="96" y="161"/>
                  </a:cubicBezTo>
                  <a:cubicBezTo>
                    <a:pt x="96" y="148"/>
                    <a:pt x="96" y="148"/>
                    <a:pt x="96" y="148"/>
                  </a:cubicBezTo>
                  <a:cubicBezTo>
                    <a:pt x="105" y="147"/>
                    <a:pt x="113" y="143"/>
                    <a:pt x="120" y="138"/>
                  </a:cubicBezTo>
                  <a:cubicBezTo>
                    <a:pt x="129" y="147"/>
                    <a:pt x="129" y="147"/>
                    <a:pt x="129" y="147"/>
                  </a:cubicBezTo>
                  <a:cubicBezTo>
                    <a:pt x="131" y="150"/>
                    <a:pt x="135" y="150"/>
                    <a:pt x="136" y="148"/>
                  </a:cubicBezTo>
                  <a:cubicBezTo>
                    <a:pt x="148" y="137"/>
                    <a:pt x="148" y="137"/>
                    <a:pt x="148" y="137"/>
                  </a:cubicBezTo>
                  <a:cubicBezTo>
                    <a:pt x="150" y="135"/>
                    <a:pt x="149" y="132"/>
                    <a:pt x="147" y="130"/>
                  </a:cubicBezTo>
                  <a:cubicBezTo>
                    <a:pt x="138" y="120"/>
                    <a:pt x="138" y="120"/>
                    <a:pt x="138" y="120"/>
                  </a:cubicBezTo>
                  <a:cubicBezTo>
                    <a:pt x="143" y="113"/>
                    <a:pt x="146" y="105"/>
                    <a:pt x="148" y="96"/>
                  </a:cubicBezTo>
                  <a:cubicBezTo>
                    <a:pt x="161" y="96"/>
                    <a:pt x="161" y="96"/>
                    <a:pt x="161" y="96"/>
                  </a:cubicBezTo>
                  <a:cubicBezTo>
                    <a:pt x="164" y="96"/>
                    <a:pt x="167" y="94"/>
                    <a:pt x="167" y="92"/>
                  </a:cubicBezTo>
                  <a:cubicBezTo>
                    <a:pt x="167" y="75"/>
                    <a:pt x="167" y="75"/>
                    <a:pt x="167" y="75"/>
                  </a:cubicBezTo>
                  <a:cubicBezTo>
                    <a:pt x="167" y="73"/>
                    <a:pt x="164" y="71"/>
                    <a:pt x="161" y="71"/>
                  </a:cubicBezTo>
                  <a:close/>
                  <a:moveTo>
                    <a:pt x="83" y="114"/>
                  </a:moveTo>
                  <a:cubicBezTo>
                    <a:pt x="66" y="114"/>
                    <a:pt x="52" y="101"/>
                    <a:pt x="52" y="84"/>
                  </a:cubicBezTo>
                  <a:cubicBezTo>
                    <a:pt x="52" y="67"/>
                    <a:pt x="66" y="53"/>
                    <a:pt x="83" y="53"/>
                  </a:cubicBezTo>
                  <a:cubicBezTo>
                    <a:pt x="100" y="53"/>
                    <a:pt x="114" y="67"/>
                    <a:pt x="114" y="84"/>
                  </a:cubicBezTo>
                  <a:cubicBezTo>
                    <a:pt x="114" y="101"/>
                    <a:pt x="100" y="114"/>
                    <a:pt x="83" y="114"/>
                  </a:cubicBezTo>
                  <a:close/>
                </a:path>
              </a:pathLst>
            </a:custGeom>
            <a:solidFill>
              <a:schemeClr val="accent4">
                <a:alpha val="100000"/>
              </a:schemeClr>
            </a:solidFill>
          </p:spPr>
          <p:style>
            <a:lnRef idx="0">
              <a:schemeClr val="accent4"/>
            </a:lnRef>
            <a:fillRef idx="1">
              <a:schemeClr val="accent4"/>
            </a:fillRef>
            <a:effectRef idx="0">
              <a:schemeClr val="accent4"/>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11" name="Freeform 11"/>
            <p:cNvSpPr/>
            <p:nvPr/>
          </p:nvSpPr>
          <p:spPr>
            <a:xfrm>
              <a:off x="2341695" y="4065529"/>
              <a:ext cx="318897" cy="316706"/>
            </a:xfrm>
            <a:custGeom>
              <a:rect l="l" t="t" r="r" b="b"/>
              <a:pathLst>
                <a:path w="120" h="120">
                  <a:moveTo>
                    <a:pt x="117" y="51"/>
                  </a:moveTo>
                  <a:cubicBezTo>
                    <a:pt x="108" y="51"/>
                    <a:pt x="108" y="51"/>
                    <a:pt x="108" y="51"/>
                  </a:cubicBezTo>
                  <a:cubicBezTo>
                    <a:pt x="106" y="44"/>
                    <a:pt x="104" y="38"/>
                    <a:pt x="100" y="33"/>
                  </a:cubicBezTo>
                  <a:cubicBezTo>
                    <a:pt x="107" y="27"/>
                    <a:pt x="107" y="27"/>
                    <a:pt x="107" y="27"/>
                  </a:cubicBezTo>
                  <a:cubicBezTo>
                    <a:pt x="109" y="25"/>
                    <a:pt x="109" y="23"/>
                    <a:pt x="108" y="22"/>
                  </a:cubicBezTo>
                  <a:cubicBezTo>
                    <a:pt x="99" y="13"/>
                    <a:pt x="99" y="13"/>
                    <a:pt x="99" y="13"/>
                  </a:cubicBezTo>
                  <a:cubicBezTo>
                    <a:pt x="98" y="12"/>
                    <a:pt x="96" y="12"/>
                    <a:pt x="94" y="14"/>
                  </a:cubicBezTo>
                  <a:cubicBezTo>
                    <a:pt x="87" y="20"/>
                    <a:pt x="87" y="20"/>
                    <a:pt x="87" y="20"/>
                  </a:cubicBezTo>
                  <a:cubicBezTo>
                    <a:pt x="82" y="17"/>
                    <a:pt x="76" y="14"/>
                    <a:pt x="70" y="13"/>
                  </a:cubicBezTo>
                  <a:cubicBezTo>
                    <a:pt x="70" y="4"/>
                    <a:pt x="70" y="4"/>
                    <a:pt x="70" y="4"/>
                  </a:cubicBezTo>
                  <a:cubicBezTo>
                    <a:pt x="70" y="1"/>
                    <a:pt x="69" y="0"/>
                    <a:pt x="67" y="0"/>
                  </a:cubicBezTo>
                  <a:cubicBezTo>
                    <a:pt x="55" y="0"/>
                    <a:pt x="55" y="0"/>
                    <a:pt x="55" y="0"/>
                  </a:cubicBezTo>
                  <a:cubicBezTo>
                    <a:pt x="53" y="0"/>
                    <a:pt x="52" y="1"/>
                    <a:pt x="52" y="4"/>
                  </a:cubicBezTo>
                  <a:cubicBezTo>
                    <a:pt x="52" y="13"/>
                    <a:pt x="52" y="13"/>
                    <a:pt x="52" y="13"/>
                  </a:cubicBezTo>
                  <a:cubicBezTo>
                    <a:pt x="45" y="14"/>
                    <a:pt x="39" y="17"/>
                    <a:pt x="34" y="20"/>
                  </a:cubicBezTo>
                  <a:cubicBezTo>
                    <a:pt x="28" y="14"/>
                    <a:pt x="28" y="14"/>
                    <a:pt x="28" y="14"/>
                  </a:cubicBezTo>
                  <a:cubicBezTo>
                    <a:pt x="26" y="12"/>
                    <a:pt x="24" y="12"/>
                    <a:pt x="22" y="13"/>
                  </a:cubicBezTo>
                  <a:cubicBezTo>
                    <a:pt x="14" y="22"/>
                    <a:pt x="14" y="22"/>
                    <a:pt x="14" y="22"/>
                  </a:cubicBezTo>
                  <a:cubicBezTo>
                    <a:pt x="13" y="23"/>
                    <a:pt x="13" y="25"/>
                    <a:pt x="15" y="27"/>
                  </a:cubicBezTo>
                  <a:cubicBezTo>
                    <a:pt x="21" y="33"/>
                    <a:pt x="21" y="33"/>
                    <a:pt x="21" y="33"/>
                  </a:cubicBezTo>
                  <a:cubicBezTo>
                    <a:pt x="18" y="38"/>
                    <a:pt x="15" y="44"/>
                    <a:pt x="14" y="51"/>
                  </a:cubicBezTo>
                  <a:cubicBezTo>
                    <a:pt x="5" y="51"/>
                    <a:pt x="5" y="51"/>
                    <a:pt x="5" y="51"/>
                  </a:cubicBezTo>
                  <a:cubicBezTo>
                    <a:pt x="2" y="51"/>
                    <a:pt x="0" y="52"/>
                    <a:pt x="0" y="54"/>
                  </a:cubicBezTo>
                  <a:cubicBezTo>
                    <a:pt x="0" y="66"/>
                    <a:pt x="0" y="66"/>
                    <a:pt x="0" y="66"/>
                  </a:cubicBezTo>
                  <a:cubicBezTo>
                    <a:pt x="0" y="68"/>
                    <a:pt x="2" y="69"/>
                    <a:pt x="5" y="69"/>
                  </a:cubicBezTo>
                  <a:cubicBezTo>
                    <a:pt x="14" y="69"/>
                    <a:pt x="14" y="69"/>
                    <a:pt x="14" y="69"/>
                  </a:cubicBezTo>
                  <a:cubicBezTo>
                    <a:pt x="15" y="76"/>
                    <a:pt x="18" y="81"/>
                    <a:pt x="21" y="87"/>
                  </a:cubicBezTo>
                  <a:cubicBezTo>
                    <a:pt x="15" y="93"/>
                    <a:pt x="15" y="93"/>
                    <a:pt x="15" y="93"/>
                  </a:cubicBezTo>
                  <a:cubicBezTo>
                    <a:pt x="13" y="95"/>
                    <a:pt x="13" y="97"/>
                    <a:pt x="14" y="98"/>
                  </a:cubicBezTo>
                  <a:cubicBezTo>
                    <a:pt x="22" y="107"/>
                    <a:pt x="22" y="107"/>
                    <a:pt x="22" y="107"/>
                  </a:cubicBezTo>
                  <a:cubicBezTo>
                    <a:pt x="24" y="108"/>
                    <a:pt x="26" y="108"/>
                    <a:pt x="28" y="106"/>
                  </a:cubicBezTo>
                  <a:cubicBezTo>
                    <a:pt x="34" y="100"/>
                    <a:pt x="34" y="100"/>
                    <a:pt x="34" y="100"/>
                  </a:cubicBezTo>
                  <a:cubicBezTo>
                    <a:pt x="39" y="103"/>
                    <a:pt x="45" y="106"/>
                    <a:pt x="52" y="107"/>
                  </a:cubicBezTo>
                  <a:cubicBezTo>
                    <a:pt x="52" y="116"/>
                    <a:pt x="52" y="116"/>
                    <a:pt x="52" y="116"/>
                  </a:cubicBezTo>
                  <a:cubicBezTo>
                    <a:pt x="52" y="118"/>
                    <a:pt x="53" y="120"/>
                    <a:pt x="55" y="120"/>
                  </a:cubicBezTo>
                  <a:cubicBezTo>
                    <a:pt x="67" y="120"/>
                    <a:pt x="67" y="120"/>
                    <a:pt x="67" y="120"/>
                  </a:cubicBezTo>
                  <a:cubicBezTo>
                    <a:pt x="69" y="120"/>
                    <a:pt x="70" y="118"/>
                    <a:pt x="70" y="116"/>
                  </a:cubicBezTo>
                  <a:cubicBezTo>
                    <a:pt x="70" y="107"/>
                    <a:pt x="70" y="107"/>
                    <a:pt x="70" y="107"/>
                  </a:cubicBezTo>
                  <a:cubicBezTo>
                    <a:pt x="76" y="106"/>
                    <a:pt x="82" y="103"/>
                    <a:pt x="87" y="100"/>
                  </a:cubicBezTo>
                  <a:cubicBezTo>
                    <a:pt x="94" y="106"/>
                    <a:pt x="94" y="106"/>
                    <a:pt x="94" y="106"/>
                  </a:cubicBezTo>
                  <a:cubicBezTo>
                    <a:pt x="96" y="108"/>
                    <a:pt x="98" y="108"/>
                    <a:pt x="99" y="107"/>
                  </a:cubicBezTo>
                  <a:cubicBezTo>
                    <a:pt x="108" y="98"/>
                    <a:pt x="108" y="98"/>
                    <a:pt x="108" y="98"/>
                  </a:cubicBezTo>
                  <a:cubicBezTo>
                    <a:pt x="109" y="97"/>
                    <a:pt x="109" y="95"/>
                    <a:pt x="107" y="93"/>
                  </a:cubicBezTo>
                  <a:cubicBezTo>
                    <a:pt x="100" y="87"/>
                    <a:pt x="100" y="87"/>
                    <a:pt x="100" y="87"/>
                  </a:cubicBezTo>
                  <a:cubicBezTo>
                    <a:pt x="104" y="81"/>
                    <a:pt x="106" y="76"/>
                    <a:pt x="108" y="69"/>
                  </a:cubicBezTo>
                  <a:cubicBezTo>
                    <a:pt x="117" y="69"/>
                    <a:pt x="117" y="69"/>
                    <a:pt x="117" y="69"/>
                  </a:cubicBezTo>
                  <a:cubicBezTo>
                    <a:pt x="119" y="69"/>
                    <a:pt x="121" y="68"/>
                    <a:pt x="121" y="66"/>
                  </a:cubicBezTo>
                  <a:cubicBezTo>
                    <a:pt x="121" y="54"/>
                    <a:pt x="121" y="54"/>
                    <a:pt x="121" y="54"/>
                  </a:cubicBezTo>
                  <a:cubicBezTo>
                    <a:pt x="121" y="52"/>
                    <a:pt x="119" y="51"/>
                    <a:pt x="117" y="51"/>
                  </a:cubicBezTo>
                  <a:close/>
                  <a:moveTo>
                    <a:pt x="61" y="82"/>
                  </a:moveTo>
                  <a:cubicBezTo>
                    <a:pt x="48" y="82"/>
                    <a:pt x="38" y="72"/>
                    <a:pt x="38" y="60"/>
                  </a:cubicBezTo>
                  <a:cubicBezTo>
                    <a:pt x="38" y="48"/>
                    <a:pt x="48" y="38"/>
                    <a:pt x="61" y="38"/>
                  </a:cubicBezTo>
                  <a:cubicBezTo>
                    <a:pt x="73" y="38"/>
                    <a:pt x="83" y="48"/>
                    <a:pt x="83" y="60"/>
                  </a:cubicBezTo>
                  <a:cubicBezTo>
                    <a:pt x="83" y="72"/>
                    <a:pt x="73" y="82"/>
                    <a:pt x="61" y="82"/>
                  </a:cubicBezTo>
                  <a:close/>
                </a:path>
              </a:pathLst>
            </a:custGeom>
            <a:solidFill>
              <a:schemeClr val="accent4">
                <a:alpha val="100000"/>
              </a:schemeClr>
            </a:solidFill>
          </p:spPr>
          <p:style>
            <a:lnRef idx="0">
              <a:schemeClr val="accent4"/>
            </a:lnRef>
            <a:fillRef idx="1">
              <a:schemeClr val="accent4"/>
            </a:fillRef>
            <a:effectRef idx="0">
              <a:schemeClr val="accent4"/>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grpSp>
      <p:grpSp>
        <p:nvGrpSpPr>
          <p:cNvPr id="12" name="Group 12"/>
          <p:cNvGrpSpPr/>
          <p:nvPr/>
        </p:nvGrpSpPr>
        <p:grpSpPr>
          <a:xfrm>
            <a:off x="4836987" y="4210981"/>
            <a:ext cx="577691" cy="614457"/>
            <a:chOff x="4836987" y="4210981"/>
            <a:chExt cx="577691" cy="614457"/>
          </a:xfrm>
        </p:grpSpPr>
        <p:sp>
          <p:nvSpPr>
            <p:cNvPr id="13" name="Freeform 13"/>
            <p:cNvSpPr/>
            <p:nvPr/>
          </p:nvSpPr>
          <p:spPr>
            <a:xfrm>
              <a:off x="5174934" y="4210981"/>
              <a:ext cx="239744" cy="269843"/>
            </a:xfrm>
            <a:custGeom>
              <a:rect l="l" t="t" r="r" b="b"/>
              <a:pathLst>
                <a:path w="91" h="102">
                  <a:moveTo>
                    <a:pt x="76" y="45"/>
                  </a:moveTo>
                  <a:cubicBezTo>
                    <a:pt x="65" y="52"/>
                    <a:pt x="54" y="52"/>
                    <a:pt x="50" y="52"/>
                  </a:cubicBezTo>
                  <a:cubicBezTo>
                    <a:pt x="11" y="102"/>
                    <a:pt x="11" y="102"/>
                    <a:pt x="11" y="102"/>
                  </a:cubicBezTo>
                  <a:cubicBezTo>
                    <a:pt x="0" y="93"/>
                    <a:pt x="0" y="93"/>
                    <a:pt x="0" y="93"/>
                  </a:cubicBezTo>
                  <a:cubicBezTo>
                    <a:pt x="43" y="47"/>
                    <a:pt x="43" y="47"/>
                    <a:pt x="43" y="47"/>
                  </a:cubicBezTo>
                  <a:cubicBezTo>
                    <a:pt x="42" y="43"/>
                    <a:pt x="40" y="32"/>
                    <a:pt x="45" y="19"/>
                  </a:cubicBezTo>
                  <a:cubicBezTo>
                    <a:pt x="52" y="4"/>
                    <a:pt x="70" y="0"/>
                    <a:pt x="70" y="0"/>
                  </a:cubicBezTo>
                  <a:cubicBezTo>
                    <a:pt x="67" y="22"/>
                    <a:pt x="67" y="22"/>
                    <a:pt x="67" y="22"/>
                  </a:cubicBezTo>
                  <a:cubicBezTo>
                    <a:pt x="68" y="21"/>
                    <a:pt x="69" y="21"/>
                    <a:pt x="70" y="22"/>
                  </a:cubicBezTo>
                  <a:cubicBezTo>
                    <a:pt x="70" y="22"/>
                    <a:pt x="70" y="23"/>
                    <a:pt x="70" y="24"/>
                  </a:cubicBezTo>
                  <a:cubicBezTo>
                    <a:pt x="91" y="17"/>
                    <a:pt x="91" y="17"/>
                    <a:pt x="91" y="17"/>
                  </a:cubicBezTo>
                  <a:cubicBezTo>
                    <a:pt x="91" y="17"/>
                    <a:pt x="90" y="36"/>
                    <a:pt x="76" y="45"/>
                  </a:cubicBezTo>
                  <a:close/>
                </a:path>
              </a:pathLst>
            </a:custGeom>
            <a:solidFill>
              <a:schemeClr val="accent4">
                <a:alpha val="100000"/>
              </a:schemeClr>
            </a:solidFill>
          </p:spPr>
          <p:style>
            <a:lnRef idx="0">
              <a:schemeClr val="accent4"/>
            </a:lnRef>
            <a:fillRef idx="1">
              <a:schemeClr val="accent4"/>
            </a:fillRef>
            <a:effectRef idx="0">
              <a:schemeClr val="accent4"/>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14" name="Freeform 14"/>
            <p:cNvSpPr/>
            <p:nvPr/>
          </p:nvSpPr>
          <p:spPr>
            <a:xfrm>
              <a:off x="4836987" y="4396146"/>
              <a:ext cx="461677" cy="429292"/>
            </a:xfrm>
            <a:custGeom>
              <a:rect l="l" t="t" r="r" b="b"/>
              <a:pathLst>
                <a:path w="175" h="163">
                  <a:moveTo>
                    <a:pt x="77" y="0"/>
                  </a:moveTo>
                  <a:cubicBezTo>
                    <a:pt x="95" y="0"/>
                    <a:pt x="112" y="6"/>
                    <a:pt x="127" y="16"/>
                  </a:cubicBezTo>
                  <a:cubicBezTo>
                    <a:pt x="107" y="40"/>
                    <a:pt x="107" y="40"/>
                    <a:pt x="107" y="40"/>
                  </a:cubicBezTo>
                  <a:cubicBezTo>
                    <a:pt x="100" y="36"/>
                    <a:pt x="92" y="34"/>
                    <a:pt x="84" y="34"/>
                  </a:cubicBezTo>
                  <a:cubicBezTo>
                    <a:pt x="59" y="34"/>
                    <a:pt x="41" y="54"/>
                    <a:pt x="44" y="80"/>
                  </a:cubicBezTo>
                  <a:cubicBezTo>
                    <a:pt x="47" y="105"/>
                    <a:pt x="70" y="125"/>
                    <a:pt x="96" y="125"/>
                  </a:cubicBezTo>
                  <a:cubicBezTo>
                    <a:pt x="121" y="125"/>
                    <a:pt x="138" y="105"/>
                    <a:pt x="135" y="80"/>
                  </a:cubicBezTo>
                  <a:cubicBezTo>
                    <a:pt x="134" y="71"/>
                    <a:pt x="130" y="63"/>
                    <a:pt x="125" y="56"/>
                  </a:cubicBezTo>
                  <a:cubicBezTo>
                    <a:pt x="145" y="32"/>
                    <a:pt x="145" y="32"/>
                    <a:pt x="145" y="32"/>
                  </a:cubicBezTo>
                  <a:cubicBezTo>
                    <a:pt x="158" y="46"/>
                    <a:pt x="166" y="63"/>
                    <a:pt x="169" y="82"/>
                  </a:cubicBezTo>
                  <a:cubicBezTo>
                    <a:pt x="175" y="127"/>
                    <a:pt x="143" y="163"/>
                    <a:pt x="98" y="163"/>
                  </a:cubicBezTo>
                  <a:cubicBezTo>
                    <a:pt x="53" y="163"/>
                    <a:pt x="12" y="127"/>
                    <a:pt x="6" y="82"/>
                  </a:cubicBezTo>
                  <a:cubicBezTo>
                    <a:pt x="0" y="37"/>
                    <a:pt x="31" y="0"/>
                    <a:pt x="77" y="0"/>
                  </a:cubicBezTo>
                  <a:close/>
                </a:path>
              </a:pathLst>
            </a:custGeom>
            <a:solidFill>
              <a:schemeClr val="accent4">
                <a:alpha val="100000"/>
              </a:schemeClr>
            </a:solidFill>
          </p:spPr>
          <p:style>
            <a:lnRef idx="0">
              <a:schemeClr val="accent4"/>
            </a:lnRef>
            <a:fillRef idx="1">
              <a:schemeClr val="accent4"/>
            </a:fillRef>
            <a:effectRef idx="0">
              <a:schemeClr val="accent4"/>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15" name="Freeform 15"/>
            <p:cNvSpPr/>
            <p:nvPr/>
          </p:nvSpPr>
          <p:spPr>
            <a:xfrm>
              <a:off x="4976433" y="4512066"/>
              <a:ext cx="195167" cy="181737"/>
            </a:xfrm>
            <a:custGeom>
              <a:rect l="l" t="t" r="r" b="b"/>
              <a:pathLst>
                <a:path w="74" h="69">
                  <a:moveTo>
                    <a:pt x="42" y="69"/>
                  </a:moveTo>
                  <a:cubicBezTo>
                    <a:pt x="23" y="69"/>
                    <a:pt x="5" y="54"/>
                    <a:pt x="3" y="35"/>
                  </a:cubicBezTo>
                  <a:cubicBezTo>
                    <a:pt x="0" y="16"/>
                    <a:pt x="14" y="0"/>
                    <a:pt x="33" y="0"/>
                  </a:cubicBezTo>
                  <a:cubicBezTo>
                    <a:pt x="38" y="0"/>
                    <a:pt x="44" y="2"/>
                    <a:pt x="49" y="4"/>
                  </a:cubicBezTo>
                  <a:cubicBezTo>
                    <a:pt x="48" y="6"/>
                    <a:pt x="48" y="9"/>
                    <a:pt x="49" y="11"/>
                  </a:cubicBezTo>
                  <a:cubicBezTo>
                    <a:pt x="36" y="30"/>
                    <a:pt x="36" y="30"/>
                    <a:pt x="36" y="30"/>
                  </a:cubicBezTo>
                  <a:cubicBezTo>
                    <a:pt x="42" y="35"/>
                    <a:pt x="42" y="35"/>
                    <a:pt x="42" y="35"/>
                  </a:cubicBezTo>
                  <a:cubicBezTo>
                    <a:pt x="59" y="20"/>
                    <a:pt x="59" y="20"/>
                    <a:pt x="59" y="20"/>
                  </a:cubicBezTo>
                  <a:cubicBezTo>
                    <a:pt x="59" y="20"/>
                    <a:pt x="60" y="20"/>
                    <a:pt x="60" y="20"/>
                  </a:cubicBezTo>
                  <a:cubicBezTo>
                    <a:pt x="62" y="20"/>
                    <a:pt x="64" y="19"/>
                    <a:pt x="66" y="18"/>
                  </a:cubicBezTo>
                  <a:cubicBezTo>
                    <a:pt x="69" y="23"/>
                    <a:pt x="71" y="29"/>
                    <a:pt x="72" y="35"/>
                  </a:cubicBezTo>
                  <a:cubicBezTo>
                    <a:pt x="74" y="54"/>
                    <a:pt x="61" y="69"/>
                    <a:pt x="42" y="69"/>
                  </a:cubicBezTo>
                  <a:close/>
                </a:path>
              </a:pathLst>
            </a:custGeom>
            <a:solidFill>
              <a:schemeClr val="accent4">
                <a:alpha val="100000"/>
              </a:schemeClr>
            </a:solidFill>
          </p:spPr>
          <p:style>
            <a:lnRef idx="0">
              <a:schemeClr val="accent4"/>
            </a:lnRef>
            <a:fillRef idx="1">
              <a:schemeClr val="accent4"/>
            </a:fillRef>
            <a:effectRef idx="0">
              <a:schemeClr val="accent4"/>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16" name="Freeform 16"/>
            <p:cNvSpPr/>
            <p:nvPr/>
          </p:nvSpPr>
          <p:spPr>
            <a:xfrm>
              <a:off x="5084541" y="4461869"/>
              <a:ext cx="113728" cy="129349"/>
            </a:xfrm>
            <a:custGeom>
              <a:rect l="l" t="t" r="r" b="b"/>
              <a:pathLst>
                <a:path w="43" h="49">
                  <a:moveTo>
                    <a:pt x="13" y="31"/>
                  </a:moveTo>
                  <a:cubicBezTo>
                    <a:pt x="11" y="28"/>
                    <a:pt x="12" y="25"/>
                    <a:pt x="14" y="22"/>
                  </a:cubicBezTo>
                  <a:cubicBezTo>
                    <a:pt x="32" y="0"/>
                    <a:pt x="32" y="0"/>
                    <a:pt x="32" y="0"/>
                  </a:cubicBezTo>
                  <a:cubicBezTo>
                    <a:pt x="43" y="9"/>
                    <a:pt x="43" y="9"/>
                    <a:pt x="43" y="9"/>
                  </a:cubicBezTo>
                  <a:cubicBezTo>
                    <a:pt x="24" y="32"/>
                    <a:pt x="24" y="32"/>
                    <a:pt x="24" y="32"/>
                  </a:cubicBezTo>
                  <a:cubicBezTo>
                    <a:pt x="22" y="34"/>
                    <a:pt x="19" y="35"/>
                    <a:pt x="17" y="34"/>
                  </a:cubicBezTo>
                  <a:cubicBezTo>
                    <a:pt x="1" y="49"/>
                    <a:pt x="1" y="49"/>
                    <a:pt x="1" y="49"/>
                  </a:cubicBezTo>
                  <a:cubicBezTo>
                    <a:pt x="0" y="48"/>
                    <a:pt x="0" y="48"/>
                    <a:pt x="0" y="48"/>
                  </a:cubicBezTo>
                  <a:lnTo>
                    <a:pt x="13" y="31"/>
                  </a:lnTo>
                  <a:close/>
                </a:path>
              </a:pathLst>
            </a:custGeom>
            <a:solidFill>
              <a:schemeClr val="accent4">
                <a:alpha val="100000"/>
              </a:schemeClr>
            </a:solidFill>
          </p:spPr>
          <p:style>
            <a:lnRef idx="0">
              <a:schemeClr val="accent4"/>
            </a:lnRef>
            <a:fillRef idx="1">
              <a:schemeClr val="accent4"/>
            </a:fillRef>
            <a:effectRef idx="0">
              <a:schemeClr val="accent4"/>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grpSp>
      <p:grpSp>
        <p:nvGrpSpPr>
          <p:cNvPr id="17" name="Group 17"/>
          <p:cNvGrpSpPr/>
          <p:nvPr/>
        </p:nvGrpSpPr>
        <p:grpSpPr>
          <a:xfrm>
            <a:off x="3390861" y="2655299"/>
            <a:ext cx="559445" cy="701973"/>
            <a:chOff x="3390861" y="2655299"/>
            <a:chExt cx="559445" cy="701973"/>
          </a:xfrm>
        </p:grpSpPr>
        <p:sp>
          <p:nvSpPr>
            <p:cNvPr id="18" name="Freeform 18"/>
            <p:cNvSpPr/>
            <p:nvPr/>
          </p:nvSpPr>
          <p:spPr>
            <a:xfrm>
              <a:off x="3782073" y="2655299"/>
              <a:ext cx="168233" cy="183703"/>
            </a:xfrm>
            <a:custGeom>
              <a:rect l="l" t="t" r="r" b="b"/>
              <a:pathLst>
                <a:path w="125" h="140">
                  <a:moveTo>
                    <a:pt x="0" y="57"/>
                  </a:moveTo>
                  <a:lnTo>
                    <a:pt x="48" y="0"/>
                  </a:lnTo>
                  <a:lnTo>
                    <a:pt x="126" y="85"/>
                  </a:lnTo>
                  <a:lnTo>
                    <a:pt x="78" y="140"/>
                  </a:lnTo>
                  <a:lnTo>
                    <a:pt x="0" y="57"/>
                  </a:lnTo>
                  <a:close/>
                </a:path>
              </a:pathLst>
            </a:cu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19" name="Freeform 19"/>
            <p:cNvSpPr/>
            <p:nvPr/>
          </p:nvSpPr>
          <p:spPr>
            <a:xfrm>
              <a:off x="3564454" y="2751018"/>
              <a:ext cx="296432" cy="326720"/>
            </a:xfrm>
            <a:custGeom>
              <a:rect l="l" t="t" r="r" b="b"/>
              <a:pathLst>
                <a:path w="94" h="105">
                  <a:moveTo>
                    <a:pt x="70" y="0"/>
                  </a:moveTo>
                  <a:cubicBezTo>
                    <a:pt x="63" y="9"/>
                    <a:pt x="63" y="9"/>
                    <a:pt x="63" y="9"/>
                  </a:cubicBezTo>
                  <a:cubicBezTo>
                    <a:pt x="21" y="30"/>
                    <a:pt x="21" y="30"/>
                    <a:pt x="21" y="30"/>
                  </a:cubicBezTo>
                  <a:cubicBezTo>
                    <a:pt x="20" y="30"/>
                    <a:pt x="14" y="33"/>
                    <a:pt x="12" y="37"/>
                  </a:cubicBezTo>
                  <a:cubicBezTo>
                    <a:pt x="10" y="40"/>
                    <a:pt x="2" y="67"/>
                    <a:pt x="1" y="70"/>
                  </a:cubicBezTo>
                  <a:cubicBezTo>
                    <a:pt x="0" y="71"/>
                    <a:pt x="0" y="75"/>
                    <a:pt x="0" y="77"/>
                  </a:cubicBezTo>
                  <a:cubicBezTo>
                    <a:pt x="0" y="78"/>
                    <a:pt x="2" y="93"/>
                    <a:pt x="3" y="102"/>
                  </a:cubicBezTo>
                  <a:cubicBezTo>
                    <a:pt x="3" y="103"/>
                    <a:pt x="3" y="103"/>
                    <a:pt x="3" y="103"/>
                  </a:cubicBezTo>
                  <a:cubicBezTo>
                    <a:pt x="3" y="103"/>
                    <a:pt x="3" y="103"/>
                    <a:pt x="3" y="103"/>
                  </a:cubicBezTo>
                  <a:cubicBezTo>
                    <a:pt x="3" y="103"/>
                    <a:pt x="3" y="104"/>
                    <a:pt x="4" y="105"/>
                  </a:cubicBezTo>
                  <a:cubicBezTo>
                    <a:pt x="4" y="81"/>
                    <a:pt x="4" y="81"/>
                    <a:pt x="4" y="81"/>
                  </a:cubicBezTo>
                  <a:cubicBezTo>
                    <a:pt x="20" y="81"/>
                    <a:pt x="20" y="81"/>
                    <a:pt x="20" y="81"/>
                  </a:cubicBezTo>
                  <a:cubicBezTo>
                    <a:pt x="20" y="75"/>
                    <a:pt x="20" y="75"/>
                    <a:pt x="20" y="75"/>
                  </a:cubicBezTo>
                  <a:cubicBezTo>
                    <a:pt x="30" y="58"/>
                    <a:pt x="30" y="58"/>
                    <a:pt x="30" y="58"/>
                  </a:cubicBezTo>
                  <a:cubicBezTo>
                    <a:pt x="32" y="59"/>
                    <a:pt x="37" y="61"/>
                    <a:pt x="40" y="62"/>
                  </a:cubicBezTo>
                  <a:cubicBezTo>
                    <a:pt x="39" y="64"/>
                    <a:pt x="37" y="68"/>
                    <a:pt x="37" y="69"/>
                  </a:cubicBezTo>
                  <a:cubicBezTo>
                    <a:pt x="36" y="71"/>
                    <a:pt x="30" y="78"/>
                    <a:pt x="27" y="83"/>
                  </a:cubicBezTo>
                  <a:cubicBezTo>
                    <a:pt x="25" y="85"/>
                    <a:pt x="24" y="90"/>
                    <a:pt x="28" y="93"/>
                  </a:cubicBezTo>
                  <a:cubicBezTo>
                    <a:pt x="29" y="94"/>
                    <a:pt x="31" y="95"/>
                    <a:pt x="33" y="95"/>
                  </a:cubicBezTo>
                  <a:cubicBezTo>
                    <a:pt x="37" y="95"/>
                    <a:pt x="41" y="92"/>
                    <a:pt x="41" y="92"/>
                  </a:cubicBezTo>
                  <a:cubicBezTo>
                    <a:pt x="41" y="92"/>
                    <a:pt x="41" y="92"/>
                    <a:pt x="41" y="92"/>
                  </a:cubicBezTo>
                  <a:cubicBezTo>
                    <a:pt x="41" y="92"/>
                    <a:pt x="41" y="92"/>
                    <a:pt x="41" y="92"/>
                  </a:cubicBezTo>
                  <a:cubicBezTo>
                    <a:pt x="41" y="91"/>
                    <a:pt x="56" y="74"/>
                    <a:pt x="63" y="71"/>
                  </a:cubicBezTo>
                  <a:cubicBezTo>
                    <a:pt x="69" y="68"/>
                    <a:pt x="87" y="54"/>
                    <a:pt x="87" y="36"/>
                  </a:cubicBezTo>
                  <a:cubicBezTo>
                    <a:pt x="94" y="26"/>
                    <a:pt x="94" y="26"/>
                    <a:pt x="94" y="26"/>
                  </a:cubicBezTo>
                  <a:lnTo>
                    <a:pt x="70" y="0"/>
                  </a:lnTo>
                  <a:close/>
                </a:path>
              </a:pathLst>
            </a:cu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20" name="Freeform 20"/>
            <p:cNvSpPr/>
            <p:nvPr/>
          </p:nvSpPr>
          <p:spPr>
            <a:xfrm>
              <a:off x="3390861" y="3012170"/>
              <a:ext cx="467288" cy="345102"/>
            </a:xfrm>
            <a:custGeom>
              <a:rect l="l" t="t" r="r" b="b"/>
              <a:pathLst>
                <a:path w="148" h="110">
                  <a:moveTo>
                    <a:pt x="124" y="49"/>
                  </a:moveTo>
                  <a:cubicBezTo>
                    <a:pt x="124" y="104"/>
                    <a:pt x="124" y="104"/>
                    <a:pt x="124" y="104"/>
                  </a:cubicBezTo>
                  <a:cubicBezTo>
                    <a:pt x="117" y="104"/>
                    <a:pt x="117" y="104"/>
                    <a:pt x="117" y="104"/>
                  </a:cubicBezTo>
                  <a:cubicBezTo>
                    <a:pt x="117" y="29"/>
                    <a:pt x="117" y="29"/>
                    <a:pt x="117" y="29"/>
                  </a:cubicBezTo>
                  <a:cubicBezTo>
                    <a:pt x="93" y="29"/>
                    <a:pt x="93" y="29"/>
                    <a:pt x="93" y="29"/>
                  </a:cubicBezTo>
                  <a:cubicBezTo>
                    <a:pt x="93" y="104"/>
                    <a:pt x="93" y="104"/>
                    <a:pt x="93" y="104"/>
                  </a:cubicBezTo>
                  <a:cubicBezTo>
                    <a:pt x="86" y="104"/>
                    <a:pt x="86" y="104"/>
                    <a:pt x="86" y="104"/>
                  </a:cubicBezTo>
                  <a:cubicBezTo>
                    <a:pt x="86" y="14"/>
                    <a:pt x="86" y="14"/>
                    <a:pt x="86" y="14"/>
                  </a:cubicBezTo>
                  <a:cubicBezTo>
                    <a:pt x="83" y="13"/>
                    <a:pt x="81" y="12"/>
                    <a:pt x="80" y="10"/>
                  </a:cubicBezTo>
                  <a:cubicBezTo>
                    <a:pt x="77" y="7"/>
                    <a:pt x="77" y="3"/>
                    <a:pt x="78" y="0"/>
                  </a:cubicBezTo>
                  <a:cubicBezTo>
                    <a:pt x="62" y="0"/>
                    <a:pt x="62" y="0"/>
                    <a:pt x="62" y="0"/>
                  </a:cubicBezTo>
                  <a:cubicBezTo>
                    <a:pt x="62" y="104"/>
                    <a:pt x="62" y="104"/>
                    <a:pt x="62" y="104"/>
                  </a:cubicBezTo>
                  <a:cubicBezTo>
                    <a:pt x="55" y="104"/>
                    <a:pt x="55" y="104"/>
                    <a:pt x="55" y="104"/>
                  </a:cubicBezTo>
                  <a:cubicBezTo>
                    <a:pt x="55" y="36"/>
                    <a:pt x="55" y="36"/>
                    <a:pt x="55" y="36"/>
                  </a:cubicBezTo>
                  <a:cubicBezTo>
                    <a:pt x="31" y="36"/>
                    <a:pt x="31" y="36"/>
                    <a:pt x="31" y="36"/>
                  </a:cubicBezTo>
                  <a:cubicBezTo>
                    <a:pt x="31" y="104"/>
                    <a:pt x="31" y="104"/>
                    <a:pt x="31" y="104"/>
                  </a:cubicBezTo>
                  <a:cubicBezTo>
                    <a:pt x="24" y="104"/>
                    <a:pt x="24" y="104"/>
                    <a:pt x="24" y="104"/>
                  </a:cubicBezTo>
                  <a:cubicBezTo>
                    <a:pt x="24" y="66"/>
                    <a:pt x="24" y="66"/>
                    <a:pt x="24" y="66"/>
                  </a:cubicBezTo>
                  <a:cubicBezTo>
                    <a:pt x="0" y="66"/>
                    <a:pt x="0" y="66"/>
                    <a:pt x="0" y="66"/>
                  </a:cubicBezTo>
                  <a:cubicBezTo>
                    <a:pt x="0" y="104"/>
                    <a:pt x="0" y="104"/>
                    <a:pt x="0" y="104"/>
                  </a:cubicBezTo>
                  <a:cubicBezTo>
                    <a:pt x="0" y="111"/>
                    <a:pt x="0" y="111"/>
                    <a:pt x="0" y="111"/>
                  </a:cubicBezTo>
                  <a:cubicBezTo>
                    <a:pt x="148" y="111"/>
                    <a:pt x="148" y="111"/>
                    <a:pt x="148" y="111"/>
                  </a:cubicBezTo>
                  <a:cubicBezTo>
                    <a:pt x="148" y="104"/>
                    <a:pt x="148" y="104"/>
                    <a:pt x="148" y="104"/>
                  </a:cubicBezTo>
                  <a:cubicBezTo>
                    <a:pt x="148" y="49"/>
                    <a:pt x="148" y="49"/>
                    <a:pt x="148" y="49"/>
                  </a:cubicBezTo>
                  <a:lnTo>
                    <a:pt x="124" y="49"/>
                  </a:lnTo>
                  <a:close/>
                </a:path>
              </a:pathLst>
            </a:cu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grpSp>
      <p:grpSp>
        <p:nvGrpSpPr>
          <p:cNvPr id="21" name="Group 21"/>
          <p:cNvGrpSpPr/>
          <p:nvPr/>
        </p:nvGrpSpPr>
        <p:grpSpPr>
          <a:xfrm>
            <a:off x="454963" y="93878"/>
            <a:ext cx="10641129" cy="914400"/>
            <a:chOff x="454963" y="93878"/>
            <a:chExt cx="10641129" cy="914400"/>
          </a:xfrm>
        </p:grpSpPr>
        <p:sp>
          <p:nvSpPr>
            <p:cNvPr id="22" name="AutoShape 22"/>
            <p:cNvSpPr/>
            <p:nvPr/>
          </p:nvSpPr>
          <p:spPr>
            <a:xfrm>
              <a:off x="454963" y="331168"/>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23" name="AutoShape 23"/>
            <p:cNvSpPr/>
            <p:nvPr/>
          </p:nvSpPr>
          <p:spPr>
            <a:xfrm>
              <a:off x="575049" y="337743"/>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24" name="AutoShape 24"/>
            <p:cNvSpPr/>
            <p:nvPr/>
          </p:nvSpPr>
          <p:spPr>
            <a:xfrm>
              <a:off x="689125" y="339460"/>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25" name="AutoShape 25"/>
            <p:cNvSpPr/>
            <p:nvPr/>
          </p:nvSpPr>
          <p:spPr>
            <a:xfrm>
              <a:off x="799768" y="348430"/>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26" name="AutoShape 26"/>
            <p:cNvSpPr/>
            <p:nvPr/>
          </p:nvSpPr>
          <p:spPr>
            <a:xfrm>
              <a:off x="904945" y="344297"/>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27" name="AutoShape 27"/>
            <p:cNvSpPr/>
            <p:nvPr/>
          </p:nvSpPr>
          <p:spPr>
            <a:xfrm>
              <a:off x="454963" y="448942"/>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28" name="AutoShape 28"/>
            <p:cNvSpPr/>
            <p:nvPr/>
          </p:nvSpPr>
          <p:spPr>
            <a:xfrm>
              <a:off x="575049" y="455517"/>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29" name="AutoShape 29"/>
            <p:cNvSpPr/>
            <p:nvPr/>
          </p:nvSpPr>
          <p:spPr>
            <a:xfrm>
              <a:off x="689125" y="457233"/>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30" name="AutoShape 30"/>
            <p:cNvSpPr/>
            <p:nvPr/>
          </p:nvSpPr>
          <p:spPr>
            <a:xfrm>
              <a:off x="799768" y="466203"/>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31" name="AutoShape 31"/>
            <p:cNvSpPr/>
            <p:nvPr/>
          </p:nvSpPr>
          <p:spPr>
            <a:xfrm>
              <a:off x="904945" y="462070"/>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32" name="AutoShape 32"/>
            <p:cNvSpPr/>
            <p:nvPr/>
          </p:nvSpPr>
          <p:spPr>
            <a:xfrm>
              <a:off x="454963" y="566715"/>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33" name="AutoShape 33"/>
            <p:cNvSpPr/>
            <p:nvPr/>
          </p:nvSpPr>
          <p:spPr>
            <a:xfrm>
              <a:off x="575049" y="573291"/>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34" name="AutoShape 34"/>
            <p:cNvSpPr/>
            <p:nvPr/>
          </p:nvSpPr>
          <p:spPr>
            <a:xfrm>
              <a:off x="689125" y="575007"/>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35" name="AutoShape 35"/>
            <p:cNvSpPr/>
            <p:nvPr/>
          </p:nvSpPr>
          <p:spPr>
            <a:xfrm>
              <a:off x="799768" y="583977"/>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36" name="AutoShape 36"/>
            <p:cNvSpPr/>
            <p:nvPr/>
          </p:nvSpPr>
          <p:spPr>
            <a:xfrm>
              <a:off x="904945" y="579844"/>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37" name="AutoShape 37"/>
            <p:cNvSpPr/>
            <p:nvPr/>
          </p:nvSpPr>
          <p:spPr>
            <a:xfrm>
              <a:off x="454963" y="684489"/>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38" name="AutoShape 38"/>
            <p:cNvSpPr/>
            <p:nvPr/>
          </p:nvSpPr>
          <p:spPr>
            <a:xfrm>
              <a:off x="575049" y="691064"/>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39" name="AutoShape 39"/>
            <p:cNvSpPr/>
            <p:nvPr/>
          </p:nvSpPr>
          <p:spPr>
            <a:xfrm>
              <a:off x="689125" y="692781"/>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40" name="AutoShape 40"/>
            <p:cNvSpPr/>
            <p:nvPr/>
          </p:nvSpPr>
          <p:spPr>
            <a:xfrm>
              <a:off x="799768" y="701751"/>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41" name="AutoShape 41"/>
            <p:cNvSpPr/>
            <p:nvPr/>
          </p:nvSpPr>
          <p:spPr>
            <a:xfrm>
              <a:off x="904945" y="697618"/>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42" name="TextBox 4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组织消防演习与演练</a:t>
              </a:r>
            </a:p>
          </p:txBody>
        </p:sp>
      </p:grpSp>
      <p:grpSp>
        <p:nvGrpSpPr>
          <p:cNvPr id="43" name="Group 43"/>
          <p:cNvGrpSpPr/>
          <p:nvPr/>
        </p:nvGrpSpPr>
        <p:grpSpPr>
          <a:xfrm>
            <a:off x="7809821" y="1388973"/>
            <a:ext cx="2987778" cy="490334"/>
            <a:chOff x="7809821" y="1388973"/>
            <a:chExt cx="2987778" cy="490334"/>
          </a:xfrm>
        </p:grpSpPr>
        <p:sp>
          <p:nvSpPr>
            <p:cNvPr id="44" name="TextBox 44"/>
            <p:cNvSpPr txBox="1"/>
            <p:nvPr/>
          </p:nvSpPr>
          <p:spPr>
            <a:xfrm>
              <a:off x="7809821" y="1388973"/>
              <a:ext cx="2987778" cy="490334"/>
            </a:xfrm>
            <a:prstGeom prst="rect">
              <a:avLst/>
            </a:prstGeom>
          </p:spPr>
          <p:txBody>
            <a:bodyPr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1">
                      <a:alpha val="100000"/>
                    </a:schemeClr>
                  </a:solidFill>
                  <a:latin typeface="Microsoft Yahei"/>
                  <a:ea typeface="Microsoft Yahei"/>
                  <a:cs typeface="Microsoft Yahei"/>
                </a:rPr>
                <a:t>制定演习计划</a:t>
              </a:r>
            </a:p>
          </p:txBody>
        </p:sp>
      </p:grpSp>
      <p:grpSp>
        <p:nvGrpSpPr>
          <p:cNvPr id="45" name="Group 45"/>
          <p:cNvGrpSpPr/>
          <p:nvPr/>
        </p:nvGrpSpPr>
        <p:grpSpPr>
          <a:xfrm>
            <a:off x="7809821" y="1823726"/>
            <a:ext cx="3286271" cy="1875094"/>
            <a:chOff x="7809821" y="1823726"/>
            <a:chExt cx="3286271" cy="1875094"/>
          </a:xfrm>
        </p:grpSpPr>
        <p:sp>
          <p:nvSpPr>
            <p:cNvPr id="46" name="TextBox 46"/>
            <p:cNvSpPr txBox="1"/>
            <p:nvPr/>
          </p:nvSpPr>
          <p:spPr>
            <a:xfrm>
              <a:off x="7809821" y="1823726"/>
              <a:ext cx="3286271" cy="1875094"/>
            </a:xfrm>
            <a:prstGeom prst="rect">
              <a:avLst/>
            </a:prstGeom>
          </p:spPr>
          <p:txBody>
            <a:bodyPr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根据实际情况制定消防演习与演练计划，明确演习的时间、地点、人员和内容。</a:t>
              </a:r>
            </a:p>
          </p:txBody>
        </p:sp>
      </p:grpSp>
      <p:grpSp>
        <p:nvGrpSpPr>
          <p:cNvPr id="47" name="Group 47"/>
          <p:cNvGrpSpPr/>
          <p:nvPr/>
        </p:nvGrpSpPr>
        <p:grpSpPr>
          <a:xfrm>
            <a:off x="7809821" y="3814445"/>
            <a:ext cx="2987778" cy="490334"/>
            <a:chOff x="7809821" y="3814445"/>
            <a:chExt cx="2987778" cy="490334"/>
          </a:xfrm>
        </p:grpSpPr>
        <p:sp>
          <p:nvSpPr>
            <p:cNvPr id="48" name="TextBox 48"/>
            <p:cNvSpPr txBox="1"/>
            <p:nvPr/>
          </p:nvSpPr>
          <p:spPr>
            <a:xfrm>
              <a:off x="7809821" y="3814445"/>
              <a:ext cx="2987778" cy="490334"/>
            </a:xfrm>
            <a:prstGeom prst="rect">
              <a:avLst/>
            </a:prstGeom>
          </p:spPr>
          <p:txBody>
            <a:bodyPr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1">
                      <a:alpha val="100000"/>
                    </a:schemeClr>
                  </a:solidFill>
                  <a:latin typeface="Microsoft Yahei"/>
                  <a:ea typeface="Microsoft Yahei"/>
                  <a:cs typeface="Microsoft Yahei"/>
                </a:rPr>
                <a:t>组织实施</a:t>
              </a:r>
            </a:p>
          </p:txBody>
        </p:sp>
      </p:grpSp>
      <p:grpSp>
        <p:nvGrpSpPr>
          <p:cNvPr id="49" name="Group 49"/>
          <p:cNvGrpSpPr/>
          <p:nvPr/>
        </p:nvGrpSpPr>
        <p:grpSpPr>
          <a:xfrm>
            <a:off x="7809821" y="4249198"/>
            <a:ext cx="3286271" cy="1875094"/>
            <a:chOff x="7809821" y="4249198"/>
            <a:chExt cx="3286271" cy="1875094"/>
          </a:xfrm>
        </p:grpSpPr>
        <p:sp>
          <p:nvSpPr>
            <p:cNvPr id="50" name="TextBox 50"/>
            <p:cNvSpPr txBox="1"/>
            <p:nvPr/>
          </p:nvSpPr>
          <p:spPr>
            <a:xfrm>
              <a:off x="7809821" y="4249198"/>
              <a:ext cx="3286271" cy="1875094"/>
            </a:xfrm>
            <a:prstGeom prst="rect">
              <a:avLst/>
            </a:prstGeom>
          </p:spPr>
          <p:txBody>
            <a:bodyPr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组织员工进行消防演习与演练，模拟火灾事故现场，提高员工应对火灾事故的能力。</a:t>
              </a:r>
            </a:p>
          </p:txBody>
        </p:sp>
      </p:grpSp>
    </p:spTree>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https://d.book118.com/308052063022006030</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F2F2F2"/>
      </a:lt1>
      <a:dk2>
        <a:srgbClr val="000000"/>
      </a:dk2>
      <a:lt2>
        <a:srgbClr val="FFFFFF"/>
      </a:lt2>
      <a:accent1>
        <a:srgbClr val="262626"/>
      </a:accent1>
      <a:accent2>
        <a:srgbClr val="6C6C6C"/>
      </a:accent2>
      <a:accent3>
        <a:srgbClr val="7B7F83"/>
      </a:accent3>
      <a:accent4>
        <a:srgbClr val="ADADAD"/>
      </a:accent4>
      <a:accent5>
        <a:srgbClr val="808080"/>
      </a:accent5>
      <a:accent6>
        <a:srgbClr val="A5A5A5"/>
      </a:accent6>
      <a:hlink>
        <a:srgbClr val="0000FF"/>
      </a:hlink>
      <a:folHlink>
        <a:srgbClr val="800080"/>
      </a:folHlink>
    </a:clrScheme>
    <a:fontScheme name="Office">
      <a:majorFont>
        <a:latin typeface="Calibri"/>
        <a:ea typeface="Calibri"/>
        <a:cs typeface="Arial"/>
        <a:font script="Uigh" typeface="Microsoft Uighur"/>
        <a:font script="Beng" typeface="Vrinda"/>
        <a:font script="Thai" typeface="Angsana New"/>
        <a:font script="Mlym" typeface="Kartika"/>
        <a:font script="Yiii" typeface="Microsoft Yi Baiti"/>
        <a:font script="Cher" typeface="Plantagenet Cherokee"/>
        <a:font script="Orya" typeface="Kalinga"/>
        <a:font script="Gujr" typeface="Shruti"/>
        <a:font script="Viet" typeface="Times New Roman"/>
        <a:font script="Arab" typeface="Times New Roman"/>
        <a:font script="Hebr" typeface="Times New Roman"/>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MoolBoran"/>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ajorFont>
      <a:minorFont>
        <a:latin typeface="Calibri"/>
        <a:ea typeface="Calibri"/>
        <a:cs typeface="Arial"/>
        <a:font script="Uigh" typeface="Microsoft Uighur"/>
        <a:font script="Beng" typeface="Vrinda"/>
        <a:font script="Thai" typeface="Cordia New"/>
        <a:font script="Mlym" typeface="Kartika"/>
        <a:font script="Yiii" typeface="Microsoft Yi Baiti"/>
        <a:font script="Cher" typeface="Plantagenet Cherokee"/>
        <a:font script="Orya" typeface="Kalinga"/>
        <a:font script="Gujr" typeface="Shruti"/>
        <a:font script="Viet" typeface="Arial"/>
        <a:font script="Arab" typeface="Arial"/>
        <a:font script="Hebr" typeface="Arial"/>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DaunPenh"/>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71</Paragraphs>
  <Slides>16</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16</vt:i4>
      </vt:variant>
    </vt:vector>
  </HeadingPairs>
  <TitlesOfParts>
    <vt:vector baseType="lpstr" size="20">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2024-09-06T08:31:13.216</cp:lastPrinted>
  <dcterms:created xsi:type="dcterms:W3CDTF">2024-09-06T00:31:13Z</dcterms:created>
  <dcterms:modified xsi:type="dcterms:W3CDTF">2024-09-06T00:31:15Z</dcterms:modified>
</cp:coreProperties>
</file>