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86F7BC-87EF-4F72-8B10-1B46B518C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38C549-7F40-4D66-A5E5-D1473B0227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05BE12-708D-4A80-800D-C31A7F27D7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67129B-E6E0-45A5-A70A-AC59B241C3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DAECD5-DE23-4AC2-B073-9A5FA03D07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C573FF-152E-49EF-89B7-14FE99930F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BBD0F3-9AE8-4057-9B3F-9976F9C5FB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D77959-2175-4EC7-BE02-2A0DD009A5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9276EF-D3B7-46BE-86EA-97FED8D9B4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AAA9E9-3203-4D58-A6BF-2143667E9C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5C182D-8A69-4E38-90D3-1A21F41A6B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23"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 Id="rId3" Type="http://schemas.openxmlformats.org/officeDocument/2006/relationships/image" Target="../media/image1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5614302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江西省房屋建筑和市政基础设施工程施工招标投标示范格式文本解读与应用\n## 1.江西省房屋建筑和市政基础设施工程施工招标投标示范格式文本概述\n### 1.1示范文本的背景与意义\n### 1.2示范文本的主要内容\n### 1.3示范文本的使用范围与要求\n## 2.招标公告的编写与发布\n### 2.1招标公告的基本内容与要求\n### 2.2招标公告的发布渠道与方式\n### 2.3招标公告的时效性与变更\n## 3.投标文件的编制与递交\n### 3.1投标文件的基本内容与要求\n### 3.2投标文件的编制技巧与注意事项\n### 3.3投标文件的递交与签收\n## 4.开标、评标与定标的组织与程序\n### 4.1开标的组织与程序\n### 4.2评标的原则与方法\n### 4.3定标的标准与程序\n## 5.合同签订与履行\n### 5.1合同的签订与审批\n### 5.2合同履行的监管与保障\n### 5.3合同纠纷的处理与预防\n## 6.示范文本的实践案例与经验交流\n### 6.1示范文本在实际操作中的应用案例\n### 6.2示范文本使用过程中的经验教训\n### 6.3对示范文本的改进与完善建议\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46865" y="1846430"/>
            <a:ext cx="11518900" cy="914400"/>
          </a:xfrm>
        </p:spPr>
        <p:txBody>
          <a:bodyPr vert="horz" wrap="square" lIns="91440" tIns="45720" rIns="91440" bIns="45720" anchor="t">
            <a:normAutofit/>
          </a:bodyPr>
          <a:lstStyle/>
          <a:p>
            <a:pPr>
              <a:buNone/>
            </a:pPr>
            <a:r>
              <a:rPr lang="zh-CN" sz="3000"/>
              <a:t>江西省房屋建筑和市政基础设施工程施工招标投标示范格式文本解读与应用</a:t>
            </a:r>
            <a:endParaRPr/>
          </a:p>
        </p:txBody>
      </p:sp>
      <p:sp>
        <p:nvSpPr>
          <p:cNvPr id="3" name="文本占位符 3" descr="{&quot;isTemplate&quot;:false,&quot;type&quot;:&quot;content&quot;,&quot;canOmit&quot;:true,&quot;range&quot;:0}"/>
          <p:cNvSpPr>
            <a:spLocks noGrp="1"/>
          </p:cNvSpPr>
          <p:nvPr>
            <p:ph type="body" sz="quarter" idx="10"/>
          </p:nvPr>
        </p:nvSpPr>
        <p:spPr>
          <a:xfrm>
            <a:off x="2660648" y="1270290"/>
            <a:ext cx="6870700" cy="482600"/>
          </a:xfrm>
        </p:spPr>
        <p:txBody>
          <a:bodyPr/>
          <a:lstStyle/>
          <a:p>
            <a:r>
              <a:rPr lang="en-US"/>
              <a:t> </a:t>
            </a:r>
            <a:endParaRPr lang="zh-CN" b="1"/>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6" name="" descr="{&quot;isTemplate&quot;:true,&quot;type&quot;:2}"/>
        <p:cNvGrpSpPr/>
        <p:nvPr/>
      </p:nvGrpSpPr>
      <p:grpSpPr>
        <a:xfrm>
          <a:off x="0" y="0"/>
          <a:ext cx="0" cy="0"/>
        </a:xfrm>
      </p:grpSpPr>
      <p:sp>
        <p:nvSpPr>
          <p:cNvPr id="12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2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江西省房屋建筑和市政基础设施工程施工招标投标示范格式文本概述</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descr="{&quot;isTemplate&quot;:true,&quot;type&quot;:3}"/>
        <p:cNvGrpSpPr/>
        <p:nvPr/>
      </p:nvGrpSpPr>
      <p:grpSpPr>
        <a:xfrm>
          <a:off x="0" y="0"/>
          <a:ext cx="0" cy="0"/>
        </a:xfrm>
      </p:grpSpPr>
      <p:sp>
        <p:nvSpPr>
          <p:cNvPr id="22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示范文本的背景与意义</a:t>
            </a:r>
            <a:endParaRPr lang="en-US" altLang="zh-CN" sz="2800" b="1">
              <a:latin typeface="+mj-ea"/>
              <a:ea typeface="+mj-ea"/>
            </a:endParaRPr>
          </a:p>
        </p:txBody>
      </p:sp>
      <p:grpSp>
        <p:nvGrpSpPr>
          <p:cNvPr id="22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24" name=""/>
            <p:cNvGrpSpPr/>
            <p:nvPr/>
          </p:nvGrpSpPr>
          <p:grpSpPr>
            <a:xfrm>
              <a:off x="660399" y="2074672"/>
              <a:ext cx="5100082" cy="4536540"/>
              <a:chOff x="660399" y="2074672"/>
              <a:chExt cx="5100082" cy="4536540"/>
            </a:xfrm>
          </p:grpSpPr>
          <p:sp>
            <p:nvSpPr>
              <p:cNvPr id="22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示范文本的出台背景</a:t>
                </a:r>
                <a:endParaRPr lang="en-US" altLang="zh-CN" sz="2000" b="1">
                  <a:latin typeface="Microsoft YaHei" panose="020b0503020204020204" pitchFamily="34" charset="-122"/>
                  <a:ea typeface="Microsoft YaHei" panose="020b0503020204020204" pitchFamily="34" charset="-122"/>
                </a:endParaRPr>
              </a:p>
            </p:txBody>
          </p:sp>
          <p:sp>
            <p:nvSpPr>
              <p:cNvPr id="22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规范房屋建筑和市政基础设施工程施工招标投标市场秩序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提高招标投标活动的透明度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保障招标投标各方的合法权益</a:t>
                </a:r>
                <a:endParaRPr/>
              </a:p>
            </p:txBody>
          </p:sp>
          <p:pic>
            <p:nvPicPr>
              <p:cNvPr id="22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9" name=""/>
            <p:cNvGrpSpPr/>
            <p:nvPr/>
          </p:nvGrpSpPr>
          <p:grpSpPr>
            <a:xfrm>
              <a:off x="6431519" y="2074672"/>
              <a:ext cx="5100082" cy="4536540"/>
              <a:chOff x="660399" y="2074672"/>
              <a:chExt cx="5100082" cy="4536540"/>
            </a:xfrm>
          </p:grpSpPr>
          <p:sp>
            <p:nvSpPr>
              <p:cNvPr id="23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示范文本的重要意义</a:t>
                </a:r>
                <a:endParaRPr lang="en-US" altLang="zh-CN" sz="2000" b="1">
                  <a:latin typeface="Microsoft YaHei" panose="020b0503020204020204" pitchFamily="34" charset="-122"/>
                  <a:ea typeface="Microsoft YaHei" panose="020b0503020204020204" pitchFamily="34" charset="-122"/>
                </a:endParaRPr>
              </a:p>
            </p:txBody>
          </p:sp>
          <p:sp>
            <p:nvSpPr>
              <p:cNvPr id="23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统一招标投标文件格式和内容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便于招标投标活动的监督管理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促进招标投标活动的公平竞争</a:t>
                </a:r>
                <a:endParaRPr/>
              </a:p>
            </p:txBody>
          </p:sp>
          <p:pic>
            <p:nvPicPr>
              <p:cNvPr id="23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4" name="" descr="{&quot;isTemplate&quot;:true,&quot;type&quot;:3}"/>
        <p:cNvGrpSpPr/>
        <p:nvPr/>
      </p:nvGrpSpPr>
      <p:grpSpPr>
        <a:xfrm>
          <a:off x="0" y="0"/>
          <a:ext cx="0" cy="0"/>
        </a:xfrm>
      </p:grpSpPr>
      <p:pic>
        <p:nvPicPr>
          <p:cNvPr id="23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7" name="Group 598"/>
            <p:cNvGrpSpPr/>
            <p:nvPr/>
          </p:nvGrpSpPr>
          <p:grpSpPr>
            <a:xfrm>
              <a:off x="763829" y="1414808"/>
              <a:ext cx="6972294" cy="2337649"/>
              <a:chOff x="763829" y="1414808"/>
              <a:chExt cx="6972294" cy="2337649"/>
            </a:xfrm>
          </p:grpSpPr>
          <p:sp>
            <p:nvSpPr>
              <p:cNvPr id="23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示范文本的结构</a:t>
                </a:r>
                <a:endParaRPr/>
              </a:p>
            </p:txBody>
          </p:sp>
          <p:sp>
            <p:nvSpPr>
              <p:cNvPr id="23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招标公告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投标文件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开标、评标和定标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合同签订与履行</a:t>
                </a:r>
                <a:endParaRPr/>
              </a:p>
            </p:txBody>
          </p:sp>
          <p:sp>
            <p:nvSpPr>
              <p:cNvPr id="24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4" name="Group 591"/>
            <p:cNvGrpSpPr/>
            <p:nvPr/>
          </p:nvGrpSpPr>
          <p:grpSpPr>
            <a:xfrm>
              <a:off x="689593" y="3949139"/>
              <a:ext cx="7078256" cy="2128975"/>
              <a:chOff x="689593" y="3949139"/>
              <a:chExt cx="7078256" cy="2128975"/>
            </a:xfrm>
          </p:grpSpPr>
          <p:sp>
            <p:nvSpPr>
              <p:cNvPr id="24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示范文本的主要内容</a:t>
                </a:r>
                <a:endParaRPr/>
              </a:p>
            </p:txBody>
          </p:sp>
          <p:sp>
            <p:nvSpPr>
              <p:cNvPr id="24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招标公告的编写与发布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投标文件的编制与递交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开标、评标与定标的组织与程序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合同签订与履行的要求与程序</a:t>
                </a:r>
                <a:endParaRPr/>
              </a:p>
            </p:txBody>
          </p:sp>
          <p:sp>
            <p:nvSpPr>
              <p:cNvPr id="24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示范文本的主要内容</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2" name="" descr="{&quot;isTemplate&quot;:true,&quot;type&quot;:3}"/>
        <p:cNvGrpSpPr/>
        <p:nvPr/>
      </p:nvGrpSpPr>
      <p:grpSpPr>
        <a:xfrm>
          <a:off x="0" y="0"/>
          <a:ext cx="0" cy="0"/>
        </a:xfrm>
      </p:grpSpPr>
      <p:pic>
        <p:nvPicPr>
          <p:cNvPr id="25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5" name="Group 598"/>
            <p:cNvGrpSpPr/>
            <p:nvPr/>
          </p:nvGrpSpPr>
          <p:grpSpPr>
            <a:xfrm>
              <a:off x="763829" y="1414808"/>
              <a:ext cx="6972294" cy="2337649"/>
              <a:chOff x="763829" y="1414808"/>
              <a:chExt cx="6972294" cy="2337649"/>
            </a:xfrm>
          </p:grpSpPr>
          <p:sp>
            <p:nvSpPr>
              <p:cNvPr id="25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示范文本的使用范围</a:t>
                </a:r>
                <a:endParaRPr/>
              </a:p>
            </p:txBody>
          </p:sp>
          <p:sp>
            <p:nvSpPr>
              <p:cNvPr id="25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江西省范围内的房屋建筑和市政基础设施工程施工招标投标活动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其他地区可以参考示范文本的内容和要求进行招标投标工作</a:t>
                </a:r>
                <a:endParaRPr/>
              </a:p>
            </p:txBody>
          </p:sp>
          <p:sp>
            <p:nvSpPr>
              <p:cNvPr id="25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2" name="Group 591"/>
            <p:cNvGrpSpPr/>
            <p:nvPr/>
          </p:nvGrpSpPr>
          <p:grpSpPr>
            <a:xfrm>
              <a:off x="689593" y="3949139"/>
              <a:ext cx="7078256" cy="2128975"/>
              <a:chOff x="689593" y="3949139"/>
              <a:chExt cx="7078256" cy="2128975"/>
            </a:xfrm>
          </p:grpSpPr>
          <p:sp>
            <p:nvSpPr>
              <p:cNvPr id="26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示范文本的使用要求</a:t>
                </a:r>
                <a:endParaRPr/>
              </a:p>
            </p:txBody>
          </p:sp>
          <p:sp>
            <p:nvSpPr>
              <p:cNvPr id="26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严格按照示范文本的格式和内容进行招标投标文件的编写与发布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结合实际情况，对示范文本中的内容进行调整和补充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遵守国家和地方有关招标投标的法律法规和规定</a:t>
                </a:r>
                <a:endParaRPr/>
              </a:p>
            </p:txBody>
          </p:sp>
          <p:sp>
            <p:nvSpPr>
              <p:cNvPr id="26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示范文本的使用范围与要求</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0" name="" descr="{&quot;isTemplate&quot;:true,&quot;type&quot;:2}"/>
        <p:cNvGrpSpPr/>
        <p:nvPr/>
      </p:nvGrpSpPr>
      <p:grpSpPr>
        <a:xfrm>
          <a:off x="0" y="0"/>
          <a:ext cx="0" cy="0"/>
        </a:xfrm>
      </p:grpSpPr>
      <p:sp>
        <p:nvSpPr>
          <p:cNvPr id="271"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272"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招标公告的编写与发布</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3" name="" descr="{&quot;isTemplate&quot;:true,&quot;type&quot;:3}"/>
        <p:cNvGrpSpPr/>
        <p:nvPr/>
      </p:nvGrpSpPr>
      <p:grpSpPr>
        <a:xfrm>
          <a:off x="0" y="0"/>
          <a:ext cx="0" cy="0"/>
        </a:xfrm>
      </p:grpSpPr>
      <p:pic>
        <p:nvPicPr>
          <p:cNvPr id="27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7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76" name="Group 598"/>
            <p:cNvGrpSpPr/>
            <p:nvPr/>
          </p:nvGrpSpPr>
          <p:grpSpPr>
            <a:xfrm>
              <a:off x="763829" y="1414808"/>
              <a:ext cx="6972294" cy="2337649"/>
              <a:chOff x="763829" y="1414808"/>
              <a:chExt cx="6972294" cy="2337649"/>
            </a:xfrm>
          </p:grpSpPr>
          <p:sp>
            <p:nvSpPr>
              <p:cNvPr id="27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招标公告的主要内容</a:t>
                </a:r>
                <a:endParaRPr/>
              </a:p>
            </p:txBody>
          </p:sp>
          <p:sp>
            <p:nvSpPr>
              <p:cNvPr id="27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招标项目的基本信息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投标人的资格要求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招标文件的获取方式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投标文件的递交截止时间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开标时间和地点</a:t>
                </a:r>
                <a:endParaRPr/>
              </a:p>
            </p:txBody>
          </p:sp>
          <p:sp>
            <p:nvSpPr>
              <p:cNvPr id="27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83" name="Group 591"/>
            <p:cNvGrpSpPr/>
            <p:nvPr/>
          </p:nvGrpSpPr>
          <p:grpSpPr>
            <a:xfrm>
              <a:off x="689593" y="3949139"/>
              <a:ext cx="7078256" cy="2128975"/>
              <a:chOff x="689593" y="3949139"/>
              <a:chExt cx="7078256" cy="2128975"/>
            </a:xfrm>
          </p:grpSpPr>
          <p:sp>
            <p:nvSpPr>
              <p:cNvPr id="28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招标公告的基本要求</a:t>
                </a:r>
                <a:endParaRPr/>
              </a:p>
            </p:txBody>
          </p:sp>
          <p:sp>
            <p:nvSpPr>
              <p:cNvPr id="28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内容完整、准确、清晰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不存在歧视性和排他性条款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符合国家和地方有关法律法规和规定</a:t>
                </a:r>
                <a:endParaRPr/>
              </a:p>
            </p:txBody>
          </p:sp>
          <p:sp>
            <p:nvSpPr>
              <p:cNvPr id="28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9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招标公告的基本内容与要求</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1" name="" descr="{&quot;isTemplate&quot;:true,&quot;type&quot;:3}"/>
        <p:cNvGrpSpPr/>
        <p:nvPr/>
      </p:nvGrpSpPr>
      <p:grpSpPr>
        <a:xfrm>
          <a:off x="0" y="0"/>
          <a:ext cx="0" cy="0"/>
        </a:xfrm>
      </p:grpSpPr>
      <p:sp>
        <p:nvSpPr>
          <p:cNvPr id="29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招标公告的发布渠道与方式</a:t>
            </a:r>
            <a:endParaRPr lang="en-US" altLang="zh-CN" sz="2800" b="1">
              <a:latin typeface="+mj-ea"/>
              <a:ea typeface="+mj-ea"/>
            </a:endParaRPr>
          </a:p>
        </p:txBody>
      </p:sp>
      <p:grpSp>
        <p:nvGrpSpPr>
          <p:cNvPr id="29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94" name=""/>
            <p:cNvGrpSpPr/>
            <p:nvPr/>
          </p:nvGrpSpPr>
          <p:grpSpPr>
            <a:xfrm>
              <a:off x="660399" y="2074672"/>
              <a:ext cx="5100082" cy="4536540"/>
              <a:chOff x="660399" y="2074672"/>
              <a:chExt cx="5100082" cy="4536540"/>
            </a:xfrm>
          </p:grpSpPr>
          <p:sp>
            <p:nvSpPr>
              <p:cNvPr id="29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9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招标公告的发布渠道</a:t>
                </a:r>
                <a:endParaRPr lang="en-US" altLang="zh-CN" sz="2000" b="1">
                  <a:latin typeface="Microsoft YaHei" panose="020b0503020204020204" pitchFamily="34" charset="-122"/>
                  <a:ea typeface="Microsoft YaHei" panose="020b0503020204020204" pitchFamily="34" charset="-122"/>
                </a:endParaRPr>
              </a:p>
            </p:txBody>
          </p:sp>
          <p:sp>
            <p:nvSpPr>
              <p:cNvPr id="29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法定招标公告发布媒体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招标投标公共服务平台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其他符合条件的发布渠道</a:t>
                </a:r>
                <a:endParaRPr/>
              </a:p>
            </p:txBody>
          </p:sp>
          <p:pic>
            <p:nvPicPr>
              <p:cNvPr id="29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99" name=""/>
            <p:cNvGrpSpPr/>
            <p:nvPr/>
          </p:nvGrpSpPr>
          <p:grpSpPr>
            <a:xfrm>
              <a:off x="6431519" y="2074672"/>
              <a:ext cx="5100082" cy="4536540"/>
              <a:chOff x="660399" y="2074672"/>
              <a:chExt cx="5100082" cy="4536540"/>
            </a:xfrm>
          </p:grpSpPr>
          <p:sp>
            <p:nvSpPr>
              <p:cNvPr id="30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招标公告的发布方式</a:t>
                </a:r>
                <a:endParaRPr lang="en-US" altLang="zh-CN" sz="2000" b="1">
                  <a:latin typeface="Microsoft YaHei" panose="020b0503020204020204" pitchFamily="34" charset="-122"/>
                  <a:ea typeface="Microsoft YaHei" panose="020b0503020204020204" pitchFamily="34" charset="-122"/>
                </a:endParaRPr>
              </a:p>
            </p:txBody>
          </p:sp>
          <p:sp>
            <p:nvSpPr>
              <p:cNvPr id="30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在线发布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纸质发布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其他符合法律法规和规定的发布方式</a:t>
                </a:r>
                <a:endParaRPr/>
              </a:p>
            </p:txBody>
          </p:sp>
          <p:pic>
            <p:nvPicPr>
              <p:cNvPr id="30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04" name="" descr="{&quot;isTemplate&quot;:true,&quot;type&quot;:3}"/>
        <p:cNvGrpSpPr/>
        <p:nvPr/>
      </p:nvGrpSpPr>
      <p:grpSpPr>
        <a:xfrm>
          <a:off x="0" y="0"/>
          <a:ext cx="0" cy="0"/>
        </a:xfrm>
      </p:grpSpPr>
      <p:sp>
        <p:nvSpPr>
          <p:cNvPr id="30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招标公告的时效性与变更</a:t>
            </a:r>
            <a:endParaRPr lang="en-US" altLang="zh-CN" sz="2800" b="1">
              <a:latin typeface="+mj-ea"/>
              <a:ea typeface="+mj-ea"/>
            </a:endParaRPr>
          </a:p>
        </p:txBody>
      </p:sp>
      <p:grpSp>
        <p:nvGrpSpPr>
          <p:cNvPr id="306"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07" name=""/>
            <p:cNvGrpSpPr/>
            <p:nvPr/>
          </p:nvGrpSpPr>
          <p:grpSpPr>
            <a:xfrm>
              <a:off x="660399" y="2074672"/>
              <a:ext cx="5100082" cy="4536540"/>
              <a:chOff x="660399" y="2074672"/>
              <a:chExt cx="5100082" cy="4536540"/>
            </a:xfrm>
          </p:grpSpPr>
          <p:sp>
            <p:nvSpPr>
              <p:cNvPr id="30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招标公告的时效性</a:t>
                </a:r>
                <a:endParaRPr lang="en-US" altLang="zh-CN" sz="2000" b="1">
                  <a:latin typeface="Microsoft YaHei" panose="020b0503020204020204" pitchFamily="34" charset="-122"/>
                  <a:ea typeface="Microsoft YaHei" panose="020b0503020204020204" pitchFamily="34" charset="-122"/>
                </a:endParaRPr>
              </a:p>
            </p:txBody>
          </p:sp>
          <p:sp>
            <p:nvSpPr>
              <p:cNvPr id="31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招标公告的发布时间应符合法律法规和规定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招标公告的时效期内，招标人不得擅自变更公告内容</a:t>
                </a:r>
                <a:endParaRPr/>
              </a:p>
            </p:txBody>
          </p:sp>
          <p:pic>
            <p:nvPicPr>
              <p:cNvPr id="31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12" name=""/>
            <p:cNvGrpSpPr/>
            <p:nvPr/>
          </p:nvGrpSpPr>
          <p:grpSpPr>
            <a:xfrm>
              <a:off x="6431519" y="2074672"/>
              <a:ext cx="5100082" cy="4536540"/>
              <a:chOff x="660399" y="2074672"/>
              <a:chExt cx="5100082" cy="4536540"/>
            </a:xfrm>
          </p:grpSpPr>
          <p:sp>
            <p:nvSpPr>
              <p:cNvPr id="31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1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招标公告的变更</a:t>
                </a:r>
                <a:endParaRPr lang="en-US" altLang="zh-CN" sz="2000" b="1">
                  <a:latin typeface="Microsoft YaHei" panose="020b0503020204020204" pitchFamily="34" charset="-122"/>
                  <a:ea typeface="Microsoft YaHei" panose="020b0503020204020204" pitchFamily="34" charset="-122"/>
                </a:endParaRPr>
              </a:p>
            </p:txBody>
          </p:sp>
          <p:sp>
            <p:nvSpPr>
              <p:cNvPr id="31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招标人需要变更招标公告的内容时，应提前发布变更公告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变更公告的内容应与原公告保持一致，不得存在歧视性和排他性条款</a:t>
                </a:r>
                <a:endParaRPr/>
              </a:p>
            </p:txBody>
          </p:sp>
          <p:pic>
            <p:nvPicPr>
              <p:cNvPr id="31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投标文件的编制与递交</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pic>
        <p:nvPicPr>
          <p:cNvPr id="1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2" name="Group 598"/>
            <p:cNvGrpSpPr/>
            <p:nvPr/>
          </p:nvGrpSpPr>
          <p:grpSpPr>
            <a:xfrm>
              <a:off x="763829" y="1414808"/>
              <a:ext cx="6972294" cy="2337649"/>
              <a:chOff x="763829" y="1414808"/>
              <a:chExt cx="6972294" cy="2337649"/>
            </a:xfrm>
          </p:grpSpPr>
          <p:sp>
            <p:nvSpPr>
              <p:cNvPr id="1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投标文件的主要内容</a:t>
                </a:r>
                <a:endParaRPr/>
              </a:p>
            </p:txBody>
          </p:sp>
          <p:sp>
            <p:nvSpPr>
              <p:cNvPr id="1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投标函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投标报价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施工组织设计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资格证明文件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其他需要提供的材料</a:t>
                </a:r>
                <a:endParaRPr/>
              </a:p>
            </p:txBody>
          </p:sp>
          <p:sp>
            <p:nvSpPr>
              <p:cNvPr id="1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 name="Group 591"/>
            <p:cNvGrpSpPr/>
            <p:nvPr/>
          </p:nvGrpSpPr>
          <p:grpSpPr>
            <a:xfrm>
              <a:off x="689593" y="3949139"/>
              <a:ext cx="7078256" cy="2128975"/>
              <a:chOff x="689593" y="3949139"/>
              <a:chExt cx="7078256" cy="2128975"/>
            </a:xfrm>
          </p:grpSpPr>
          <p:sp>
            <p:nvSpPr>
              <p:cNvPr id="2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投标文件的基本要求</a:t>
                </a:r>
                <a:endParaRPr/>
              </a:p>
            </p:txBody>
          </p:sp>
          <p:sp>
            <p:nvSpPr>
              <p:cNvPr id="2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内容完整、准确、清晰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格式符合招标文件的要求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投标报价应符合国家定额和行业标准</a:t>
                </a:r>
                <a:endParaRPr/>
              </a:p>
            </p:txBody>
          </p:sp>
          <p:sp>
            <p:nvSpPr>
              <p:cNvPr id="2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投标文件的基本内容与要求</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 name="" descr="{&quot;isTemplate&quot;:true,&quot;type&quot;:3}"/>
        <p:cNvGrpSpPr/>
        <p:nvPr/>
      </p:nvGrpSpPr>
      <p:grpSpPr>
        <a:xfrm>
          <a:off x="0" y="0"/>
          <a:ext cx="0" cy="0"/>
        </a:xfrm>
      </p:grpSpPr>
      <p:sp>
        <p:nvSpPr>
          <p:cNvPr id="2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投标文件的编制技巧与注意事项</a:t>
            </a:r>
            <a:endParaRPr lang="en-US" altLang="zh-CN" sz="2800" b="1">
              <a:latin typeface="+mj-ea"/>
              <a:ea typeface="+mj-ea"/>
            </a:endParaRPr>
          </a:p>
        </p:txBody>
      </p:sp>
      <p:grpSp>
        <p:nvGrpSpPr>
          <p:cNvPr id="29"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0" name=""/>
            <p:cNvGrpSpPr/>
            <p:nvPr/>
          </p:nvGrpSpPr>
          <p:grpSpPr>
            <a:xfrm>
              <a:off x="660399" y="2074672"/>
              <a:ext cx="5100082" cy="4536540"/>
              <a:chOff x="660399" y="2074672"/>
              <a:chExt cx="5100082" cy="4536540"/>
            </a:xfrm>
          </p:grpSpPr>
          <p:sp>
            <p:nvSpPr>
              <p:cNvPr id="3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投标文件的编制技巧</a:t>
                </a:r>
                <a:endParaRPr lang="en-US" altLang="zh-CN" sz="2000" b="1">
                  <a:latin typeface="Microsoft YaHei" panose="020b0503020204020204" pitchFamily="34" charset="-122"/>
                  <a:ea typeface="Microsoft YaHei" panose="020b0503020204020204" pitchFamily="34" charset="-122"/>
                </a:endParaRPr>
              </a:p>
            </p:txBody>
          </p:sp>
          <p:sp>
            <p:nvSpPr>
              <p:cNvPr id="3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仔细阅读招标文件，确保投标文件的内容符合要求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突出投标人的优势，提高投标文件的竞争力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注意投标文件的格式和排版，保证文件整洁美观</a:t>
                </a:r>
                <a:endParaRPr/>
              </a:p>
            </p:txBody>
          </p:sp>
          <p:pic>
            <p:nvPicPr>
              <p:cNvPr id="34"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5" name=""/>
            <p:cNvGrpSpPr/>
            <p:nvPr/>
          </p:nvGrpSpPr>
          <p:grpSpPr>
            <a:xfrm>
              <a:off x="6431519" y="2074672"/>
              <a:ext cx="5100082" cy="4536540"/>
              <a:chOff x="660399" y="2074672"/>
              <a:chExt cx="5100082" cy="4536540"/>
            </a:xfrm>
          </p:grpSpPr>
          <p:sp>
            <p:nvSpPr>
              <p:cNvPr id="3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投标文件的注意事项</a:t>
                </a:r>
                <a:endParaRPr lang="en-US" altLang="zh-CN" sz="2000" b="1">
                  <a:latin typeface="Microsoft YaHei" panose="020b0503020204020204" pitchFamily="34" charset="-122"/>
                  <a:ea typeface="Microsoft YaHei" panose="020b0503020204020204" pitchFamily="34" charset="-122"/>
                </a:endParaRPr>
              </a:p>
            </p:txBody>
          </p:sp>
          <p:sp>
            <p:nvSpPr>
              <p:cNvPr id="3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投标文件的递交截止时间前，确保文件已准备完毕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投标文件的递交方式应符合招标文件的要求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投标文件的签署和盖章应完整无误</a:t>
                </a:r>
                <a:endParaRPr/>
              </a:p>
            </p:txBody>
          </p:sp>
          <p:pic>
            <p:nvPicPr>
              <p:cNvPr id="39"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0" name="" descr="{&quot;isTemplate&quot;:true,&quot;type&quot;:3}"/>
        <p:cNvGrpSpPr/>
        <p:nvPr/>
      </p:nvGrpSpPr>
      <p:grpSpPr>
        <a:xfrm>
          <a:off x="0" y="0"/>
          <a:ext cx="0" cy="0"/>
        </a:xfrm>
      </p:grpSpPr>
      <p:pic>
        <p:nvPicPr>
          <p:cNvPr id="4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3" name="Group 598"/>
            <p:cNvGrpSpPr/>
            <p:nvPr/>
          </p:nvGrpSpPr>
          <p:grpSpPr>
            <a:xfrm>
              <a:off x="763829" y="1414808"/>
              <a:ext cx="6972294" cy="2337649"/>
              <a:chOff x="763829" y="1414808"/>
              <a:chExt cx="6972294" cy="2337649"/>
            </a:xfrm>
          </p:grpSpPr>
          <p:sp>
            <p:nvSpPr>
              <p:cNvPr id="4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投标文件的递交</a:t>
                </a:r>
                <a:endParaRPr/>
              </a:p>
            </p:txBody>
          </p:sp>
          <p:sp>
            <p:nvSpPr>
              <p:cNvPr id="4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按照招标文件约定的时间和地点递交投标文件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递交投标文件时，应出示投标人的身份证明</a:t>
                </a:r>
                <a:endParaRPr/>
              </a:p>
            </p:txBody>
          </p:sp>
          <p:sp>
            <p:nvSpPr>
              <p:cNvPr id="4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0" name="Group 591"/>
            <p:cNvGrpSpPr/>
            <p:nvPr/>
          </p:nvGrpSpPr>
          <p:grpSpPr>
            <a:xfrm>
              <a:off x="689593" y="3949139"/>
              <a:ext cx="7078256" cy="2128975"/>
              <a:chOff x="689593" y="3949139"/>
              <a:chExt cx="7078256" cy="2128975"/>
            </a:xfrm>
          </p:grpSpPr>
          <p:sp>
            <p:nvSpPr>
              <p:cNvPr id="5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投标文件的签收</a:t>
                </a:r>
                <a:endParaRPr/>
              </a:p>
            </p:txBody>
          </p:sp>
          <p:sp>
            <p:nvSpPr>
              <p:cNvPr id="5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招标人应指定专人负责签收投标文件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签收人应检查投标文件的密封和签署情况，确认无误后签收</a:t>
                </a:r>
                <a:endParaRPr/>
              </a:p>
            </p:txBody>
          </p:sp>
          <p:sp>
            <p:nvSpPr>
              <p:cNvPr id="5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投标文件的递交与签收</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https://d.book118.com/308056143023006040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江西省房屋建筑和市政基础设施工程施工招标投标示范格式文本解读与应用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2024-09-18T08:57:48.381</cp:lastPrinted>
  <dcterms:created xsi:type="dcterms:W3CDTF">2024-09-18T00:57:48Z</dcterms:created>
  <dcterms:modified xsi:type="dcterms:W3CDTF">2024-09-18T00:57:50Z</dcterms:modified>
</cp:coreProperties>
</file>