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AF644E0-3354-4E99-9447-9C85ECB7A86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8" name="PlaceHolder 1"/>
          <p:cNvSpPr>
            <a:spLocks noGrp="1"/>
          </p:cNvSpPr>
          <p:nvPr>
            <p:ph type="sldImg"/>
          </p:nvPr>
        </p:nvSpPr>
        <p:spPr>
          <a:xfrm>
            <a:off x="685800" y="1143000"/>
            <a:ext cx="5486040" cy="3085920"/>
          </a:xfrm>
          <a:prstGeom prst="rect">
            <a:avLst/>
          </a:prstGeom>
          <a:ln w="0">
            <a:noFill/>
          </a:ln>
        </p:spPr>
      </p:sp>
      <p:sp>
        <p:nvSpPr>
          <p:cNvPr id="35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1" name="PlaceHolder 1"/>
          <p:cNvSpPr>
            <a:spLocks noGrp="1"/>
          </p:cNvSpPr>
          <p:nvPr>
            <p:ph type="sldImg"/>
          </p:nvPr>
        </p:nvSpPr>
        <p:spPr>
          <a:xfrm>
            <a:off x="685800" y="1143000"/>
            <a:ext cx="5486040" cy="3085920"/>
          </a:xfrm>
          <a:prstGeom prst="rect">
            <a:avLst/>
          </a:prstGeom>
          <a:ln w="0">
            <a:noFill/>
          </a:ln>
        </p:spPr>
      </p:sp>
      <p:sp>
        <p:nvSpPr>
          <p:cNvPr id="36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4" name="PlaceHolder 1"/>
          <p:cNvSpPr>
            <a:spLocks noGrp="1"/>
          </p:cNvSpPr>
          <p:nvPr>
            <p:ph type="sldImg"/>
          </p:nvPr>
        </p:nvSpPr>
        <p:spPr>
          <a:xfrm>
            <a:off x="685800" y="1143000"/>
            <a:ext cx="5486040" cy="3085920"/>
          </a:xfrm>
          <a:prstGeom prst="rect">
            <a:avLst/>
          </a:prstGeom>
          <a:ln w="0">
            <a:noFill/>
          </a:ln>
        </p:spPr>
      </p:sp>
      <p:sp>
        <p:nvSpPr>
          <p:cNvPr id="36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7" name="PlaceHolder 1"/>
          <p:cNvSpPr>
            <a:spLocks noGrp="1"/>
          </p:cNvSpPr>
          <p:nvPr>
            <p:ph type="sldImg"/>
          </p:nvPr>
        </p:nvSpPr>
        <p:spPr>
          <a:xfrm>
            <a:off x="685800" y="1143000"/>
            <a:ext cx="5486040" cy="3085920"/>
          </a:xfrm>
          <a:prstGeom prst="rect">
            <a:avLst/>
          </a:prstGeom>
          <a:ln w="0">
            <a:noFill/>
          </a:ln>
        </p:spPr>
      </p:sp>
      <p:sp>
        <p:nvSpPr>
          <p:cNvPr id="36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0" name="PlaceHolder 1"/>
          <p:cNvSpPr>
            <a:spLocks noGrp="1"/>
          </p:cNvSpPr>
          <p:nvPr>
            <p:ph type="sldImg"/>
          </p:nvPr>
        </p:nvSpPr>
        <p:spPr>
          <a:xfrm>
            <a:off x="685800" y="1143000"/>
            <a:ext cx="5486040" cy="3085920"/>
          </a:xfrm>
          <a:prstGeom prst="rect">
            <a:avLst/>
          </a:prstGeom>
          <a:ln w="0">
            <a:noFill/>
          </a:ln>
        </p:spPr>
      </p:sp>
      <p:sp>
        <p:nvSpPr>
          <p:cNvPr id="37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3" name="PlaceHolder 1"/>
          <p:cNvSpPr>
            <a:spLocks noGrp="1"/>
          </p:cNvSpPr>
          <p:nvPr>
            <p:ph type="sldImg"/>
          </p:nvPr>
        </p:nvSpPr>
        <p:spPr>
          <a:xfrm>
            <a:off x="685800" y="1143000"/>
            <a:ext cx="5486040" cy="3085920"/>
          </a:xfrm>
          <a:prstGeom prst="rect">
            <a:avLst/>
          </a:prstGeom>
          <a:ln w="0">
            <a:noFill/>
          </a:ln>
        </p:spPr>
      </p:sp>
      <p:sp>
        <p:nvSpPr>
          <p:cNvPr id="37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6" name="PlaceHolder 1"/>
          <p:cNvSpPr>
            <a:spLocks noGrp="1"/>
          </p:cNvSpPr>
          <p:nvPr>
            <p:ph type="sldImg"/>
          </p:nvPr>
        </p:nvSpPr>
        <p:spPr>
          <a:xfrm>
            <a:off x="685800" y="1143000"/>
            <a:ext cx="5486040" cy="3085920"/>
          </a:xfrm>
          <a:prstGeom prst="rect">
            <a:avLst/>
          </a:prstGeom>
          <a:ln w="0">
            <a:noFill/>
          </a:ln>
        </p:spPr>
      </p:sp>
      <p:sp>
        <p:nvSpPr>
          <p:cNvPr id="37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45F842-BE0E-4828-8E33-407A7AE2A6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1F8A32-DFD2-46B9-AB95-5B460694B1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415D4F-56B3-4B53-9172-CD5411E6F6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BE2806-2EF8-40F5-95D1-62EC1D549C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A14B3C-B698-4CF7-9158-EAB22F6C87A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2F11B1-69C6-4BE6-AD89-BB246379B2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3705ED-2463-419D-BBC4-04F90C9FE7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6F5C07-B41B-4E80-AE32-B010F75D5C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04C0D0-359C-4065-85C9-5AEA62CA99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5902EF-4953-454E-827C-111CEE511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5C36EA-D61A-4831-A2E4-B3F9CFEFB4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A87C35E-B52C-436D-A86B-E8D3AF22496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B0C6C427-A8CA-46AB-8413-C42EC0C241AB}"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4.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60011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人工智能技术与教学培训的深度融合</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4"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FFFFFF"/>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人工智能技术与教学培训的深度融合简介</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人工智能技术在教学内容设计中的应用</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技术创新与师资培训</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教育机构管理与人工智能技术融合</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人工智能技术与学生发展</a:t>
            </a:r>
            <a:endParaRPr lang="en-US" sz="2400" b="0" strike="noStrike" spc="-1">
              <a:solidFill>
                <a:srgbClr val="FFFFFF"/>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总结与展望</a:t>
            </a:r>
            <a:endParaRPr lang="en-US" sz="2400" b="0" strike="noStrike" spc="-1">
              <a:solidFill>
                <a:srgbClr val="FFFFFF"/>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7</a:t>
            </a:r>
            <a:r>
              <a:rPr lang="zh-CN" sz="2400" b="0" strike="noStrike" spc="-1">
                <a:solidFill>
                  <a:schemeClr val="accent3"/>
                </a:solidFill>
                <a:latin typeface="微软雅黑"/>
                <a:ea typeface="微软雅黑"/>
              </a:rPr>
              <a:t>章  结语</a:t>
            </a:r>
            <a:endParaRPr lang="en-US" sz="2400" b="0" strike="noStrike" spc="-1">
              <a:solidFill>
                <a:srgbClr val="FFFFFF"/>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人工智能技术与教学培训的深度融合简介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人工智能技术与教学培训的融合意义</a:t>
            </a:r>
            <a:endParaRPr lang="en-US" sz="3600" b="0" strike="noStrike" spc="-1">
              <a:solidFill>
                <a:schemeClr val="dk1"/>
              </a:solidFill>
              <a:latin typeface="Arial"/>
            </a:endParaRPr>
          </a:p>
        </p:txBody>
      </p:sp>
      <p:sp>
        <p:nvSpPr>
          <p:cNvPr id="81"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减轻教师负担</a:t>
            </a:r>
            <a:endParaRPr lang="en-US" sz="1600" b="0" strike="noStrike" spc="-1">
              <a:solidFill>
                <a:srgbClr val="FFFFFF"/>
              </a:solidFill>
              <a:latin typeface="Arial"/>
            </a:endParaRPr>
          </a:p>
        </p:txBody>
      </p:sp>
      <p:sp>
        <p:nvSpPr>
          <p:cNvPr id="82"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提升教学效率</a:t>
            </a:r>
            <a:endParaRPr lang="en-US" sz="2000" b="0" strike="noStrike" spc="-1">
              <a:solidFill>
                <a:srgbClr val="FFFFFF"/>
              </a:solidFill>
              <a:latin typeface="Arial"/>
            </a:endParaRPr>
          </a:p>
        </p:txBody>
      </p:sp>
      <p:sp>
        <p:nvSpPr>
          <p:cNvPr id="83"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84"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85"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提高学习效果</a:t>
            </a:r>
            <a:endParaRPr lang="en-US" sz="1600" b="0" strike="noStrike" spc="-1">
              <a:solidFill>
                <a:srgbClr val="FFFFFF"/>
              </a:solidFill>
              <a:latin typeface="Arial"/>
            </a:endParaRPr>
          </a:p>
        </p:txBody>
      </p:sp>
      <p:sp>
        <p:nvSpPr>
          <p:cNvPr id="86"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实时反馈</a:t>
            </a:r>
            <a:endParaRPr lang="en-US" sz="2000" b="0" strike="noStrike" spc="-1">
              <a:solidFill>
                <a:srgbClr val="FFFFFF"/>
              </a:solidFill>
              <a:latin typeface="Arial"/>
            </a:endParaRPr>
          </a:p>
        </p:txBody>
      </p:sp>
      <p:sp>
        <p:nvSpPr>
          <p:cNvPr id="8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88"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满足学生需求</a:t>
            </a:r>
            <a:endParaRPr lang="en-US" sz="1600" b="0" strike="noStrike" spc="-1">
              <a:solidFill>
                <a:srgbClr val="FFFFFF"/>
              </a:solidFill>
              <a:latin typeface="Arial"/>
            </a:endParaRPr>
          </a:p>
        </p:txBody>
      </p:sp>
      <p:sp>
        <p:nvSpPr>
          <p:cNvPr id="89"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个性化学习</a:t>
            </a:r>
            <a:endParaRPr lang="en-US" sz="2000" b="0" strike="noStrike" spc="-1">
              <a:solidFill>
                <a:srgbClr val="FFFFFF"/>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9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人工智能技术在教学培训中的应用领域</a:t>
            </a:r>
            <a:endParaRPr lang="en-US" sz="2800" b="0" strike="noStrike" spc="-1">
              <a:solidFill>
                <a:srgbClr val="FFFFFF"/>
              </a:solidFill>
              <a:latin typeface="Arial"/>
            </a:endParaRPr>
          </a:p>
        </p:txBody>
      </p:sp>
      <p:sp>
        <p:nvSpPr>
          <p:cNvPr id="9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人工智能技术应用于联邦学习、智能教室和自适应学习系统等教学场景，实现个性化学习和智能化教学。</a:t>
            </a:r>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人工智能技术与传统教学培训的对比</a:t>
            </a:r>
            <a:endParaRPr lang="en-US" sz="3600" b="0" strike="noStrike" spc="-1">
              <a:solidFill>
                <a:schemeClr val="dk1"/>
              </a:solidFill>
              <a:latin typeface="Arial"/>
            </a:endParaRPr>
          </a:p>
        </p:txBody>
      </p:sp>
      <p:sp>
        <p:nvSpPr>
          <p:cNvPr id="95"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人工智能技术提升学习效果</a:t>
            </a:r>
            <a:endParaRPr lang="en-US" sz="1600" b="0" strike="noStrike" spc="-1">
              <a:solidFill>
                <a:srgbClr val="FFFFFF"/>
              </a:solidFill>
              <a:latin typeface="Arial"/>
            </a:endParaRPr>
          </a:p>
        </p:txBody>
      </p:sp>
      <p:sp>
        <p:nvSpPr>
          <p:cNvPr id="96"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教学效果</a:t>
            </a:r>
            <a:endParaRPr lang="en-US" sz="2000" b="0" strike="noStrike" spc="-1">
              <a:solidFill>
                <a:srgbClr val="FFFFFF"/>
              </a:solidFill>
              <a:latin typeface="Arial"/>
            </a:endParaRPr>
          </a:p>
        </p:txBody>
      </p:sp>
      <p:sp>
        <p:nvSpPr>
          <p:cNvPr id="97"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传统教学更节省成本</a:t>
            </a:r>
            <a:endParaRPr lang="en-US" sz="1600" b="0" strike="noStrike" spc="-1">
              <a:solidFill>
                <a:srgbClr val="FFFFFF"/>
              </a:solidFill>
              <a:latin typeface="Arial"/>
            </a:endParaRPr>
          </a:p>
        </p:txBody>
      </p:sp>
      <p:sp>
        <p:nvSpPr>
          <p:cNvPr id="98"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教学成本</a:t>
            </a:r>
            <a:endParaRPr lang="en-US" sz="2000" b="0" strike="noStrike" spc="-1">
              <a:solidFill>
                <a:srgbClr val="FFFFFF"/>
              </a:solidFill>
              <a:latin typeface="Arial"/>
            </a:endParaRPr>
          </a:p>
        </p:txBody>
      </p:sp>
      <p:sp>
        <p:nvSpPr>
          <p:cNvPr id="99"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人工智能为教学带来创新</a:t>
            </a:r>
            <a:endParaRPr lang="en-US" sz="1600" b="0" strike="noStrike" spc="-1">
              <a:solidFill>
                <a:srgbClr val="FFFFFF"/>
              </a:solidFill>
              <a:latin typeface="Arial"/>
            </a:endParaRPr>
          </a:p>
        </p:txBody>
      </p:sp>
      <p:sp>
        <p:nvSpPr>
          <p:cNvPr id="100"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教学创新</a:t>
            </a:r>
            <a:endParaRPr lang="en-US" sz="2000" b="0" strike="noStrike" spc="-1">
              <a:solidFill>
                <a:srgbClr val="FFFFFF"/>
              </a:solidFill>
              <a:latin typeface="Arial"/>
            </a:endParaRPr>
          </a:p>
        </p:txBody>
      </p:sp>
      <p:sp>
        <p:nvSpPr>
          <p:cNvPr id="101"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02"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图像识别</a:t>
            </a:r>
            <a:endParaRPr lang="en-US" sz="1800" b="0" strike="noStrike" spc="-1">
              <a:solidFill>
                <a:srgbClr val="FFFFFF"/>
              </a:solidFill>
              <a:latin typeface="Arial"/>
            </a:endParaRPr>
          </a:p>
        </p:txBody>
      </p:sp>
      <p:sp>
        <p:nvSpPr>
          <p:cNvPr id="105"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人脸识别</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物体识别</a:t>
            </a:r>
            <a:endParaRPr lang="en-US" sz="1400" b="0" strike="noStrike" spc="-1">
              <a:solidFill>
                <a:srgbClr val="FFFFFF"/>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0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自然语言处理</a:t>
            </a:r>
            <a:endParaRPr lang="en-US" sz="1800" b="0" strike="noStrike" spc="-1">
              <a:solidFill>
                <a:srgbClr val="FFFFFF"/>
              </a:solidFill>
              <a:latin typeface="Arial"/>
            </a:endParaRPr>
          </a:p>
        </p:txBody>
      </p:sp>
      <p:sp>
        <p:nvSpPr>
          <p:cNvPr id="108"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情感分析</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语义理解</a:t>
            </a:r>
            <a:endParaRPr lang="en-US" sz="1400" b="0" strike="noStrike" spc="-1">
              <a:solidFill>
                <a:srgbClr val="FFFFFF"/>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11"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1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人工智能技术发展现状</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1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语音识别</a:t>
            </a:r>
            <a:endParaRPr lang="en-US" sz="1800" b="0" strike="noStrike" spc="-1">
              <a:solidFill>
                <a:srgbClr val="FFFFFF"/>
              </a:solidFill>
              <a:latin typeface="Arial"/>
            </a:endParaRPr>
          </a:p>
        </p:txBody>
      </p:sp>
      <p:sp>
        <p:nvSpPr>
          <p:cNvPr id="115"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语音助手</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语音交互技术</a:t>
            </a:r>
            <a:endParaRPr lang="en-US" sz="14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人工智能技术在教学内容设计中的应用</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2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个性化学习路径设计</a:t>
            </a:r>
            <a:endParaRPr lang="en-US" sz="2800" b="0" strike="noStrike" spc="-1">
              <a:solidFill>
                <a:srgbClr val="FFFFFF"/>
              </a:solidFill>
              <a:latin typeface="Arial"/>
            </a:endParaRPr>
          </a:p>
        </p:txBody>
      </p:sp>
      <p:sp>
        <p:nvSpPr>
          <p:cNvPr id="12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个性化学习路径设计是一种基于学习者画像和智能推荐系统的教学设计方法。通过分析学习者的个性特点和学习习惯，系统可以为每个学习者定制最适合的学习路径，提高学习效果。知识图谱应用在此过程中起到了重要作用，帮助学习者更好地理解和掌握知识点。</a:t>
            </a:r>
            <a:endParaRPr lang="en-US" sz="1800" b="0" strike="noStrike" spc="-1">
              <a:solidFill>
                <a:srgbClr val="FFFFFF"/>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情感识别在教学中的应用</a:t>
            </a:r>
            <a:endParaRPr lang="en-US" sz="3600" b="0" strike="noStrike" spc="-1">
              <a:solidFill>
                <a:schemeClr val="dk1"/>
              </a:solidFill>
              <a:latin typeface="Arial"/>
            </a:endParaRPr>
          </a:p>
        </p:txBody>
      </p:sp>
      <p:sp>
        <p:nvSpPr>
          <p:cNvPr id="12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利用人工智能技术识别学习者情绪变化</a:t>
            </a:r>
            <a:endParaRPr lang="en-US" sz="1600" b="0" strike="noStrike" spc="-1">
              <a:solidFill>
                <a:srgbClr val="FFFFFF"/>
              </a:solidFill>
              <a:latin typeface="Arial"/>
            </a:endParaRPr>
          </a:p>
        </p:txBody>
      </p:sp>
      <p:sp>
        <p:nvSpPr>
          <p:cNvPr id="12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情感智能分析</a:t>
            </a:r>
            <a:endParaRPr lang="en-US" sz="2000" b="0" strike="noStrike" spc="-1">
              <a:solidFill>
                <a:srgbClr val="FFFFFF"/>
              </a:solidFill>
              <a:latin typeface="Arial"/>
            </a:endParaRPr>
          </a:p>
        </p:txBody>
      </p:sp>
      <p:sp>
        <p:nvSpPr>
          <p:cNvPr id="12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帮助学习者保持积极的学习状态</a:t>
            </a:r>
            <a:endParaRPr lang="en-US" sz="1600" b="0" strike="noStrike" spc="-1">
              <a:solidFill>
                <a:srgbClr val="FFFFFF"/>
              </a:solidFill>
              <a:latin typeface="Arial"/>
            </a:endParaRPr>
          </a:p>
        </p:txBody>
      </p:sp>
      <p:sp>
        <p:nvSpPr>
          <p:cNvPr id="12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情绪调节技术</a:t>
            </a:r>
            <a:endParaRPr lang="en-US" sz="2000" b="0" strike="noStrike" spc="-1">
              <a:solidFill>
                <a:srgbClr val="FFFFFF"/>
              </a:solidFill>
              <a:latin typeface="Arial"/>
            </a:endParaRPr>
          </a:p>
        </p:txBody>
      </p:sp>
      <p:sp>
        <p:nvSpPr>
          <p:cNvPr id="12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关注学习者的心理健康发展</a:t>
            </a:r>
            <a:endParaRPr lang="en-US" sz="1600" b="0" strike="noStrike" spc="-1">
              <a:solidFill>
                <a:srgbClr val="FFFFFF"/>
              </a:solidFill>
              <a:latin typeface="Arial"/>
            </a:endParaRPr>
          </a:p>
        </p:txBody>
      </p:sp>
      <p:sp>
        <p:nvSpPr>
          <p:cNvPr id="12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学习者心理健康</a:t>
            </a:r>
            <a:endParaRPr lang="en-US" sz="2000" b="0" strike="noStrike" spc="-1">
              <a:solidFill>
                <a:srgbClr val="FFFFFF"/>
              </a:solidFill>
              <a:latin typeface="Arial"/>
            </a:endParaRPr>
          </a:p>
        </p:txBody>
      </p:sp>
      <p:sp>
        <p:nvSpPr>
          <p:cNvPr id="13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3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虚拟实境与增强实境技术</a:t>
            </a:r>
            <a:endParaRPr lang="en-US" sz="3600" b="0" strike="noStrike" spc="-1">
              <a:solidFill>
                <a:schemeClr val="dk1"/>
              </a:solidFill>
              <a:latin typeface="Arial"/>
            </a:endParaRPr>
          </a:p>
        </p:txBody>
      </p:sp>
      <p:sp>
        <p:nvSpPr>
          <p:cNvPr id="13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利用虚拟现实技术进行教学</a:t>
            </a:r>
            <a:endParaRPr lang="en-US" sz="1600" b="0" strike="noStrike" spc="-1">
              <a:solidFill>
                <a:srgbClr val="FFFFFF"/>
              </a:solidFill>
              <a:latin typeface="Arial"/>
            </a:endParaRPr>
          </a:p>
        </p:txBody>
      </p:sp>
      <p:sp>
        <p:nvSpPr>
          <p:cNvPr id="13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虚拟实境教学</a:t>
            </a:r>
            <a:endParaRPr lang="en-US" sz="2000" b="0" strike="noStrike" spc="-1">
              <a:solidFill>
                <a:srgbClr val="FFFFFF"/>
              </a:solidFill>
              <a:latin typeface="Arial"/>
            </a:endParaRPr>
          </a:p>
        </p:txBody>
      </p:sp>
      <p:sp>
        <p:nvSpPr>
          <p:cNvPr id="13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提供真实场景的虚拟训练环境</a:t>
            </a:r>
            <a:endParaRPr lang="en-US" sz="1600" b="0" strike="noStrike" spc="-1">
              <a:solidFill>
                <a:srgbClr val="FFFFFF"/>
              </a:solidFill>
              <a:latin typeface="Arial"/>
            </a:endParaRPr>
          </a:p>
        </p:txBody>
      </p:sp>
      <p:sp>
        <p:nvSpPr>
          <p:cNvPr id="13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增强实境实训</a:t>
            </a:r>
            <a:endParaRPr lang="en-US" sz="2000" b="0" strike="noStrike" spc="-1">
              <a:solidFill>
                <a:srgbClr val="FFFFFF"/>
              </a:solidFill>
              <a:latin typeface="Arial"/>
            </a:endParaRPr>
          </a:p>
        </p:txBody>
      </p:sp>
      <p:sp>
        <p:nvSpPr>
          <p:cNvPr id="13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探索不同设备在教学中的应用方式</a:t>
            </a:r>
            <a:endParaRPr lang="en-US" sz="1600" b="0" strike="noStrike" spc="-1">
              <a:solidFill>
                <a:srgbClr val="FFFFFF"/>
              </a:solidFill>
              <a:latin typeface="Arial"/>
            </a:endParaRPr>
          </a:p>
        </p:txBody>
      </p:sp>
      <p:sp>
        <p:nvSpPr>
          <p:cNvPr id="13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虚拟现实设备应用</a:t>
            </a:r>
            <a:endParaRPr lang="en-US" sz="2000" b="0" strike="noStrike" spc="-1">
              <a:solidFill>
                <a:srgbClr val="FFFFFF"/>
              </a:solidFill>
              <a:latin typeface="Arial"/>
            </a:endParaRPr>
          </a:p>
        </p:txBody>
      </p:sp>
      <p:sp>
        <p:nvSpPr>
          <p:cNvPr id="13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4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4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人工智能技术在课程设计中的实践案例展示</a:t>
            </a:r>
            <a:endParaRPr lang="en-US" sz="2800" b="0" strike="noStrike" spc="-1">
              <a:solidFill>
                <a:srgbClr val="FFFFFF"/>
              </a:solidFill>
              <a:latin typeface="Arial"/>
            </a:endParaRPr>
          </a:p>
        </p:txBody>
      </p:sp>
      <p:sp>
        <p:nvSpPr>
          <p:cNvPr id="14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通过</a:t>
            </a:r>
            <a:r>
              <a:rPr lang="en-US" sz="1800" b="0" strike="noStrike" spc="148">
                <a:solidFill>
                  <a:schemeClr val="accent3"/>
                </a:solidFill>
                <a:latin typeface="Arial"/>
                <a:ea typeface="微软雅黑"/>
              </a:rPr>
              <a:t>MOOC</a:t>
            </a:r>
            <a:r>
              <a:rPr lang="zh-CN" sz="1800" b="0" strike="noStrike" spc="148">
                <a:solidFill>
                  <a:schemeClr val="accent3"/>
                </a:solidFill>
                <a:latin typeface="Arial"/>
                <a:ea typeface="微软雅黑"/>
              </a:rPr>
              <a:t>平台应用和学习管理系统，我们可以更好地整合人工智能技术，提升教学效果。同时，编程与算法课程设计也在不断创新，利用人工智能技术实现更高水平的教学与学习体验。</a:t>
            </a:r>
            <a:endParaRPr lang="en-US" sz="1800" b="0" strike="noStrike" spc="-1">
              <a:solidFill>
                <a:srgbClr val="FFFFFF"/>
              </a:solidFill>
              <a:latin typeface="Arial"/>
            </a:endParaRPr>
          </a:p>
        </p:txBody>
      </p:sp>
      <p:sp>
        <p:nvSpPr>
          <p:cNvPr id="14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教学培训中的人工智能技术应用</a:t>
            </a:r>
            <a:endParaRPr lang="en-US" sz="3600" b="0" strike="noStrike" spc="-1">
              <a:solidFill>
                <a:schemeClr val="dk1"/>
              </a:solidFill>
              <a:latin typeface="Arial"/>
            </a:endParaRPr>
          </a:p>
        </p:txBody>
      </p:sp>
      <p:sp>
        <p:nvSpPr>
          <p:cNvPr id="146"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精准匹配学习需求</a:t>
            </a:r>
            <a:endParaRPr lang="en-US" sz="1600" b="0" strike="noStrike" spc="-1">
              <a:solidFill>
                <a:srgbClr val="FFFFFF"/>
              </a:solidFill>
              <a:latin typeface="Arial"/>
            </a:endParaRPr>
          </a:p>
        </p:txBody>
      </p:sp>
      <p:sp>
        <p:nvSpPr>
          <p:cNvPr id="147"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个性化学习路径设计</a:t>
            </a:r>
            <a:endParaRPr lang="en-US" sz="2000" b="0" strike="noStrike" spc="-1">
              <a:solidFill>
                <a:srgbClr val="FFFFFF"/>
              </a:solidFill>
              <a:latin typeface="Arial"/>
            </a:endParaRPr>
          </a:p>
        </p:txBody>
      </p:sp>
      <p:sp>
        <p:nvSpPr>
          <p:cNvPr id="148"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49"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50"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创造沉浸式学习体验</a:t>
            </a:r>
            <a:endParaRPr lang="en-US" sz="1600" b="0" strike="noStrike" spc="-1">
              <a:solidFill>
                <a:srgbClr val="FFFFFF"/>
              </a:solidFill>
              <a:latin typeface="Arial"/>
            </a:endParaRPr>
          </a:p>
        </p:txBody>
      </p:sp>
      <p:sp>
        <p:nvSpPr>
          <p:cNvPr id="151"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虚拟实境教学</a:t>
            </a:r>
            <a:endParaRPr lang="en-US" sz="2000" b="0" strike="noStrike" spc="-1">
              <a:solidFill>
                <a:srgbClr val="FFFFFF"/>
              </a:solidFill>
              <a:latin typeface="Arial"/>
            </a:endParaRPr>
          </a:p>
        </p:txBody>
      </p:sp>
      <p:sp>
        <p:nvSpPr>
          <p:cNvPr id="15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53"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了解学习者情绪变化</a:t>
            </a:r>
            <a:endParaRPr lang="en-US" sz="1600" b="0" strike="noStrike" spc="-1">
              <a:solidFill>
                <a:srgbClr val="FFFFFF"/>
              </a:solidFill>
              <a:latin typeface="Arial"/>
            </a:endParaRPr>
          </a:p>
        </p:txBody>
      </p:sp>
      <p:sp>
        <p:nvSpPr>
          <p:cNvPr id="154"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情感智能分析</a:t>
            </a:r>
            <a:endParaRPr lang="en-US" sz="20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未来教学发展趋势</a:t>
            </a:r>
            <a:endParaRPr lang="en-US" sz="3600" b="0" strike="noStrike" spc="-1">
              <a:solidFill>
                <a:schemeClr val="dk1"/>
              </a:solidFill>
              <a:latin typeface="Arial"/>
            </a:endParaRPr>
          </a:p>
        </p:txBody>
      </p:sp>
      <p:sp>
        <p:nvSpPr>
          <p:cNvPr id="156"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随着人工智能技术的不断发展，教学方法和教学内容将会发生革命性的变化。个性化学习、情感识别、虚拟实境等技术的应用将为教学培训带来更多可能性和机遇。教育行业将迎来全新的发展时代。</a:t>
            </a:r>
            <a:endParaRPr lang="en-US" sz="20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技术创新与师资培训</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人工智能技术对教师师资培训的影响</a:t>
            </a:r>
            <a:endParaRPr lang="en-US" sz="3600" b="0" strike="noStrike" spc="-1">
              <a:solidFill>
                <a:schemeClr val="dk1"/>
              </a:solidFill>
              <a:latin typeface="Arial"/>
            </a:endParaRPr>
          </a:p>
        </p:txBody>
      </p:sp>
      <p:sp>
        <p:nvSpPr>
          <p:cNvPr id="16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提升教学水平</a:t>
            </a:r>
            <a:endParaRPr lang="en-US" sz="1600" b="0" strike="noStrike" spc="-1">
              <a:solidFill>
                <a:srgbClr val="FFFFFF"/>
              </a:solidFill>
              <a:latin typeface="Arial"/>
            </a:endParaRPr>
          </a:p>
        </p:txBody>
      </p:sp>
      <p:sp>
        <p:nvSpPr>
          <p:cNvPr id="16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教师技能升级</a:t>
            </a:r>
            <a:endParaRPr lang="en-US" sz="2000" b="0" strike="noStrike" spc="-1">
              <a:solidFill>
                <a:srgbClr val="FFFFFF"/>
              </a:solidFill>
              <a:latin typeface="Arial"/>
            </a:endParaRPr>
          </a:p>
        </p:txBody>
      </p:sp>
      <p:sp>
        <p:nvSpPr>
          <p:cNvPr id="16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针对不同需求</a:t>
            </a:r>
            <a:endParaRPr lang="en-US" sz="1600" b="0" strike="noStrike" spc="-1">
              <a:solidFill>
                <a:srgbClr val="FFFFFF"/>
              </a:solidFill>
              <a:latin typeface="Arial"/>
            </a:endParaRPr>
          </a:p>
        </p:txBody>
      </p:sp>
      <p:sp>
        <p:nvSpPr>
          <p:cNvPr id="16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个性化辅助培训</a:t>
            </a:r>
            <a:endParaRPr lang="en-US" sz="2000" b="0" strike="noStrike" spc="-1">
              <a:solidFill>
                <a:srgbClr val="FFFFFF"/>
              </a:solidFill>
              <a:latin typeface="Arial"/>
            </a:endParaRPr>
          </a:p>
        </p:txBody>
      </p:sp>
      <p:sp>
        <p:nvSpPr>
          <p:cNvPr id="16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职业规划和发展</a:t>
            </a:r>
            <a:endParaRPr lang="en-US" sz="1600" b="0" strike="noStrike" spc="-1">
              <a:solidFill>
                <a:srgbClr val="FFFFFF"/>
              </a:solidFill>
              <a:latin typeface="Arial"/>
            </a:endParaRPr>
          </a:p>
        </p:txBody>
      </p:sp>
      <p:sp>
        <p:nvSpPr>
          <p:cNvPr id="16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教师职业发展路径</a:t>
            </a:r>
            <a:endParaRPr lang="en-US" sz="2000" b="0" strike="noStrike" spc="-1">
              <a:solidFill>
                <a:srgbClr val="FFFFFF"/>
              </a:solidFill>
              <a:latin typeface="Arial"/>
            </a:endParaRPr>
          </a:p>
        </p:txBody>
      </p:sp>
      <p:sp>
        <p:nvSpPr>
          <p:cNvPr id="16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FFFFFF"/>
              </a:solidFill>
              <a:latin typeface="Arial"/>
            </a:endParaRPr>
          </a:p>
        </p:txBody>
      </p:sp>
      <p:sp>
        <p:nvSpPr>
          <p:cNvPr id="16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人工智能技术下的教师专业发展模式</a:t>
            </a:r>
            <a:endParaRPr lang="en-US" sz="3600" b="0" strike="noStrike" spc="-1">
              <a:solidFill>
                <a:schemeClr val="dk1"/>
              </a:solidFill>
              <a:latin typeface="Arial"/>
            </a:endParaRPr>
          </a:p>
        </p:txBody>
      </p:sp>
      <p:sp>
        <p:nvSpPr>
          <p:cNvPr id="170"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提高教学效率</a:t>
            </a:r>
            <a:endParaRPr lang="en-US" sz="1600" b="0" strike="noStrike" spc="-1">
              <a:solidFill>
                <a:srgbClr val="FFFFFF"/>
              </a:solidFill>
              <a:latin typeface="Arial"/>
            </a:endParaRPr>
          </a:p>
        </p:txBody>
      </p:sp>
      <p:sp>
        <p:nvSpPr>
          <p:cNvPr id="171"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教师</a:t>
            </a:r>
            <a:r>
              <a:rPr lang="en-US" sz="2000" b="1" strike="noStrike" spc="-1">
                <a:solidFill>
                  <a:schemeClr val="accent3"/>
                </a:solidFill>
                <a:latin typeface="微软雅黑"/>
                <a:ea typeface="微软雅黑"/>
              </a:rPr>
              <a:t>AI</a:t>
            </a:r>
            <a:r>
              <a:rPr lang="zh-CN" sz="2000" b="1" strike="noStrike" spc="-1">
                <a:solidFill>
                  <a:schemeClr val="accent3"/>
                </a:solidFill>
                <a:latin typeface="微软雅黑"/>
                <a:ea typeface="微软雅黑"/>
              </a:rPr>
              <a:t>辅助工具</a:t>
            </a:r>
            <a:endParaRPr lang="en-US" sz="2000" b="0" strike="noStrike" spc="-1">
              <a:solidFill>
                <a:srgbClr val="FFFFFF"/>
              </a:solidFill>
              <a:latin typeface="Arial"/>
            </a:endParaRPr>
          </a:p>
        </p:txBody>
      </p:sp>
      <p:sp>
        <p:nvSpPr>
          <p:cNvPr id="17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17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17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多元学科融合</a:t>
            </a:r>
            <a:endParaRPr lang="en-US" sz="1600" b="0" strike="noStrike" spc="-1">
              <a:solidFill>
                <a:srgbClr val="FFFFFF"/>
              </a:solidFill>
              <a:latin typeface="Arial"/>
            </a:endParaRPr>
          </a:p>
        </p:txBody>
      </p:sp>
      <p:sp>
        <p:nvSpPr>
          <p:cNvPr id="17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教师跨学科能力培养</a:t>
            </a:r>
            <a:endParaRPr lang="en-US" sz="2000" b="0" strike="noStrike" spc="-1">
              <a:solidFill>
                <a:srgbClr val="FFFFFF"/>
              </a:solidFill>
              <a:latin typeface="Arial"/>
            </a:endParaRPr>
          </a:p>
        </p:txBody>
      </p:sp>
      <p:sp>
        <p:nvSpPr>
          <p:cNvPr id="17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17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便捷学习资源</a:t>
            </a:r>
            <a:endParaRPr lang="en-US" sz="1600" b="0" strike="noStrike" spc="-1">
              <a:solidFill>
                <a:srgbClr val="FFFFFF"/>
              </a:solidFill>
              <a:latin typeface="Arial"/>
            </a:endParaRPr>
          </a:p>
        </p:txBody>
      </p:sp>
      <p:sp>
        <p:nvSpPr>
          <p:cNvPr id="17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教师在线培训平台</a:t>
            </a:r>
            <a:endParaRPr lang="en-US" sz="20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教师专业成长与创新案例分享</a:t>
            </a:r>
            <a:endParaRPr lang="en-US" sz="2800" b="0" strike="noStrike" spc="-1">
              <a:solidFill>
                <a:srgbClr val="FFFFFF"/>
              </a:solidFill>
              <a:latin typeface="Arial"/>
            </a:endParaRPr>
          </a:p>
        </p:txBody>
      </p:sp>
      <p:sp>
        <p:nvSpPr>
          <p:cNvPr id="18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在</a:t>
            </a:r>
            <a:r>
              <a:rPr lang="en-US" sz="1800" b="0" strike="noStrike" spc="148">
                <a:solidFill>
                  <a:schemeClr val="accent3"/>
                </a:solidFill>
                <a:latin typeface="Arial"/>
                <a:ea typeface="微软雅黑"/>
              </a:rPr>
              <a:t>AI</a:t>
            </a:r>
            <a:r>
              <a:rPr lang="zh-CN" sz="1800" b="0" strike="noStrike" spc="148">
                <a:solidFill>
                  <a:schemeClr val="accent3"/>
                </a:solidFill>
                <a:latin typeface="Arial"/>
                <a:ea typeface="微软雅黑"/>
              </a:rPr>
              <a:t>教育创新实践中，教师可以通过在线社区交流获得更多灵感，进而在教师智慧课堂建设中实现更大的突破。</a:t>
            </a:r>
            <a:endParaRPr lang="en-US" sz="1800" b="0" strike="noStrike" spc="-1">
              <a:solidFill>
                <a:srgbClr val="FFFFFF"/>
              </a:solidFill>
              <a:latin typeface="Arial"/>
            </a:endParaRPr>
          </a:p>
        </p:txBody>
      </p:sp>
      <p:sp>
        <p:nvSpPr>
          <p:cNvPr id="1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量子计算教育</a:t>
            </a:r>
            <a:endParaRPr lang="en-US" sz="1800" b="0" strike="noStrike" spc="-1">
              <a:solidFill>
                <a:srgbClr val="FFFFFF"/>
              </a:solidFill>
              <a:latin typeface="Arial"/>
            </a:endParaRPr>
          </a:p>
        </p:txBody>
      </p:sp>
      <p:sp>
        <p:nvSpPr>
          <p:cNvPr id="185"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开拓思维方式</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培养创新能力</a:t>
            </a:r>
            <a:endParaRPr lang="en-US" sz="1400" b="0" strike="noStrike" spc="-1">
              <a:solidFill>
                <a:srgbClr val="FFFFFF"/>
              </a:solidFill>
              <a:latin typeface="Arial"/>
            </a:endParaRPr>
          </a:p>
        </p:txBody>
      </p:sp>
      <p:sp>
        <p:nvSpPr>
          <p:cNvPr id="18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87"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脑机接口技术</a:t>
            </a:r>
            <a:endParaRPr lang="en-US" sz="1800" b="0" strike="noStrike" spc="-1">
              <a:solidFill>
                <a:srgbClr val="FFFFFF"/>
              </a:solidFill>
              <a:latin typeface="Arial"/>
            </a:endParaRPr>
          </a:p>
        </p:txBody>
      </p:sp>
      <p:sp>
        <p:nvSpPr>
          <p:cNvPr id="188"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促进脑部发展</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创造智能教学环境</a:t>
            </a:r>
            <a:endParaRPr lang="en-US" sz="1400" b="0" strike="noStrike" spc="-1">
              <a:solidFill>
                <a:srgbClr val="FFFFFF"/>
              </a:solidFill>
              <a:latin typeface="Arial"/>
            </a:endParaRPr>
          </a:p>
        </p:txBody>
      </p:sp>
      <p:sp>
        <p:nvSpPr>
          <p:cNvPr id="18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FFFFFF"/>
              </a:solidFill>
              <a:latin typeface="Arial"/>
            </a:endParaRPr>
          </a:p>
        </p:txBody>
      </p:sp>
      <p:sp>
        <p:nvSpPr>
          <p:cNvPr id="191"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FFFFFF"/>
              </a:solidFill>
              <a:latin typeface="Arial"/>
            </a:endParaRPr>
          </a:p>
        </p:txBody>
      </p:sp>
      <p:sp>
        <p:nvSpPr>
          <p:cNvPr id="19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未来教师培训发展趋势展望</a:t>
            </a:r>
            <a:endParaRPr lang="en-US" sz="3600" b="0" strike="noStrike" spc="-1">
              <a:solidFill>
                <a:schemeClr val="dk1"/>
              </a:solidFill>
              <a:latin typeface="Arial"/>
            </a:endParaRPr>
          </a:p>
        </p:txBody>
      </p:sp>
      <p:sp>
        <p:nvSpPr>
          <p:cNvPr id="19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19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深度学习技术应用</a:t>
            </a:r>
            <a:endParaRPr lang="en-US" sz="1800" b="0" strike="noStrike" spc="-1">
              <a:solidFill>
                <a:srgbClr val="FFFFFF"/>
              </a:solidFill>
              <a:latin typeface="Arial"/>
            </a:endParaRPr>
          </a:p>
        </p:txBody>
      </p:sp>
      <p:sp>
        <p:nvSpPr>
          <p:cNvPr id="195"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提升教育效果</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个性化学习</a:t>
            </a:r>
            <a:endParaRPr lang="en-US" sz="14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结尾</a:t>
            </a:r>
            <a:endParaRPr lang="en-US" sz="3600" b="0" strike="noStrike" spc="-1">
              <a:solidFill>
                <a:schemeClr val="dk1"/>
              </a:solidFill>
              <a:latin typeface="Arial"/>
            </a:endParaRPr>
          </a:p>
        </p:txBody>
      </p:sp>
      <p:sp>
        <p:nvSpPr>
          <p:cNvPr id="19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通过人工智能技术与教学培训的深度融合，可以为教师师资培训带来更多创新和发展机遇。</a:t>
            </a:r>
            <a:endParaRPr lang="en-US" sz="2000" b="0" strike="noStrike" spc="-1">
              <a:solidFill>
                <a:srgbClr val="FFFFFF"/>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99"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4</a:t>
            </a:r>
            <a:r>
              <a:rPr lang="zh-CN" sz="3600" b="1" strike="noStrike" spc="299">
                <a:solidFill>
                  <a:schemeClr val="accent3"/>
                </a:solidFill>
                <a:latin typeface="Arial"/>
                <a:ea typeface="微软雅黑"/>
              </a:rPr>
              <a:t>章 教育机构管理与人工智能技术融合</a:t>
            </a:r>
            <a:endParaRPr lang="en-US" sz="3600" b="0" strike="noStrike" spc="-1">
              <a:solidFill>
                <a:schemeClr val="dk1"/>
              </a:solidFill>
              <a:latin typeface="Arial"/>
            </a:endParaRPr>
          </a:p>
        </p:txBody>
      </p:sp>
      <p:sp>
        <p:nvSpPr>
          <p:cNvPr id="20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https://d.book118.com/308060011011006050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130</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人工智能技术与教学培训的深度融合</vt:lpstr>
      <vt:lpstr>目录</vt:lpstr>
      <vt:lpstr>第1章 人工智能技术与教学培训的深度融合简介</vt:lpstr>
      <vt:lpstr>人工智能技术与教学培训的融合意义</vt:lpstr>
      <vt:lpstr> </vt:lpstr>
      <vt:lpstr>人工智能技术与传统教学培训的对比</vt:lpstr>
      <vt:lpstr>人工智能技术发展现状</vt:lpstr>
      <vt:lpstr>第2章 人工智能技术在教学内容设计中的应用</vt:lpstr>
      <vt:lpstr> </vt:lpstr>
      <vt:lpstr>情感识别在教学中的应用</vt:lpstr>
      <vt:lpstr>虚拟实境与增强实境技术</vt:lpstr>
      <vt:lpstr> </vt:lpstr>
      <vt:lpstr>教学培训中的人工智能技术应用</vt:lpstr>
      <vt:lpstr>未来教学发展趋势</vt:lpstr>
      <vt:lpstr>第3章 技术创新与师资培训</vt:lpstr>
      <vt:lpstr>人工智能技术对教师师资培训的影响</vt:lpstr>
      <vt:lpstr>人工智能技术下的教师专业发展模式</vt:lpstr>
      <vt:lpstr> </vt:lpstr>
      <vt:lpstr>未来教师培训发展趋势展望</vt:lpstr>
      <vt:lpstr>结尾</vt:lpstr>
      <vt:lpstr>第4章 教育机构管理与人工智能技术融合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2024-09-29T15:14:58.965</cp:lastPrinted>
  <dcterms:created xsi:type="dcterms:W3CDTF">2024-09-29T07:14:58Z</dcterms:created>
  <dcterms:modified xsi:type="dcterms:W3CDTF">2024-09-29T07:15:01Z</dcterms:modified>
</cp:coreProperties>
</file>