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1445020-6C22-4CF8-BCBE-D18C618BC3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8F7FF6-4959-466A-A201-7E20DD57A6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2874007-26F5-42C1-B610-F3A0C3940C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BB43547-9DE3-4B07-B861-68C5B32FD1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B7FE34A-C7F7-497C-8AB9-A603B3B151F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588E93C-54E2-418A-91BC-81E31086C14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F47AC03-0BE5-4489-B91D-DF9C7069C08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68D1F9-7254-4224-802D-89CAB73F85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931EED-65BE-4382-9231-310EFA7691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A629BF-BAF9-401C-800B-4343EE1AEE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DBD6E4-E6D8-461E-845F-70EBF256F1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8076063117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质量管理的绩效评估和报告</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2024-01-05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质量管理绩效评估指标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质量管理绩效评估方法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质量管理绩效报告内容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质量管理绩效改进措施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质量管理绩效评估与报告实践案例</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通过绩效评估和报告，组织可以了解自身在质量管理方面的优势和不足，进而采取措施提高产品和服务质量，满足客户需求。</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提高产品和服务质量</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绩效评估和报告可以帮助组织识别存在的问题和机会，推动持续改进，提升整体绩效。</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促进持续改进</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通过向内部和外部利益相关者提供质量管理的绩效信息，组织可以增加透明度和信任度，树立良好的形象和声誉。</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增强透明度和信任</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质量目标的达成情况</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组织在质量方面设定的目标及其达成情况，如客户满意度、投诉处理及时率等。</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风险评估和应对</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组织在质量管理过程中面临的风险及其评估和应对情况，如供应链风险、市场风险等。</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质量改进的成果</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组织在质量改进方面取得的成果，如流程优化、成本降低、效率提升等。</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质量管理体系的绩效</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包括质量管理体系的运行情况、过程控制、产品合格率等方面的绩效。</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质量管理绩效评估指标</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定义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产品合格率是指在生产过程中，符合质量标准的产品数量与总生产数量之比。</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重要性</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产品合格率是衡量企业质量管理水平的关键指标，直接影响企业声誉和客户满意度。</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提高方法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通过优化生产流程、加强员工培训和引入先进的质量检测设备等方式，可以提高产品合格率。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产品合格率</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重要性</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返工率反映了生产过程中质量控制的稳定性和有效性，过高的返工率会增加企业成本并降低生产效率。</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降低方法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通过改进生产工艺、提高员工技能和加强过程控制等方式，可以降低返工率。</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返工率是指因质量问题导致需要重新加工或处理的产品数量与总生产数量之比。</a:t>
            </a:r>
          </a:p>
        </p:txBody>
      </p:sp>
      <p:pic>
        <p:nvPicPr>
          <p:cNvPr id="10" name="Picture 10"/>
          <p:cNvPicPr>
            <a:picLocks noChangeAspect="1"/>
          </p:cNvPicPr>
          <p:nvPr/>
        </p:nvPicPr>
        <p:blipFill>
          <a:blip r:embed="rId2"/>
          <a:srcRect l="1833" r="1833"/>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返工率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投诉率是指客户因产品质量问题而提出的投诉数量与总销售数量之比。</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重要性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降低方法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投诉率直接反映了客户对产品质量的满意程度，过高的投诉率会损害企业形象和客户忠诚度。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通过加强售后服务、改进产品质量和加强客户沟通等方式，可以降低投诉率。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投诉率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客户满意度是指客户对企业提供的产品或服务质量的整体评价。</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875" r="1687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8292" r="18292"/>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定义</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客户满意度是衡量企业质量管理效果的综合指标，直接影响企业市场份额和盈利能力。</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重要性</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通过提升产品质量、优化客户服务流程、增强客户体验等方式，可以提高客户满意度。</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提高方法</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客户满意度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质量管理绩效评估方法</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目标评估与反馈</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对目标完成情况进行定期评估，及时发现问题并采取改进措施，同时将评估结果反馈给相关人员，促进持续改进。</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目标设定</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根据组织战略和部门目标，设定明确、可衡量的质量管理目标。</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目标分解</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将整体目标逐层分解到各个层级和岗位，形成目标体系。</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目标实施</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通过制定计划、配置资源、监控进度等方式，确保各级目标的实现。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目标管理法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通过对组织战略和业务流程的分析，识别出对质量管理绩效有重大影响的关键绩效指标。</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关键绩效指标识别</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对关键绩效指标进行量化和标准化处理，以便于数据的收集、分析和比较。</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指标量化和标准化</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建立数据收集和整理机制，确保数据的准确性和及时性。</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数据收集和整理</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通过对关键绩效指标的数据分析，发现质量管理中存在的问题和薄弱环节，并采取相应的改进措施。</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绩效分析与改进</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关键绩效指标法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6200000">
            <a:off x="5121002" y="3748675"/>
            <a:ext cx="246696" cy="256569"/>
          </a:xfrm>
          <a:prstGeom prst="ellipse">
            <a:avLst/>
          </a:prstGeom>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rot="16200000">
            <a:off x="3159972" y="3731423"/>
            <a:ext cx="246696" cy="256569"/>
          </a:xfrm>
          <a:prstGeom prst="ellipse">
            <a:avLst/>
          </a:prstGeom>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rot="16200000">
            <a:off x="6883508" y="3751691"/>
            <a:ext cx="246696" cy="256569"/>
          </a:xfrm>
          <a:prstGeom prst="ellipse">
            <a:avLst/>
          </a:prstGeom>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3229398" y="3471387"/>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rot="10800000" flipH="1">
            <a:off x="5171197" y="4054397"/>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6940564" y="3495943"/>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1776120" y="1850316"/>
            <a:ext cx="3060963" cy="1418088"/>
          </a:xfrm>
          <a:prstGeom prst="rect">
            <a:avLst/>
          </a:prstGeom>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1939991" y="2224546"/>
            <a:ext cx="2733221" cy="98487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将质量管理绩效划分为财务、客户、内部流程和学习与成长四个维度。</a:t>
            </a:r>
            <a:endParaRPr lang="en-US" sz="1100"/>
          </a:p>
        </p:txBody>
      </p:sp>
      <p:sp>
        <p:nvSpPr>
          <p:cNvPr id="10" name="AutoShape 10"/>
          <p:cNvSpPr/>
          <p:nvPr/>
        </p:nvSpPr>
        <p:spPr>
          <a:xfrm>
            <a:off x="1776120" y="1858786"/>
            <a:ext cx="3060963" cy="337185"/>
          </a:xfrm>
          <a:prstGeom prst="rect">
            <a:avLst/>
          </a:prstGeom>
          <a:solidFill>
            <a:schemeClr val="accent1">
              <a:alpha val="100000"/>
            </a:schemeClr>
          </a:solid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rgbClr val="FFFFFF">
                    <a:alpha val="100000"/>
                  </a:srgbClr>
                </a:solidFill>
                <a:latin typeface="Microsoft Yahei"/>
                <a:ea typeface="Microsoft Yahei"/>
                <a:cs typeface="Microsoft Yahei"/>
              </a:rPr>
              <a:t>维度划分</a:t>
            </a:r>
            <a:endParaRPr lang="en-US" sz="1100"/>
          </a:p>
        </p:txBody>
      </p:sp>
      <p:sp>
        <p:nvSpPr>
          <p:cNvPr id="11" name="AutoShape 11"/>
          <p:cNvSpPr/>
          <p:nvPr/>
        </p:nvSpPr>
        <p:spPr>
          <a:xfrm rot="16200000">
            <a:off x="8874284" y="3756025"/>
            <a:ext cx="246696" cy="256571"/>
          </a:xfrm>
          <a:prstGeom prst="ellipse">
            <a:avLst/>
          </a:prstGeom>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rot="10800000">
            <a:off x="8876855" y="4074877"/>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4462080" y="1509228"/>
            <a:ext cx="638737" cy="638737"/>
          </a:xfrm>
          <a:prstGeom prst="ellipse">
            <a:avLst/>
          </a:prstGeom>
          <a:solidFill>
            <a:schemeClr val="accent1">
              <a:lumMod val="60000"/>
              <a:lumOff val="4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5476375" y="1849873"/>
            <a:ext cx="3060963" cy="1418088"/>
          </a:xfrm>
          <a:prstGeom prst="rect">
            <a:avLst/>
          </a:prstGeom>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5640019" y="2224546"/>
            <a:ext cx="2733675" cy="9296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为每个指标设定明确的目标值，以便于后续的绩效评估。</a:t>
            </a:r>
            <a:endParaRPr lang="en-US" sz="1100"/>
          </a:p>
        </p:txBody>
      </p:sp>
      <p:sp>
        <p:nvSpPr>
          <p:cNvPr id="16" name="AutoShape 16"/>
          <p:cNvSpPr/>
          <p:nvPr/>
        </p:nvSpPr>
        <p:spPr>
          <a:xfrm>
            <a:off x="5476375" y="1858344"/>
            <a:ext cx="3060963" cy="337185"/>
          </a:xfrm>
          <a:prstGeom prst="rect">
            <a:avLst/>
          </a:prstGeom>
          <a:solidFill>
            <a:schemeClr val="accent1">
              <a:alpha val="100000"/>
            </a:schemeClr>
          </a:solid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rgbClr val="FFFFFF">
                    <a:alpha val="100000"/>
                  </a:srgbClr>
                </a:solidFill>
                <a:latin typeface="Microsoft Yahei"/>
                <a:ea typeface="Microsoft Yahei"/>
                <a:cs typeface="Microsoft Yahei"/>
              </a:rPr>
              <a:t>目标值设定</a:t>
            </a:r>
            <a:endParaRPr lang="en-US" sz="1100"/>
          </a:p>
        </p:txBody>
      </p:sp>
      <p:sp>
        <p:nvSpPr>
          <p:cNvPr id="17" name="AutoShape 17"/>
          <p:cNvSpPr/>
          <p:nvPr/>
        </p:nvSpPr>
        <p:spPr>
          <a:xfrm>
            <a:off x="8162335" y="1508787"/>
            <a:ext cx="654344" cy="638737"/>
          </a:xfrm>
          <a:prstGeom prst="ellipse">
            <a:avLst/>
          </a:prstGeom>
          <a:solidFill>
            <a:schemeClr val="accent1">
              <a:lumMod val="60000"/>
              <a:lumOff val="4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3730156" y="4603200"/>
            <a:ext cx="3060963" cy="1418088"/>
          </a:xfrm>
          <a:prstGeom prst="rect">
            <a:avLst/>
          </a:prstGeom>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3893800" y="4965685"/>
            <a:ext cx="2733675" cy="98892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针对每个维度设定相应的绩效指标，确保指标的全面性和平衡性。</a:t>
            </a:r>
            <a:endParaRPr lang="en-US" sz="1100"/>
          </a:p>
        </p:txBody>
      </p:sp>
      <p:sp>
        <p:nvSpPr>
          <p:cNvPr id="20" name="AutoShape 20"/>
          <p:cNvSpPr/>
          <p:nvPr/>
        </p:nvSpPr>
        <p:spPr>
          <a:xfrm>
            <a:off x="3730156" y="4611670"/>
            <a:ext cx="3060963" cy="337185"/>
          </a:xfrm>
          <a:prstGeom prst="rect">
            <a:avLst/>
          </a:prstGeom>
          <a:solidFill>
            <a:schemeClr val="accent1">
              <a:alpha val="100000"/>
            </a:schemeClr>
          </a:solid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rgbClr val="FFFFFF">
                    <a:alpha val="100000"/>
                  </a:srgbClr>
                </a:solidFill>
                <a:latin typeface="Microsoft Yahei"/>
                <a:ea typeface="Microsoft Yahei"/>
                <a:cs typeface="Microsoft Yahei"/>
              </a:rPr>
              <a:t>指标设定</a:t>
            </a:r>
            <a:endParaRPr lang="en-US" sz="1100"/>
          </a:p>
        </p:txBody>
      </p:sp>
      <p:sp>
        <p:nvSpPr>
          <p:cNvPr id="21" name="AutoShape 21"/>
          <p:cNvSpPr/>
          <p:nvPr/>
        </p:nvSpPr>
        <p:spPr>
          <a:xfrm>
            <a:off x="6416118" y="4262112"/>
            <a:ext cx="638737" cy="638737"/>
          </a:xfrm>
          <a:prstGeom prst="ellipse">
            <a:avLst/>
          </a:prstGeom>
          <a:solidFill>
            <a:schemeClr val="accent1">
              <a:lumMod val="40000"/>
              <a:lumOff val="6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7485508" y="4602456"/>
            <a:ext cx="3060963" cy="1418088"/>
          </a:xfrm>
          <a:prstGeom prst="rect">
            <a:avLst/>
          </a:prstGeom>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649152" y="4965685"/>
            <a:ext cx="2733675" cy="98892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定期对各个维度的绩效进行评估，发现问题并采取改进措施，同时将评估结果反馈给相关人员。</a:t>
            </a:r>
            <a:endParaRPr lang="en-US" sz="1100"/>
          </a:p>
        </p:txBody>
      </p:sp>
      <p:sp>
        <p:nvSpPr>
          <p:cNvPr id="24" name="AutoShape 24"/>
          <p:cNvSpPr/>
          <p:nvPr/>
        </p:nvSpPr>
        <p:spPr>
          <a:xfrm>
            <a:off x="7485508" y="4610926"/>
            <a:ext cx="3060963" cy="337185"/>
          </a:xfrm>
          <a:prstGeom prst="rect">
            <a:avLst/>
          </a:prstGeom>
          <a:solidFill>
            <a:schemeClr val="accent1">
              <a:alpha val="100000"/>
            </a:schemeClr>
          </a:solid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rgbClr val="FFFFFF">
                    <a:alpha val="100000"/>
                  </a:srgbClr>
                </a:solidFill>
                <a:latin typeface="Microsoft Yahei"/>
                <a:ea typeface="Microsoft Yahei"/>
                <a:cs typeface="Microsoft Yahei"/>
              </a:rPr>
              <a:t>绩效评估与反馈</a:t>
            </a:r>
            <a:endParaRPr lang="en-US" sz="1100"/>
          </a:p>
        </p:txBody>
      </p:sp>
      <p:sp>
        <p:nvSpPr>
          <p:cNvPr id="25" name="AutoShape 25"/>
          <p:cNvSpPr/>
          <p:nvPr/>
        </p:nvSpPr>
        <p:spPr>
          <a:xfrm>
            <a:off x="10171470" y="4261369"/>
            <a:ext cx="638737" cy="638737"/>
          </a:xfrm>
          <a:prstGeom prst="ellipse">
            <a:avLst/>
          </a:prstGeom>
          <a:solidFill>
            <a:schemeClr val="accent1">
              <a:lumMod val="40000"/>
              <a:lumOff val="6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26" name="Connector 26"/>
          <p:cNvCxnSpPr/>
          <p:nvPr/>
        </p:nvCxnSpPr>
        <p:spPr>
          <a:xfrm>
            <a:off x="836547" y="3827070"/>
            <a:ext cx="230980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a:off x="836547" y="3893745"/>
            <a:ext cx="230980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a:off x="9127179" y="3859707"/>
            <a:ext cx="230980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29" name="Connector 29"/>
          <p:cNvCxnSpPr/>
          <p:nvPr/>
        </p:nvCxnSpPr>
        <p:spPr>
          <a:xfrm>
            <a:off x="9127179" y="3926382"/>
            <a:ext cx="230980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0" name="Connector 30"/>
          <p:cNvCxnSpPr/>
          <p:nvPr/>
        </p:nvCxnSpPr>
        <p:spPr>
          <a:xfrm>
            <a:off x="3411605" y="3838860"/>
            <a:ext cx="168553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1" name="Connector 31"/>
          <p:cNvCxnSpPr/>
          <p:nvPr/>
        </p:nvCxnSpPr>
        <p:spPr>
          <a:xfrm>
            <a:off x="3411605" y="3915060"/>
            <a:ext cx="168553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2" name="Connector 32"/>
          <p:cNvCxnSpPr/>
          <p:nvPr/>
        </p:nvCxnSpPr>
        <p:spPr>
          <a:xfrm>
            <a:off x="5372634" y="3837831"/>
            <a:ext cx="1513856"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3" name="Connector 33"/>
          <p:cNvCxnSpPr/>
          <p:nvPr/>
        </p:nvCxnSpPr>
        <p:spPr>
          <a:xfrm>
            <a:off x="5363109" y="3915060"/>
            <a:ext cx="1513856"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4" name="Connector 34"/>
          <p:cNvCxnSpPr/>
          <p:nvPr/>
        </p:nvCxnSpPr>
        <p:spPr>
          <a:xfrm>
            <a:off x="7136996" y="3857910"/>
            <a:ext cx="173235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5" name="Connector 35"/>
          <p:cNvCxnSpPr/>
          <p:nvPr/>
        </p:nvCxnSpPr>
        <p:spPr>
          <a:xfrm>
            <a:off x="7125616" y="3924585"/>
            <a:ext cx="173235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sp>
        <p:nvSpPr>
          <p:cNvPr id="36" name="TextBox 36"/>
          <p:cNvSpPr txBox="1"/>
          <p:nvPr/>
        </p:nvSpPr>
        <p:spPr>
          <a:xfrm>
            <a:off x="4490655" y="1566471"/>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alpha val="100000"/>
                  </a:srgbClr>
                </a:solidFill>
                <a:latin typeface="Microsoft Yahei"/>
                <a:ea typeface="Microsoft Yahei"/>
                <a:cs typeface="Microsoft Yahei"/>
              </a:rPr>
              <a:t>01</a:t>
            </a:r>
          </a:p>
        </p:txBody>
      </p:sp>
      <p:sp>
        <p:nvSpPr>
          <p:cNvPr id="37" name="TextBox 37"/>
          <p:cNvSpPr txBox="1"/>
          <p:nvPr/>
        </p:nvSpPr>
        <p:spPr>
          <a:xfrm>
            <a:off x="8191578" y="1566471"/>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alpha val="100000"/>
                  </a:srgbClr>
                </a:solidFill>
                <a:latin typeface="Microsoft Yahei"/>
                <a:ea typeface="Microsoft Yahei"/>
                <a:cs typeface="Microsoft Yahei"/>
              </a:rPr>
              <a:t>03</a:t>
            </a:r>
          </a:p>
        </p:txBody>
      </p:sp>
      <p:sp>
        <p:nvSpPr>
          <p:cNvPr id="38" name="TextBox 38"/>
          <p:cNvSpPr txBox="1"/>
          <p:nvPr/>
        </p:nvSpPr>
        <p:spPr>
          <a:xfrm>
            <a:off x="6449074" y="4328880"/>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alpha val="100000"/>
                  </a:srgbClr>
                </a:solidFill>
                <a:latin typeface="Microsoft Yahei"/>
                <a:ea typeface="Microsoft Yahei"/>
                <a:cs typeface="Microsoft Yahei"/>
              </a:rPr>
              <a:t>02</a:t>
            </a:r>
          </a:p>
        </p:txBody>
      </p:sp>
      <p:sp>
        <p:nvSpPr>
          <p:cNvPr id="39" name="TextBox 39"/>
          <p:cNvSpPr txBox="1"/>
          <p:nvPr/>
        </p:nvSpPr>
        <p:spPr>
          <a:xfrm>
            <a:off x="10210420" y="4311430"/>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alpha val="100000"/>
                  </a:srgbClr>
                </a:solidFill>
                <a:latin typeface="Microsoft Yahei"/>
                <a:ea typeface="Microsoft Yahei"/>
                <a:cs typeface="Microsoft Yahei"/>
              </a:rPr>
              <a:t>04</a:t>
            </a:r>
          </a:p>
        </p:txBody>
      </p:sp>
      <p:grpSp>
        <p:nvGrpSpPr>
          <p:cNvPr id="40" name="Group 40"/>
          <p:cNvGrpSpPr/>
          <p:nvPr/>
        </p:nvGrpSpPr>
        <p:grpSpPr>
          <a:xfrm>
            <a:off x="454963" y="93878"/>
            <a:ext cx="10641129" cy="914400"/>
            <a:chOff x="454963" y="93878"/>
            <a:chExt cx="10641129" cy="914400"/>
          </a:xfrm>
        </p:grpSpPr>
        <p:sp>
          <p:nvSpPr>
            <p:cNvPr id="41" name="AutoShape 4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TextBox 6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平衡计分卡法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https://d.book118.com/308076063117006026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2024-09-04T05:56:29.785</cp:lastPrinted>
  <dcterms:created xsi:type="dcterms:W3CDTF">2024-09-03T21:56:29Z</dcterms:created>
  <dcterms:modified xsi:type="dcterms:W3CDTF">2024-09-03T21:56:31Z</dcterms:modified>
</cp:coreProperties>
</file>