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B9B5415-9A05-4EC9-85CC-8131A76CE4A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895AC84-7E5D-4C7E-8959-47F3912F54E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19A22F3-464A-4682-9B34-76F38B2A792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7C765EC-A60C-420E-9756-057880F6B77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EC5C76D8-53BD-4211-AE34-2BC90D4474C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652451C1-8404-4E48-9F67-47D5FB90C3A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73B4CA77-3CD0-49EA-BAE1-4ED006FE327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87AFB21-EA9E-4123-9B05-8D647CF8D84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506D998-6EB8-4406-BA76-6925ED9507B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0AF0CD6-89F9-47DA-A537-FEFB08AD24C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F2D2AB8-8F2C-4964-976D-BEB1ADB18E3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Relationship Id="rId4" Type="http://schemas.openxmlformats.org/officeDocument/2006/relationships/image" Target="../media/image3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17.jpeg" /><Relationship Id="rId5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19.jpeg" /><Relationship Id="rId4" Type="http://schemas.openxmlformats.org/officeDocument/2006/relationships/image" Target="../media/image20.jpeg" /><Relationship Id="rId5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0810501200100604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5315495" y="927427"/>
            <a:ext cx="812800" cy="73152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 rot="2657183">
            <a:off x="7142739" y="769563"/>
            <a:ext cx="642029" cy="542157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2685974">
            <a:off x="6633365" y="506931"/>
            <a:ext cx="340936" cy="340936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2685974">
            <a:off x="7446339" y="236818"/>
            <a:ext cx="165275" cy="165275"/>
          </a:xfrm>
          <a:prstGeom prst="rect">
            <a:avLst/>
          </a:prstGeom>
          <a:solidFill>
            <a:schemeClr val="accent1">
              <a:lumMod val="20000"/>
              <a:lumOff val="80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 rot="2685974">
            <a:off x="11517212" y="2896896"/>
            <a:ext cx="165275" cy="165275"/>
          </a:xfrm>
          <a:prstGeom prst="rect">
            <a:avLst/>
          </a:prstGeom>
          <a:solidFill>
            <a:schemeClr val="accent1">
              <a:lumMod val="20000"/>
              <a:lumOff val="80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 rot="2685974">
            <a:off x="6777271" y="3320747"/>
            <a:ext cx="165275" cy="165275"/>
          </a:xfrm>
          <a:prstGeom prst="rect">
            <a:avLst/>
          </a:prstGeom>
          <a:solidFill>
            <a:schemeClr val="accent1">
              <a:lumMod val="20000"/>
              <a:lumOff val="80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 flipH="1">
            <a:off x="8211116" y="641491"/>
            <a:ext cx="3983355" cy="5732145"/>
          </a:xfrm>
          <a:prstGeom prst="rect">
            <a:avLst/>
          </a:prstGeom>
        </p:spPr>
      </p:pic>
      <p:sp>
        <p:nvSpPr>
          <p:cNvPr id="9" name="AutoShape 9"/>
          <p:cNvSpPr/>
          <p:nvPr/>
        </p:nvSpPr>
        <p:spPr>
          <a:xfrm rot="2657183">
            <a:off x="11213724" y="770198"/>
            <a:ext cx="642029" cy="542157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 rot="2685974">
            <a:off x="10704350" y="507566"/>
            <a:ext cx="340936" cy="340936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 rot="2685974">
            <a:off x="11517324" y="237453"/>
            <a:ext cx="165275" cy="165275"/>
          </a:xfrm>
          <a:prstGeom prst="rect">
            <a:avLst/>
          </a:prstGeom>
          <a:solidFill>
            <a:schemeClr val="accent1">
              <a:lumMod val="20000"/>
              <a:lumOff val="80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-704" y="6381115"/>
            <a:ext cx="12195175" cy="47688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931384" y="1759797"/>
            <a:ext cx="7657616" cy="275096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4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人力资源管理的多元化团队管理模式的塑造与实施技巧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3513434" y="7029364"/>
            <a:ext cx="834390" cy="354330"/>
          </a:xfrm>
          <a:prstGeom prst="rect">
            <a:avLst/>
          </a:prstGeom>
        </p:spPr>
        <p:txBody>
          <a:bodyPr vert="horz" wrap="non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704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延时符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-704" y="6381115"/>
            <a:ext cx="12195175" cy="476885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742202" y="3100183"/>
            <a:ext cx="3335655" cy="6248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724">
                <a:solidFill>
                  <a:schemeClr val="accent1">
                    <a:alpha val="100000"/>
                  </a:schemeClr>
                </a:solidFill>
                <a:latin typeface="微软雅黑"/>
                <a:ea typeface="微软雅黑"/>
                <a:cs typeface="微软雅黑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742202" y="2288631"/>
            <a:ext cx="3335655" cy="10058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800" b="1">
                <a:solidFill>
                  <a:schemeClr val="accent1">
                    <a:alpha val="100000"/>
                  </a:schemeClr>
                </a:solidFill>
                <a:latin typeface="微软雅黑"/>
                <a:ea typeface="微软雅黑"/>
                <a:cs typeface="微软雅黑"/>
              </a:rPr>
              <a:t>目录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912220" y="714964"/>
            <a:ext cx="5606620" cy="4770438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多元化团队管理模式的概述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多元化团队管理模式的塑造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多元化团队管理模式的实施技巧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多元化团队管理模式的挑战与解决方案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多元化团队管理模式的成功案例分析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578735" y="1598295"/>
            <a:ext cx="7034530" cy="3661410"/>
          </a:xfrm>
          <a:prstGeom prst="rect">
            <a:avLst/>
          </a:prstGeom>
          <a:ln w="571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270600" y="1598295"/>
            <a:ext cx="3650800" cy="114022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3513434" y="7029364"/>
            <a:ext cx="834390" cy="354330"/>
          </a:xfrm>
          <a:prstGeom prst="rect">
            <a:avLst/>
          </a:prstGeom>
        </p:spPr>
        <p:txBody>
          <a:bodyPr vert="horz" wrap="non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704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延时符</a:t>
            </a:r>
            <a:endParaRPr lang="en-US" sz="1100"/>
          </a:p>
        </p:txBody>
      </p:sp>
      <p:grpSp>
        <p:nvGrpSpPr>
          <p:cNvPr id="5" name="Group 5"/>
          <p:cNvGrpSpPr/>
          <p:nvPr/>
        </p:nvGrpSpPr>
        <p:grpSpPr>
          <a:xfrm>
            <a:off x="4023413" y="1756561"/>
            <a:ext cx="4145173" cy="823690"/>
            <a:chOff x="4023413" y="1756561"/>
            <a:chExt cx="4145173" cy="823690"/>
          </a:xfrm>
        </p:grpSpPr>
        <p:sp>
          <p:nvSpPr>
            <p:cNvPr id="6" name="TextBox 6"/>
            <p:cNvSpPr txBox="1"/>
            <p:nvPr/>
          </p:nvSpPr>
          <p:spPr>
            <a:xfrm>
              <a:off x="4023413" y="1756561"/>
              <a:ext cx="4145173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3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7" name="TextBox 7"/>
          <p:cNvSpPr txBox="1"/>
          <p:nvPr/>
        </p:nvSpPr>
        <p:spPr>
          <a:xfrm>
            <a:off x="2996924" y="3138126"/>
            <a:ext cx="6198152" cy="1708246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多元化团队管理模式的概述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多元化团队管理模式是指在一个团队中，成员来自不同的文化、性别、年龄、种族等背景，通过有效的管理策略，充分发挥每个成员的潜力和优势，实现团队共同目标。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多元化团队管理模式注重团队成员的差异性，通过包容和整合不同背景的成员，提高团队的创造力和创新能力，增强团队的适应性和竞争力。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特点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定义与特点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7901" b="7901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l="1442" r="1442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多元化团队管理的重要性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增强团队创新能力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多元化团队能够从多个角度思考问题，激发新的想法和创意，从而提高团队的创新能力。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提高员工满意度和忠诚度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多元化团队能够满足员工的不同需求和期望，增强员工的归属感和忠诚度，降低员工流失率。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提升企业形象和品牌价值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多元化团队能够增强企业在公众心目中的形象和品牌价值，提高企业的社会责任感和市场竞争力。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起源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多元化团队管理起源于20世纪60年代的美国，当时为了解决种族和性别歧视问题，一些企业开始尝试组建多元化团队。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随着全球化进程的加速和文化交流的增多，多元化团队管理逐渐成为企业人力资源管理的重要战略之一。越来越多的企业开始意识到多元化团队的重要性，并采取各种措施来推动多元化团队的建设和管理。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3281" r="23281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多元化团队管理的历史与发展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578735" y="1598295"/>
            <a:ext cx="7034530" cy="3661410"/>
          </a:xfrm>
          <a:prstGeom prst="rect">
            <a:avLst/>
          </a:prstGeom>
          <a:ln w="571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270600" y="1598295"/>
            <a:ext cx="3650800" cy="114022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3513434" y="7029364"/>
            <a:ext cx="834390" cy="354330"/>
          </a:xfrm>
          <a:prstGeom prst="rect">
            <a:avLst/>
          </a:prstGeom>
        </p:spPr>
        <p:txBody>
          <a:bodyPr vert="horz" wrap="non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704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延时符</a:t>
            </a:r>
            <a:endParaRPr lang="en-US" sz="1100"/>
          </a:p>
        </p:txBody>
      </p:sp>
      <p:grpSp>
        <p:nvGrpSpPr>
          <p:cNvPr id="5" name="Group 5"/>
          <p:cNvGrpSpPr/>
          <p:nvPr/>
        </p:nvGrpSpPr>
        <p:grpSpPr>
          <a:xfrm>
            <a:off x="4023413" y="1756561"/>
            <a:ext cx="4145173" cy="823690"/>
            <a:chOff x="4023413" y="1756561"/>
            <a:chExt cx="4145173" cy="823690"/>
          </a:xfrm>
        </p:grpSpPr>
        <p:sp>
          <p:nvSpPr>
            <p:cNvPr id="6" name="TextBox 6"/>
            <p:cNvSpPr txBox="1"/>
            <p:nvPr/>
          </p:nvSpPr>
          <p:spPr>
            <a:xfrm>
              <a:off x="4023413" y="1756561"/>
              <a:ext cx="4145173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3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7" name="TextBox 7"/>
          <p:cNvSpPr txBox="1"/>
          <p:nvPr/>
        </p:nvSpPr>
        <p:spPr>
          <a:xfrm>
            <a:off x="2996924" y="3138126"/>
            <a:ext cx="6198152" cy="1708246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多元化团队管理模式的塑造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261268" y="1197930"/>
            <a:ext cx="2584705" cy="252109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65729" y="1205454"/>
            <a:ext cx="2584705" cy="252109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346028" y="1193270"/>
            <a:ext cx="2584705" cy="252109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>
            <a:alphaModFix amt="70000"/>
          </a:blip>
          <a:srcRect l="11405" r="11405"/>
          <a:stretch>
            <a:fillRect/>
          </a:stretch>
        </p:blipFill>
        <p:spPr>
          <a:xfrm>
            <a:off x="1415276" y="1289262"/>
            <a:ext cx="2433158" cy="2364134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795406" y="4001686"/>
            <a:ext cx="10658475" cy="20383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96000"/>
              </a:lnSpc>
              <a:buFont typeface="Arial"/>
              <a:buChar char="•"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请输入您的内容</a:t>
            </a:r>
          </a:p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>
            <a:alphaModFix amt="70000"/>
          </a:blip>
          <a:srcRect l="11405" r="11405"/>
          <a:stretch>
            <a:fillRect/>
          </a:stretch>
        </p:blipFill>
        <p:spPr>
          <a:xfrm>
            <a:off x="4855037" y="1276410"/>
            <a:ext cx="2433158" cy="2364134"/>
          </a:xfrm>
          <a:prstGeom prst="ellipse">
            <a:avLst/>
          </a:prstGeom>
        </p:spPr>
      </p:pic>
      <p:pic>
        <p:nvPicPr>
          <p:cNvPr id="8" name="Picture 8"/>
          <p:cNvPicPr>
            <a:picLocks noChangeAspect="1"/>
          </p:cNvPicPr>
          <p:nvPr/>
        </p:nvPicPr>
        <p:blipFill>
          <a:blip r:embed="rId4">
            <a:alphaModFix amt="70000"/>
          </a:blip>
          <a:srcRect t="623" b="623"/>
          <a:stretch>
            <a:fillRect/>
          </a:stretch>
        </p:blipFill>
        <p:spPr>
          <a:xfrm>
            <a:off x="8349233" y="1271082"/>
            <a:ext cx="2433158" cy="2364134"/>
          </a:xfrm>
          <a:prstGeom prst="ellipse">
            <a:avLst/>
          </a:prstGeom>
        </p:spPr>
      </p:pic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多元化团队管理模式的塑造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578735" y="1598295"/>
            <a:ext cx="7034530" cy="3661410"/>
          </a:xfrm>
          <a:prstGeom prst="rect">
            <a:avLst/>
          </a:prstGeom>
          <a:ln w="571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270600" y="1598295"/>
            <a:ext cx="3650800" cy="114022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3513434" y="7029364"/>
            <a:ext cx="834390" cy="354330"/>
          </a:xfrm>
          <a:prstGeom prst="rect">
            <a:avLst/>
          </a:prstGeom>
        </p:spPr>
        <p:txBody>
          <a:bodyPr vert="horz" wrap="non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704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延时符</a:t>
            </a:r>
            <a:endParaRPr lang="en-US" sz="1100"/>
          </a:p>
        </p:txBody>
      </p:sp>
      <p:grpSp>
        <p:nvGrpSpPr>
          <p:cNvPr id="5" name="Group 5"/>
          <p:cNvGrpSpPr/>
          <p:nvPr/>
        </p:nvGrpSpPr>
        <p:grpSpPr>
          <a:xfrm>
            <a:off x="4023413" y="1756561"/>
            <a:ext cx="4145173" cy="823690"/>
            <a:chOff x="4023413" y="1756561"/>
            <a:chExt cx="4145173" cy="823690"/>
          </a:xfrm>
        </p:grpSpPr>
        <p:sp>
          <p:nvSpPr>
            <p:cNvPr id="6" name="TextBox 6"/>
            <p:cNvSpPr txBox="1"/>
            <p:nvPr/>
          </p:nvSpPr>
          <p:spPr>
            <a:xfrm>
              <a:off x="4023413" y="1756561"/>
              <a:ext cx="4145173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3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7" name="TextBox 7"/>
          <p:cNvSpPr txBox="1"/>
          <p:nvPr/>
        </p:nvSpPr>
        <p:spPr>
          <a:xfrm>
            <a:off x="2996924" y="3138126"/>
            <a:ext cx="6198152" cy="1708246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多元化团队管理模式的实施技巧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789747" y="1388509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3467252" y="1671934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领导者应具备对多元化管理的深刻理解，认识到多元化团队对组织发展的重要性。</a:t>
            </a:r>
          </a:p>
        </p:txBody>
      </p:sp>
      <p:sp>
        <p:nvSpPr>
          <p:cNvPr id="4" name="AutoShape 4"/>
          <p:cNvSpPr/>
          <p:nvPr/>
        </p:nvSpPr>
        <p:spPr>
          <a:xfrm>
            <a:off x="1491031" y="3030193"/>
            <a:ext cx="8008040" cy="126796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643863" y="3325809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领导者应积极推动多元化战略的实施，将多元化思维融入组织的日常运营中。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t="18133" b="18133"/>
          <a:stretch>
            <a:fillRect/>
          </a:stretch>
        </p:blipFill>
        <p:spPr>
          <a:xfrm>
            <a:off x="539110" y="1388509"/>
            <a:ext cx="2256056" cy="1267968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t="12531" b="12531"/>
          <a:stretch>
            <a:fillRect/>
          </a:stretch>
        </p:blipFill>
        <p:spPr>
          <a:xfrm>
            <a:off x="9486879" y="3030193"/>
            <a:ext cx="2256056" cy="1267968"/>
          </a:xfrm>
          <a:prstGeom prst="rect">
            <a:avLst/>
          </a:prstGeom>
        </p:spPr>
      </p:pic>
      <p:sp>
        <p:nvSpPr>
          <p:cNvPr id="8" name="AutoShape 8"/>
          <p:cNvSpPr/>
          <p:nvPr/>
        </p:nvSpPr>
        <p:spPr>
          <a:xfrm>
            <a:off x="2795409" y="4664094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3472914" y="4947518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领导者应关注员工的不同背景、文化、性别等方面的差异，尊重并包容这些差异。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2531" b="12531"/>
          <a:stretch>
            <a:fillRect/>
          </a:stretch>
        </p:blipFill>
        <p:spPr>
          <a:xfrm>
            <a:off x="544772" y="4664094"/>
            <a:ext cx="2256056" cy="1267968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增强领导者的多元化意识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04606" y="1508032"/>
            <a:ext cx="3311882" cy="4326814"/>
          </a:xfrm>
          <a:prstGeom prst="roundRect">
            <a:avLst>
              <a:gd name="adj" fmla="val 957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91478" y="1508032"/>
            <a:ext cx="3311882" cy="4326814"/>
          </a:xfrm>
          <a:prstGeom prst="roundRect">
            <a:avLst>
              <a:gd name="adj" fmla="val 1053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67153" y="1508032"/>
            <a:ext cx="3311882" cy="4326814"/>
          </a:xfrm>
          <a:prstGeom prst="roundRect">
            <a:avLst>
              <a:gd name="adj" fmla="val 924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588266" y="4240389"/>
            <a:ext cx="291830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鼓励员工进行跨文化交流和学习，提高他们的跨文化沟通能力。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363940" y="4240389"/>
            <a:ext cx="291830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培养员工的开放心态，鼓励他们接纳和尊重不同的观点和文化。</a:t>
            </a:r>
          </a:p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2"/>
          <a:srcRect t="8771" b="8771"/>
          <a:stretch>
            <a:fillRect/>
          </a:stretch>
        </p:blipFill>
        <p:spPr>
          <a:xfrm>
            <a:off x="921958" y="1771933"/>
            <a:ext cx="2672865" cy="2203993"/>
          </a:xfrm>
          <a:prstGeom prst="roundRect">
            <a:avLst/>
          </a:prstGeom>
        </p:spPr>
      </p:pic>
      <p:pic>
        <p:nvPicPr>
          <p:cNvPr id="8" name="Picture 8"/>
          <p:cNvPicPr>
            <a:picLocks noChangeAspect="1"/>
          </p:cNvPicPr>
          <p:nvPr/>
        </p:nvPicPr>
        <p:blipFill>
          <a:blip r:embed="rId3"/>
          <a:srcRect t="8771" b="8771"/>
          <a:stretch>
            <a:fillRect/>
          </a:stretch>
        </p:blipFill>
        <p:spPr>
          <a:xfrm>
            <a:off x="4710987" y="1771933"/>
            <a:ext cx="2672865" cy="2203993"/>
          </a:xfrm>
          <a:prstGeom prst="round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t="8771" b="8771"/>
          <a:stretch>
            <a:fillRect/>
          </a:stretch>
        </p:blipFill>
        <p:spPr>
          <a:xfrm>
            <a:off x="8486661" y="1771933"/>
            <a:ext cx="2672865" cy="2203993"/>
          </a:xfrm>
          <a:prstGeom prst="roundRect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763829" y="4240389"/>
            <a:ext cx="291615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组织应提供多元化的培训和教育机会，帮助员工理解和接受不同的文化、观念和思维方式。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培养员工的多元化思维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429970" y="1598804"/>
            <a:ext cx="3048265" cy="4557583"/>
          </a:xfrm>
          <a:prstGeom prst="roundRect">
            <a:avLst>
              <a:gd name="adj" fmla="val 12098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533906" y="1447444"/>
            <a:ext cx="3048265" cy="4708942"/>
          </a:xfrm>
          <a:prstGeom prst="roundRect">
            <a:avLst>
              <a:gd name="adj" fmla="val 11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53186" y="1689619"/>
            <a:ext cx="3048265" cy="4466767"/>
          </a:xfrm>
          <a:prstGeom prst="roundRect">
            <a:avLst>
              <a:gd name="adj" fmla="val 12098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22705" r="22705"/>
          <a:stretch>
            <a:fillRect/>
          </a:stretch>
        </p:blipFill>
        <p:spPr>
          <a:xfrm>
            <a:off x="652455" y="1326357"/>
            <a:ext cx="3050440" cy="3050440"/>
          </a:xfrm>
          <a:prstGeom prst="round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13379" r="13379"/>
          <a:stretch>
            <a:fillRect/>
          </a:stretch>
        </p:blipFill>
        <p:spPr>
          <a:xfrm>
            <a:off x="4533906" y="1327357"/>
            <a:ext cx="3079664" cy="3079664"/>
          </a:xfrm>
          <a:prstGeom prst="round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l="15015" r="15015"/>
          <a:stretch>
            <a:fillRect/>
          </a:stretch>
        </p:blipFill>
        <p:spPr>
          <a:xfrm>
            <a:off x="8429970" y="1327357"/>
            <a:ext cx="3079664" cy="3079664"/>
          </a:xfrm>
          <a:prstGeom prst="roundRect">
            <a:avLst/>
          </a:prstGeom>
        </p:spPr>
      </p:pic>
      <p:sp>
        <p:nvSpPr>
          <p:cNvPr id="8" name="TextBox 8"/>
          <p:cNvSpPr txBox="1"/>
          <p:nvPr/>
        </p:nvSpPr>
        <p:spPr>
          <a:xfrm>
            <a:off x="769054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在招聘过程中，组织应积极吸引来自不同背景和文化的候选人，以构建多元化的团队。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95472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组织应关注员工晋升和职业发展，为不同背景和文化的员工提供平等的机会。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618990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建立多元化的员工网络和社群，促进员工之间的交流和合作。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建立多元化的团队结构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https://d.book118.com/308105012001006043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FFD"/>
      </a:lt1>
      <a:dk2>
        <a:srgbClr val="003C35"/>
      </a:dk2>
      <a:lt2>
        <a:srgbClr val="FFFFFF"/>
      </a:lt2>
      <a:accent1>
        <a:srgbClr val="00A5B2"/>
      </a:accent1>
      <a:accent2>
        <a:srgbClr val="52C6B8"/>
      </a:accent2>
      <a:accent3>
        <a:srgbClr val="00657D"/>
      </a:accent3>
      <a:accent4>
        <a:srgbClr val="58C19B"/>
      </a:accent4>
      <a:accent5>
        <a:srgbClr val="6DD690"/>
      </a:accent5>
      <a:accent6>
        <a:srgbClr val="9CCA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51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8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2024-09-22T08:18:26.905</cp:lastPrinted>
  <dcterms:created xsi:type="dcterms:W3CDTF">2024-09-22T00:18:26Z</dcterms:created>
  <dcterms:modified xsi:type="dcterms:W3CDTF">2024-09-22T00:18:28Z</dcterms:modified>
</cp:coreProperties>
</file>