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12.xml" TargetMode="Internal" /><Relationship Id="rId4" Type="http://schemas.openxmlformats.org/officeDocument/2006/relationships/slide" Target="../slides/slide16.xml" TargetMode="Interna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TargetMode="Internal" /><Relationship Id="rId2" Type="http://schemas.openxmlformats.org/officeDocument/2006/relationships/slide" Target="../slides/slide12.xml" TargetMode="Internal" /><Relationship Id="rId3" Type="http://schemas.openxmlformats.org/officeDocument/2006/relationships/slide" Target="../slides/slide16.xml" TargetMode="Internal" /><Relationship Id="rId4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12.xml" TargetMode="Internal" /><Relationship Id="rId4" Type="http://schemas.openxmlformats.org/officeDocument/2006/relationships/slide" Target="../slides/slide16.xml" TargetMode="Interna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12.xml" TargetMode="Internal" /><Relationship Id="rId4" Type="http://schemas.openxmlformats.org/officeDocument/2006/relationships/slide" Target="../slides/slide16.xml" TargetMode="Interna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12.xml" TargetMode="Internal" /><Relationship Id="rId4" Type="http://schemas.openxmlformats.org/officeDocument/2006/relationships/slide" Target="../slides/slide16.xml" TargetMode="Interna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12.xml" TargetMode="Internal" /><Relationship Id="rId4" Type="http://schemas.openxmlformats.org/officeDocument/2006/relationships/slide" Target="../slides/slide16.xml" TargetMode="Interna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12.xml" TargetMode="Internal" /><Relationship Id="rId4" Type="http://schemas.openxmlformats.org/officeDocument/2006/relationships/slide" Target="../slides/slide16.xml" TargetMode="Interna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12.xml" TargetMode="Internal" /><Relationship Id="rId4" Type="http://schemas.openxmlformats.org/officeDocument/2006/relationships/slide" Target="../slides/slide16.xml" TargetMode="Interna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12.xml" TargetMode="Internal" /><Relationship Id="rId4" Type="http://schemas.openxmlformats.org/officeDocument/2006/relationships/slide" Target="../slides/slide16.xml" TargetMode="Internal" /><Relationship Id="rId5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12.xml" TargetMode="Internal" /><Relationship Id="rId4" Type="http://schemas.openxmlformats.org/officeDocument/2006/relationships/slide" Target="../slides/slide16.xml" TargetMode="Internal" /><Relationship Id="rId5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" Target="../slides/slide6.xml" TargetMode="Internal" /><Relationship Id="rId3" Type="http://schemas.openxmlformats.org/officeDocument/2006/relationships/slide" Target="../slides/slide12.xml" TargetMode="Internal" /><Relationship Id="rId4" Type="http://schemas.openxmlformats.org/officeDocument/2006/relationships/slide" Target="../slides/slide16.xml" TargetMode="Internal" /><Relationship Id="rId5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TargetMode="Internal" /><Relationship Id="rId2" Type="http://schemas.openxmlformats.org/officeDocument/2006/relationships/slide" Target="../slides/slide12.xml" TargetMode="Internal" /><Relationship Id="rId3" Type="http://schemas.openxmlformats.org/officeDocument/2006/relationships/slide" Target="../slides/slide16.xml" TargetMode="Internal" /><Relationship Id="rId4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A4A18-04DF-433A-861A-B4E3B53E6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BDBC6-3677-4A4F-9FE0-A73E3BDA7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0E834-D020-45D1-9C0A-91E664B3B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88527-0F6B-49DD-A899-E3D01A6C1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226F87-88D1-43D9-A4AE-EA733E67C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3E281A-85D5-42CB-9B4D-5D7DECB72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2DC6B0-5618-4143-AC55-FC80D8AA5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4BDAD-1D5C-448E-AC2C-3B2528832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AB09F-6701-46B3-B0B2-B5E4B5D53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9F479-7214-49CA-8FC0-309F0B15E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AD538-7794-4168-ACCA-C8E6A6322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416527" cy="5360028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9416" y="1925977"/>
            <a:ext cx="8792584" cy="4932023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4" name="矩形 3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6196632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矩形 4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73708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矩形 5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855828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矩形 7">
            <a:hlinkClick action="ppaction://hlinksldjump?num=23"/>
          </p:cNvPr>
          <p:cNvSpPr>
            <a:spLocks noChangeAspect="1"/>
          </p:cNvSpPr>
          <p:nvPr userDrawn="1"/>
        </p:nvSpPr>
        <p:spPr>
          <a:xfrm>
            <a:off x="9745733" y="6437778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矩形 8">
            <a:hlinkClick action="ppaction://hlinksldjump?num=30"/>
          </p:cNvPr>
          <p:cNvSpPr>
            <a:spLocks noChangeAspect="1"/>
          </p:cNvSpPr>
          <p:nvPr userDrawn="1"/>
        </p:nvSpPr>
        <p:spPr>
          <a:xfrm>
            <a:off x="10916216" y="6436656"/>
            <a:ext cx="1087367" cy="307777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5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不带链接灰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>
            <a:hlinkClick r:id="rId1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矩形 6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矩形 7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矩形 8">
            <a:hlinkClick action="ppaction://hlinksldjump?num=23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969111"/>
            <a:ext cx="12192000" cy="388888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action="ppaction://hlinksldjump?num=23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388659"/>
            <a:ext cx="12192000" cy="3469340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action="ppaction://hlinksldjump?num=23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786691"/>
            <a:ext cx="12192000" cy="307130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action="ppaction://hlinksldjump?num=23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130936"/>
            <a:ext cx="12192000" cy="2727062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action="ppaction://hlinksldjump?num=23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518212"/>
            <a:ext cx="12192000" cy="2339786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hlinkClick action="ppaction://hlinksldjump?num=23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797910"/>
            <a:ext cx="12192000" cy="206008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action="ppaction://hlinksldjump?num=23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238974"/>
            <a:ext cx="12192000" cy="161902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action="ppaction://hlinksldjump?num=23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583219"/>
            <a:ext cx="12192000" cy="127477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action="ppaction://hlinksldjump?num=23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970493"/>
            <a:ext cx="12192000" cy="88750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矩形 8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hlinkClick r:id="rId4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hlinkClick action="ppaction://hlinksldjump?num=23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>
            <a:hlinkClick r:id="rId1" action="ppaction://hlinksldjump"/>
          </p:cNvPr>
          <p:cNvSpPr>
            <a:spLocks noChangeAspect="1"/>
          </p:cNvSpPr>
          <p:nvPr userDrawn="1"/>
        </p:nvSpPr>
        <p:spPr>
          <a:xfrm>
            <a:off x="7174532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矩形 6">
            <a:hlinkClick r:id="rId2" action="ppaction://hlinksldjump"/>
          </p:cNvPr>
          <p:cNvSpPr>
            <a:spLocks noChangeAspect="1"/>
          </p:cNvSpPr>
          <p:nvPr userDrawn="1"/>
        </p:nvSpPr>
        <p:spPr>
          <a:xfrm>
            <a:off x="83487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矩形 7">
            <a:hlinkClick r:id="rId3" action="ppaction://hlinksldjump"/>
          </p:cNvPr>
          <p:cNvSpPr>
            <a:spLocks noChangeAspect="1"/>
          </p:cNvSpPr>
          <p:nvPr userDrawn="1"/>
        </p:nvSpPr>
        <p:spPr>
          <a:xfrm>
            <a:off x="953618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矩形 8">
            <a:hlinkClick action="ppaction://hlinksldjump?num=23"/>
          </p:cNvPr>
          <p:cNvSpPr>
            <a:spLocks noChangeAspect="1"/>
          </p:cNvSpPr>
          <p:nvPr userDrawn="1"/>
        </p:nvSpPr>
        <p:spPr>
          <a:xfrm>
            <a:off x="10723633" y="6437778"/>
            <a:ext cx="1087367" cy="332720"/>
          </a:xfrm>
          <a:prstGeom prst="rect">
            <a:avLst/>
          </a:prstGeom>
          <a:solidFill>
            <a:srgbClr val="3D735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4</a:t>
            </a:r>
            <a:r>
              <a:rPr lang="zh-CN" altLang="en-US" sz="1400" smtClean="0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endParaRPr lang="zh-CN" altLang="en-US" sz="140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不带链接1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2969111"/>
            <a:ext cx="12192000" cy="388888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388659"/>
            <a:ext cx="12192000" cy="3469340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3786691"/>
            <a:ext cx="12192000" cy="307130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130936"/>
            <a:ext cx="12192000" cy="2727062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2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412343"/>
            <a:ext cx="12192000" cy="2445655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518212"/>
            <a:ext cx="12192000" cy="2339786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797910"/>
            <a:ext cx="12192000" cy="206008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1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4978400"/>
            <a:ext cx="12192000" cy="1879597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8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238974"/>
            <a:ext cx="12192000" cy="161902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9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583219"/>
            <a:ext cx="12192000" cy="1274778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0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44"/>
            <a:ext cx="12208300" cy="6848856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5970493"/>
            <a:ext cx="12192000" cy="887503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2717800"/>
            <a:ext cx="12192000" cy="4140200"/>
          </a:xfrm>
          <a:prstGeom prst="rect">
            <a:avLst/>
          </a:prstGeom>
          <a:solidFill>
            <a:srgbClr val="E4FF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image" Target="file:///D:\qq&#25991;&#20214;\712321467\Image\C2C\Image2\%7b75232B38-A165-1FB7-499C-2E1C792CACB5%7d.png" TargetMode="External" /><Relationship Id="rId37" Type="http://schemas.openxmlformats.org/officeDocument/2006/relationships/image" Target="../media/image4.png" /><Relationship Id="rId38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E4FF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AA1CDF8-B1A1-4BA7-8789-46F50D23398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51CF953-07C3-42D8-8C56-91BFAD032B62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37" r:link="rId3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microsoft.com/office/2007/relationships/hdphoto" Target="../media/image6.wdp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0700710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 title=""/>
          <p:cNvSpPr/>
          <p:nvPr/>
        </p:nvSpPr>
        <p:spPr>
          <a:xfrm>
            <a:off x="0" y="3220714"/>
            <a:ext cx="12192000" cy="78113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3D735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流程图: 数据 5" title=""/>
          <p:cNvSpPr/>
          <p:nvPr/>
        </p:nvSpPr>
        <p:spPr>
          <a:xfrm>
            <a:off x="7233362" y="3220714"/>
            <a:ext cx="2966617" cy="781130"/>
          </a:xfrm>
          <a:prstGeom prst="flowChartInputOutput">
            <a:avLst/>
          </a:prstGeom>
          <a:solidFill>
            <a:srgbClr val="E4FFEE"/>
          </a:solidFill>
          <a:ln>
            <a:solidFill>
              <a:srgbClr val="E4FFE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1001385" y="2898137"/>
            <a:ext cx="3239716" cy="1447800"/>
          </a:xfrm>
          <a:prstGeom prst="rect">
            <a:avLst/>
          </a:prstGeom>
          <a:solidFill>
            <a:schemeClr val="accent6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7" title=""/>
          <p:cNvSpPr txBox="1"/>
          <p:nvPr/>
        </p:nvSpPr>
        <p:spPr>
          <a:xfrm>
            <a:off x="1262343" y="3030126"/>
            <a:ext cx="2717800" cy="113877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第六部分　世界现代史</a:t>
            </a:r>
            <a:endParaRPr lang="en-US" altLang="zh-CN" sz="340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4317104" y="2104142"/>
            <a:ext cx="787489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4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第三十一单元　第一次世界大战和战后初期的世界</a:t>
            </a:r>
            <a:endParaRPr lang="zh-CN" altLang="en-US" sz="3400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7941353" y="3245570"/>
            <a:ext cx="2475314" cy="7078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srgbClr val="3D735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历 史</a:t>
            </a:r>
            <a:endParaRPr lang="zh-CN" altLang="en-US" sz="4000" b="1">
              <a:solidFill>
                <a:srgbClr val="3D735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5" name="图片 14" title="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01370" y="175260"/>
            <a:ext cx="1453515" cy="1453515"/>
          </a:xfrm>
          <a:prstGeom prst="rect">
            <a:avLst/>
          </a:prstGeom>
        </p:spPr>
      </p:pic>
      <p:sp>
        <p:nvSpPr>
          <p:cNvPr id="17" name="矩形 16" title=""/>
          <p:cNvSpPr/>
          <p:nvPr/>
        </p:nvSpPr>
        <p:spPr>
          <a:xfrm>
            <a:off x="1001385" y="587446"/>
            <a:ext cx="1052723" cy="58701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2024</a:t>
            </a:r>
            <a:endParaRPr lang="en-US" altLang="zh-CN" sz="2800" b="1" smtClean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9" name="直接连接符 18" title=""/>
          <p:cNvCxnSpPr/>
          <p:nvPr/>
        </p:nvCxnSpPr>
        <p:spPr>
          <a:xfrm>
            <a:off x="2282351" y="1003843"/>
            <a:ext cx="3676091" cy="0"/>
          </a:xfrm>
          <a:prstGeom prst="line">
            <a:avLst/>
          </a:prstGeom>
          <a:ln>
            <a:solidFill>
              <a:schemeClr val="tx1"/>
            </a:solidFill>
            <a:prstDash val="lgDashDotDot"/>
            <a:headEnd type="diamond" w="med" len="med"/>
            <a:tailEnd type="diamond" w="med" len="me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矩形 1" title=""/>
          <p:cNvSpPr/>
          <p:nvPr/>
        </p:nvSpPr>
        <p:spPr>
          <a:xfrm>
            <a:off x="2256126" y="519978"/>
            <a:ext cx="3877546" cy="4603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 b="1" spc="600">
                <a:solidFill>
                  <a:srgbClr val="757C8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中考一轮复习课件</a:t>
            </a:r>
            <a:endParaRPr lang="zh-CN" altLang="en-US" sz="2400" b="1" spc="600">
              <a:solidFill>
                <a:srgbClr val="757C8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MH_Others_1" title=""/>
          <p:cNvSpPr txBox="1"/>
          <p:nvPr>
            <p:custDataLst>
              <p:tags r:id="rId2"/>
            </p:custDataLst>
          </p:nvPr>
        </p:nvSpPr>
        <p:spPr>
          <a:xfrm>
            <a:off x="4078074" y="1090397"/>
            <a:ext cx="3742735" cy="615553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pc="1500" smtClean="0">
                <a:solidFill>
                  <a:srgbClr val="3D735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内容索引</a:t>
            </a:r>
            <a:endParaRPr lang="zh-CN" altLang="en-US" sz="4000" b="1" spc="1500">
              <a:solidFill>
                <a:srgbClr val="3D735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3963774" y="2374603"/>
            <a:ext cx="4927001" cy="670233"/>
          </a:xfrm>
          <a:prstGeom prst="rect">
            <a:avLst/>
          </a:prstGeom>
          <a:noFill/>
          <a:ln w="12700" cap="flat" cmpd="sng" algn="ctr">
            <a:solidFill>
              <a:srgbClr val="00843B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ker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时空坐标</a:t>
            </a:r>
            <a:endParaRPr lang="zh-CN" altLang="en-US" sz="3000" kern="0"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3301226" y="2374603"/>
            <a:ext cx="662548" cy="670233"/>
          </a:xfrm>
          <a:prstGeom prst="rect">
            <a:avLst/>
          </a:prstGeom>
          <a:solidFill>
            <a:srgbClr val="00843B">
              <a:lumMod val="75000"/>
            </a:srgbClr>
          </a:solidFill>
          <a:ln w="12700" cap="flat" cmpd="sng" algn="ctr">
            <a:solidFill>
              <a:srgbClr val="53838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endParaRPr kumimoji="0" lang="en-US" altLang="zh-CN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5" name="矩形 14" title=""/>
          <p:cNvSpPr/>
          <p:nvPr/>
        </p:nvSpPr>
        <p:spPr>
          <a:xfrm>
            <a:off x="3963774" y="4046097"/>
            <a:ext cx="4927002" cy="670233"/>
          </a:xfrm>
          <a:prstGeom prst="rect">
            <a:avLst/>
          </a:prstGeom>
          <a:noFill/>
          <a:ln w="12700" cap="flat" cmpd="sng" algn="ctr">
            <a:solidFill>
              <a:srgbClr val="00843B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kern="0">
                <a:latin typeface="Arial"/>
                <a:ea typeface="微软雅黑" panose="020b0503020204020204" pitchFamily="34" charset="-122"/>
                <a:cs typeface="+mn-ea"/>
                <a:sym typeface="+mn-lt"/>
              </a:rPr>
              <a:t>考点清单</a:t>
            </a:r>
            <a:endParaRPr lang="zh-CN" altLang="en-US" sz="3000" kern="0"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6" name="矩形 15" title=""/>
          <p:cNvSpPr/>
          <p:nvPr/>
        </p:nvSpPr>
        <p:spPr>
          <a:xfrm>
            <a:off x="3301225" y="4046098"/>
            <a:ext cx="662549" cy="670233"/>
          </a:xfrm>
          <a:prstGeom prst="rect">
            <a:avLst/>
          </a:prstGeom>
          <a:solidFill>
            <a:srgbClr val="00843B">
              <a:lumMod val="75000"/>
            </a:srgbClr>
          </a:solidFill>
          <a:ln w="12700" cap="flat" cmpd="sng" algn="ctr">
            <a:solidFill>
              <a:srgbClr val="538385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endParaRPr kumimoji="0" lang="en-US" altLang="zh-CN" sz="2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5" title=""/>
          <p:cNvSpPr>
            <a:spLocks noChangeArrowheads="1"/>
          </p:cNvSpPr>
          <p:nvPr/>
        </p:nvSpPr>
        <p:spPr bwMode="auto">
          <a:xfrm>
            <a:off x="1853022" y="1976834"/>
            <a:ext cx="8703138" cy="2243931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836060" y="2744856"/>
            <a:ext cx="6605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pc="100">
                <a:latin typeface="华文细黑" panose="02010600040101010101" pitchFamily="2" charset="-122"/>
                <a:ea typeface="华文细黑" panose="02010600040101010101" pitchFamily="2" charset="-122"/>
                <a:cs typeface="Arial" pitchFamily="34" charset="0"/>
                <a:sym typeface="+mn-lt"/>
              </a:rPr>
              <a:t>时空坐标</a:t>
            </a:r>
            <a:endParaRPr lang="zh-CN" altLang="en-US" sz="4000" b="1" spc="100">
              <a:latin typeface="华文细黑" panose="02010600040101010101" pitchFamily="2" charset="-122"/>
              <a:ea typeface="华文细黑" panose="02010600040101010101" pitchFamily="2" charset="-122"/>
              <a:cs typeface="Arial" pitchFamily="34" charset="0"/>
              <a:sym typeface="+mn-lt"/>
            </a:endParaRPr>
          </a:p>
        </p:txBody>
      </p:sp>
      <p:grpSp>
        <p:nvGrpSpPr>
          <p:cNvPr id="36" name="组合 35" title=""/>
          <p:cNvGrpSpPr/>
          <p:nvPr/>
        </p:nvGrpSpPr>
        <p:grpSpPr>
          <a:xfrm>
            <a:off x="2760629" y="2526596"/>
            <a:ext cx="890916" cy="1144406"/>
            <a:chOff x="2760629" y="2526596"/>
            <a:chExt cx="890916" cy="1144406"/>
          </a:xfrm>
        </p:grpSpPr>
        <p:sp>
          <p:nvSpPr>
            <p:cNvPr id="18" name="圆角矩形 17"/>
            <p:cNvSpPr/>
            <p:nvPr/>
          </p:nvSpPr>
          <p:spPr>
            <a:xfrm rot="2700000">
              <a:off x="2760629" y="2526596"/>
              <a:ext cx="890916" cy="890916"/>
            </a:xfrm>
            <a:prstGeom prst="roundRect">
              <a:avLst>
                <a:gd name="adj" fmla="val 12535"/>
              </a:avLst>
            </a:prstGeom>
            <a:solidFill>
              <a:srgbClr val="3D7351"/>
            </a:solidFill>
            <a:ln w="22225">
              <a:solidFill>
                <a:srgbClr val="FCFCFC"/>
              </a:solidFill>
            </a:ln>
            <a:effectLst>
              <a:innerShdw blurRad="114300">
                <a:prstClr val="black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圆角矩形 18"/>
            <p:cNvSpPr/>
            <p:nvPr/>
          </p:nvSpPr>
          <p:spPr>
            <a:xfrm rot="2700000">
              <a:off x="2760629" y="2780086"/>
              <a:ext cx="890916" cy="890916"/>
            </a:xfrm>
            <a:prstGeom prst="roundRect">
              <a:avLst>
                <a:gd name="adj" fmla="val 12535"/>
              </a:avLst>
            </a:prstGeom>
            <a:gradFill>
              <a:gsLst>
                <a:gs pos="92000">
                  <a:srgbClr val="FAFCFB"/>
                </a:gs>
                <a:gs pos="15000">
                  <a:srgbClr val="CDCED0"/>
                </a:gs>
              </a:gsLst>
              <a:lin ang="2700000" scaled="1"/>
            </a:gradFill>
            <a:ln w="22225">
              <a:gradFill>
                <a:gsLst>
                  <a:gs pos="36000">
                    <a:srgbClr val="FCFCFC"/>
                  </a:gs>
                  <a:gs pos="71000">
                    <a:srgbClr val="FAFCFB"/>
                  </a:gs>
                </a:gsLst>
                <a:lin ang="3000000" scaled="0"/>
              </a:gra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" name="组合 20" title=""/>
          <p:cNvGrpSpPr/>
          <p:nvPr/>
        </p:nvGrpSpPr>
        <p:grpSpPr>
          <a:xfrm>
            <a:off x="0" y="0"/>
            <a:ext cx="5279877" cy="2358512"/>
            <a:chExt cx="5279877" cy="2358512"/>
          </a:xfrm>
        </p:grpSpPr>
        <p:cxnSp>
          <p:nvCxnSpPr>
            <p:cNvPr id="22" name="直接连接符 21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3" name="组合 22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34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5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4" name="组合 23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32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5" name="组合 24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30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26" name="直接连接符 25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7" name="组合 26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28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9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37" name="Rectangle 5" title=""/>
          <p:cNvSpPr>
            <a:spLocks noChangeArrowheads="1"/>
          </p:cNvSpPr>
          <p:nvPr/>
        </p:nvSpPr>
        <p:spPr bwMode="auto">
          <a:xfrm>
            <a:off x="1981200" y="2136424"/>
            <a:ext cx="8460660" cy="1965675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53" name="组合 52" title=""/>
          <p:cNvGrpSpPr/>
          <p:nvPr/>
        </p:nvGrpSpPr>
        <p:grpSpPr>
          <a:xfrm>
            <a:off x="6912123" y="4471125"/>
            <a:ext cx="5279877" cy="2358512"/>
            <a:chExt cx="5279877" cy="2358512"/>
          </a:xfrm>
        </p:grpSpPr>
        <p:cxnSp>
          <p:nvCxnSpPr>
            <p:cNvPr id="54" name="直接连接符 53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5" name="组合 54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66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7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56" name="组合 55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64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5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57" name="组合 56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62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3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58" name="直接连接符 57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9" name="组合 58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60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61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XZ71.eps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81000" y="1736443"/>
            <a:ext cx="11430000" cy="25743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5" title=""/>
          <p:cNvSpPr>
            <a:spLocks noChangeArrowheads="1"/>
          </p:cNvSpPr>
          <p:nvPr/>
        </p:nvSpPr>
        <p:spPr bwMode="auto">
          <a:xfrm>
            <a:off x="1853022" y="1976834"/>
            <a:ext cx="8703138" cy="2243931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836060" y="2744856"/>
            <a:ext cx="6605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spc="100">
                <a:latin typeface="华文细黑" panose="02010600040101010101" pitchFamily="2" charset="-122"/>
                <a:ea typeface="华文细黑" panose="02010600040101010101" pitchFamily="2" charset="-122"/>
                <a:cs typeface="Arial" pitchFamily="34" charset="0"/>
                <a:sym typeface="+mn-lt"/>
              </a:rPr>
              <a:t>考点清单</a:t>
            </a:r>
            <a:endParaRPr lang="zh-CN" altLang="en-US" sz="4000" b="1" spc="100">
              <a:latin typeface="华文细黑" panose="02010600040101010101" pitchFamily="2" charset="-122"/>
              <a:ea typeface="华文细黑" panose="02010600040101010101" pitchFamily="2" charset="-122"/>
              <a:cs typeface="Arial" pitchFamily="34" charset="0"/>
              <a:sym typeface="+mn-lt"/>
            </a:endParaRPr>
          </a:p>
        </p:txBody>
      </p:sp>
      <p:grpSp>
        <p:nvGrpSpPr>
          <p:cNvPr id="21" name="组合 20" title=""/>
          <p:cNvGrpSpPr/>
          <p:nvPr/>
        </p:nvGrpSpPr>
        <p:grpSpPr>
          <a:xfrm>
            <a:off x="2760629" y="2526596"/>
            <a:ext cx="890916" cy="1144406"/>
            <a:chOff x="2760629" y="2526596"/>
            <a:chExt cx="890916" cy="1144406"/>
          </a:xfrm>
        </p:grpSpPr>
        <p:sp>
          <p:nvSpPr>
            <p:cNvPr id="4" name="圆角矩形 3"/>
            <p:cNvSpPr/>
            <p:nvPr/>
          </p:nvSpPr>
          <p:spPr>
            <a:xfrm rot="2700000">
              <a:off x="2760629" y="2526596"/>
              <a:ext cx="890916" cy="890916"/>
            </a:xfrm>
            <a:prstGeom prst="roundRect">
              <a:avLst>
                <a:gd name="adj" fmla="val 12535"/>
              </a:avLst>
            </a:prstGeom>
            <a:solidFill>
              <a:srgbClr val="D9827B"/>
            </a:solidFill>
            <a:ln w="22225">
              <a:solidFill>
                <a:srgbClr val="FCFCFC"/>
              </a:solidFill>
            </a:ln>
            <a:effectLst>
              <a:innerShdw blurRad="114300">
                <a:prstClr val="black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圆角矩形 4"/>
            <p:cNvSpPr/>
            <p:nvPr/>
          </p:nvSpPr>
          <p:spPr>
            <a:xfrm rot="2700000">
              <a:off x="2760629" y="2780086"/>
              <a:ext cx="890916" cy="890916"/>
            </a:xfrm>
            <a:prstGeom prst="roundRect">
              <a:avLst>
                <a:gd name="adj" fmla="val 12535"/>
              </a:avLst>
            </a:prstGeom>
            <a:gradFill>
              <a:gsLst>
                <a:gs pos="92000">
                  <a:srgbClr val="FAFCFB"/>
                </a:gs>
                <a:gs pos="15000">
                  <a:srgbClr val="CDCED0"/>
                </a:gs>
              </a:gsLst>
              <a:lin ang="2700000" scaled="1"/>
            </a:gradFill>
            <a:ln w="22225">
              <a:gradFill>
                <a:gsLst>
                  <a:gs pos="36000">
                    <a:srgbClr val="FCFCFC"/>
                  </a:gs>
                  <a:gs pos="71000">
                    <a:srgbClr val="FAFCFB"/>
                  </a:gs>
                </a:gsLst>
                <a:lin ang="3000000" scaled="0"/>
              </a:gra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0" tIns="34290" rIns="68580" bIns="3429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组合 5" title=""/>
          <p:cNvGrpSpPr/>
          <p:nvPr/>
        </p:nvGrpSpPr>
        <p:grpSpPr>
          <a:xfrm>
            <a:off x="0" y="0"/>
            <a:ext cx="5279877" cy="2358512"/>
            <a:chExt cx="5279877" cy="2358512"/>
          </a:xfrm>
        </p:grpSpPr>
        <p:cxnSp>
          <p:nvCxnSpPr>
            <p:cNvPr id="7" name="直接连接符 6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" name="组合 7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19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9" name="组合 8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17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10" name="组合 9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15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6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11" name="直接连接符 10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组合 11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13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2" name="Rectangle 5" title=""/>
          <p:cNvSpPr>
            <a:spLocks noChangeArrowheads="1"/>
          </p:cNvSpPr>
          <p:nvPr/>
        </p:nvSpPr>
        <p:spPr bwMode="auto">
          <a:xfrm>
            <a:off x="1981200" y="2136424"/>
            <a:ext cx="8460660" cy="1965675"/>
          </a:xfrm>
          <a:prstGeom prst="rect">
            <a:avLst/>
          </a:prstGeom>
          <a:noFill/>
          <a:ln w="38100" cap="flat">
            <a:solidFill>
              <a:srgbClr val="3D7351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23" name="组合 22" title=""/>
          <p:cNvGrpSpPr/>
          <p:nvPr/>
        </p:nvGrpSpPr>
        <p:grpSpPr>
          <a:xfrm>
            <a:off x="6912123" y="4471125"/>
            <a:ext cx="5279877" cy="2358512"/>
            <a:chExt cx="5279877" cy="2358512"/>
          </a:xfrm>
        </p:grpSpPr>
        <p:cxnSp>
          <p:nvCxnSpPr>
            <p:cNvPr id="24" name="直接连接符 23"/>
            <p:cNvCxnSpPr/>
            <p:nvPr/>
          </p:nvCxnSpPr>
          <p:spPr>
            <a:xfrm flipH="1">
              <a:off x="0" y="1526256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5" name="组合 24"/>
            <p:cNvGrpSpPr/>
            <p:nvPr/>
          </p:nvGrpSpPr>
          <p:grpSpPr>
            <a:xfrm rot="2568293">
              <a:off x="3613219" y="485528"/>
              <a:ext cx="122859" cy="173836"/>
              <a:chOff x="2899932" y="286608"/>
              <a:chExt cx="373440" cy="748067"/>
            </a:xfrm>
            <a:solidFill>
              <a:srgbClr val="FFC000"/>
            </a:solidFill>
          </p:grpSpPr>
          <p:sp>
            <p:nvSpPr>
              <p:cNvPr id="36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7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6" name="组合 25"/>
            <p:cNvGrpSpPr/>
            <p:nvPr/>
          </p:nvGrpSpPr>
          <p:grpSpPr>
            <a:xfrm rot="9432564">
              <a:off x="3628846" y="1610197"/>
              <a:ext cx="103902" cy="147013"/>
              <a:chOff x="2899932" y="286608"/>
              <a:chExt cx="373440" cy="748067"/>
            </a:xfrm>
            <a:solidFill>
              <a:srgbClr val="D9827B"/>
            </a:solidFill>
          </p:grpSpPr>
          <p:sp>
            <p:nvSpPr>
              <p:cNvPr id="34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5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 rot="18900000">
              <a:off x="1125321" y="744329"/>
              <a:ext cx="124284" cy="175853"/>
              <a:chOff x="2899932" y="286608"/>
              <a:chExt cx="373440" cy="748067"/>
            </a:xfrm>
            <a:solidFill>
              <a:srgbClr val="3D7351"/>
            </a:solidFill>
          </p:grpSpPr>
          <p:sp>
            <p:nvSpPr>
              <p:cNvPr id="32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3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  <p:cxnSp>
          <p:nvCxnSpPr>
            <p:cNvPr id="28" name="直接连接符 27"/>
            <p:cNvCxnSpPr/>
            <p:nvPr/>
          </p:nvCxnSpPr>
          <p:spPr>
            <a:xfrm flipH="1">
              <a:off x="3951348" y="0"/>
              <a:ext cx="1328529" cy="832256"/>
            </a:xfrm>
            <a:prstGeom prst="line">
              <a:avLst/>
            </a:prstGeom>
            <a:ln w="3175">
              <a:solidFill>
                <a:srgbClr val="3D735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9" name="组合 28"/>
            <p:cNvGrpSpPr/>
            <p:nvPr/>
          </p:nvGrpSpPr>
          <p:grpSpPr>
            <a:xfrm rot="6975246">
              <a:off x="4126861" y="1304244"/>
              <a:ext cx="47134" cy="66691"/>
              <a:chOff x="2899932" y="286608"/>
              <a:chExt cx="373440" cy="748067"/>
            </a:xfrm>
          </p:grpSpPr>
          <p:sp>
            <p:nvSpPr>
              <p:cNvPr id="30" name="等腰三角形 44"/>
              <p:cNvSpPr/>
              <p:nvPr/>
            </p:nvSpPr>
            <p:spPr>
              <a:xfrm>
                <a:off x="2899932" y="323850"/>
                <a:ext cx="269808" cy="710825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69808"/>
                  <a:gd name="connsiteY0-2" fmla="*/ 638665 h 710825"/>
                  <a:gd name="connsiteX1-3" fmla="*/ 132739 w 269808"/>
                  <a:gd name="connsiteY1-4" fmla="*/ 0 h 710825"/>
                  <a:gd name="connsiteX2-5" fmla="*/ 269808 w 269808"/>
                  <a:gd name="connsiteY2-6" fmla="*/ 710825 h 710825"/>
                  <a:gd name="connsiteX3-7" fmla="*/ 0 w 269808"/>
                  <a:gd name="connsiteY3-8" fmla="*/ 63866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69808" h="710825">
                    <a:moveTo>
                      <a:pt x="0" y="638665"/>
                    </a:moveTo>
                    <a:lnTo>
                      <a:pt x="132739" y="0"/>
                    </a:lnTo>
                    <a:lnTo>
                      <a:pt x="269808" y="710825"/>
                    </a:lnTo>
                    <a:lnTo>
                      <a:pt x="0" y="638665"/>
                    </a:lnTo>
                    <a:close/>
                  </a:path>
                </a:pathLst>
              </a:custGeom>
              <a:solidFill>
                <a:srgbClr val="8FC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等腰三角形 47"/>
              <p:cNvSpPr/>
              <p:nvPr/>
            </p:nvSpPr>
            <p:spPr>
              <a:xfrm rot="19776570">
                <a:off x="3024620" y="286608"/>
                <a:ext cx="248752" cy="710826"/>
              </a:xfrm>
              <a:custGeom>
                <a:gdLst>
                  <a:gd name="connsiteX0" fmla="*/ 0 w 274139"/>
                  <a:gd name="connsiteY0" fmla="*/ 710825 h 710825"/>
                  <a:gd name="connsiteX1" fmla="*/ 137070 w 274139"/>
                  <a:gd name="connsiteY1" fmla="*/ 0 h 710825"/>
                  <a:gd name="connsiteX2" fmla="*/ 274139 w 274139"/>
                  <a:gd name="connsiteY2" fmla="*/ 710825 h 710825"/>
                  <a:gd name="connsiteX3" fmla="*/ 0 w 274139"/>
                  <a:gd name="connsiteY3" fmla="*/ 710825 h 710825"/>
                  <a:gd name="connsiteX0-1" fmla="*/ 0 w 248752"/>
                  <a:gd name="connsiteY0-2" fmla="*/ 710825 h 710825"/>
                  <a:gd name="connsiteX1-3" fmla="*/ 137070 w 248752"/>
                  <a:gd name="connsiteY1-4" fmla="*/ 0 h 710825"/>
                  <a:gd name="connsiteX2-5" fmla="*/ 248752 w 248752"/>
                  <a:gd name="connsiteY2-6" fmla="*/ 607772 h 710825"/>
                  <a:gd name="connsiteX3-7" fmla="*/ 0 w 248752"/>
                  <a:gd name="connsiteY3-8" fmla="*/ 710825 h 710825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</a:cxnLst>
                <a:rect l="l" t="t" r="r" b="b"/>
                <a:pathLst>
                  <a:path w="248751" h="710825">
                    <a:moveTo>
                      <a:pt x="0" y="710825"/>
                    </a:moveTo>
                    <a:lnTo>
                      <a:pt x="137070" y="0"/>
                    </a:lnTo>
                    <a:lnTo>
                      <a:pt x="248752" y="607772"/>
                    </a:lnTo>
                    <a:lnTo>
                      <a:pt x="0" y="710825"/>
                    </a:lnTo>
                    <a:close/>
                  </a:path>
                </a:pathLst>
              </a:custGeom>
              <a:solidFill>
                <a:srgbClr val="00C85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/>
        </p:nvSpPr>
        <p:spPr>
          <a:xfrm>
            <a:off x="1313805" y="251710"/>
            <a:ext cx="10738495" cy="38862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28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1 “</a:t>
            </a:r>
            <a:r>
              <a:rPr lang="zh-CN" altLang="en-US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三国同盟”和“三国协约”　萨拉热窝事件　</a:t>
            </a:r>
            <a:endParaRPr lang="en-US" altLang="zh-CN" sz="2800" b="1" smtClean="0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  <a:sym typeface="+mn-lt"/>
            </a:endParaRPr>
          </a:p>
          <a:p>
            <a:r>
              <a:rPr lang="en-US" altLang="zh-CN" sz="28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</a:t>
            </a:r>
            <a:r>
              <a:rPr lang="en-US" altLang="zh-CN" sz="28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      </a:t>
            </a:r>
            <a:r>
              <a:rPr lang="zh-CN" altLang="en-US" sz="28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第一次世界大战 </a:t>
            </a:r>
            <a:endParaRPr lang="zh-CN" altLang="en-US" sz="28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  <a:sym typeface="+mn-lt"/>
            </a:endParaRPr>
          </a:p>
        </p:txBody>
      </p:sp>
      <p:grpSp>
        <p:nvGrpSpPr>
          <p:cNvPr id="7" name="组合 6" title=""/>
          <p:cNvGrpSpPr/>
          <p:nvPr/>
        </p:nvGrpSpPr>
        <p:grpSpPr>
          <a:xfrm>
            <a:off x="381000" y="351437"/>
            <a:ext cx="11430001" cy="577785"/>
            <a:chOff x="381000" y="209677"/>
            <a:chExt cx="11430001" cy="577785"/>
          </a:xfrm>
        </p:grpSpPr>
        <p:grpSp>
          <p:nvGrpSpPr>
            <p:cNvPr id="8" name="组合 7"/>
            <p:cNvGrpSpPr/>
            <p:nvPr userDrawn="1"/>
          </p:nvGrpSpPr>
          <p:grpSpPr>
            <a:xfrm>
              <a:off x="381000" y="209677"/>
              <a:ext cx="771985" cy="577785"/>
              <a:chOff x="7201355" y="2798675"/>
              <a:chExt cx="771985" cy="577785"/>
            </a:xfrm>
          </p:grpSpPr>
          <p:sp>
            <p:nvSpPr>
              <p:cNvPr id="10" name="平行四边形 9"/>
              <p:cNvSpPr/>
              <p:nvPr/>
            </p:nvSpPr>
            <p:spPr>
              <a:xfrm>
                <a:off x="7201355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" name="平行四边形 10"/>
              <p:cNvSpPr/>
              <p:nvPr/>
            </p:nvSpPr>
            <p:spPr>
              <a:xfrm>
                <a:off x="7387916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" name="平行四边形 11"/>
              <p:cNvSpPr/>
              <p:nvPr/>
            </p:nvSpPr>
            <p:spPr>
              <a:xfrm>
                <a:off x="7574477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" name="平行四边形 12"/>
              <p:cNvSpPr/>
              <p:nvPr/>
            </p:nvSpPr>
            <p:spPr>
              <a:xfrm>
                <a:off x="7761038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" name="矩形 8"/>
            <p:cNvSpPr/>
            <p:nvPr userDrawn="1"/>
          </p:nvSpPr>
          <p:spPr>
            <a:xfrm>
              <a:off x="966425" y="741743"/>
              <a:ext cx="10844576" cy="45719"/>
            </a:xfrm>
            <a:prstGeom prst="rect">
              <a:avLst/>
            </a:prstGeom>
            <a:solidFill>
              <a:srgbClr val="3D735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1048064"/>
            <a:ext cx="11430000" cy="227267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2022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版课标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通过了解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三国同盟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和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三国协约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、萨拉热窝事件、凡尔登战役等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分析第一次世界大战爆发的原因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了解其基本进程以及给人类社会带来的巨大灾难。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.“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三国同盟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和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三国协约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萨拉热窝事件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 title=""/>
          <p:cNvGraphicFramePr>
            <a:graphicFrameLocks noGrp="1" noChangeAspect="1"/>
          </p:cNvGraphicFramePr>
          <p:nvPr/>
        </p:nvGraphicFramePr>
        <p:xfrm>
          <a:off x="381000" y="3439579"/>
          <a:ext cx="11430000" cy="2048256"/>
        </p:xfrm>
        <a:graphic>
          <a:graphicData uri="http://schemas.openxmlformats.org/drawingml/2006/table">
            <a:tbl>
              <a:tblPr firstRow="1" firstCol="1" bandRow="1"/>
              <a:tblGrid>
                <a:gridCol w="1219200"/>
                <a:gridCol w="825500"/>
                <a:gridCol w="9385300"/>
              </a:tblGrid>
              <a:tr h="1970621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三国同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盟和三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国协约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背景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(1)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在两次工业革命的推动下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欧洲主要国家的经济迅速发展。它们凭借强大的军事力量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瓜分世界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(2)19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世纪后半期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为夺取更多的市场、原料产地和投资场所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欧洲列强展开激烈争夺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矛盾不断激化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 noChangeAspect="1"/>
          </p:cNvGraphicFramePr>
          <p:nvPr/>
        </p:nvGraphicFramePr>
        <p:xfrm>
          <a:off x="381000" y="607479"/>
          <a:ext cx="11430000" cy="5120640"/>
        </p:xfrm>
        <a:graphic>
          <a:graphicData uri="http://schemas.openxmlformats.org/drawingml/2006/table">
            <a:tbl>
              <a:tblPr firstRow="1" firstCol="1" bandRow="1"/>
              <a:tblGrid>
                <a:gridCol w="1219200"/>
                <a:gridCol w="825500"/>
                <a:gridCol w="9385300"/>
              </a:tblGrid>
              <a:tr h="2048256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altLang="zh-CN" sz="280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三国同</a:t>
                      </a:r>
                      <a:endParaRPr lang="zh-CN" altLang="zh-CN" sz="2800" smtClean="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altLang="zh-CN" sz="280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盟和三</a:t>
                      </a:r>
                      <a:endParaRPr lang="zh-CN" altLang="zh-CN" sz="2800" smtClean="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altLang="zh-CN" sz="280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国协约</a:t>
                      </a:r>
                      <a:endParaRPr lang="zh-CN" altLang="zh-CN" sz="2800" smtClean="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endParaRPr lang="zh-CN" altLang="en-US"/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形成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(1)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三国同盟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:1882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由德国、奥匈帝国和意大利组成的三国同盟正式形成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(2)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三国协约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:20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世纪初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英国分别与法国、俄国缔约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建立起三国协约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性质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帝国主义军事侵略集团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两大军事集团展开疯狂的扩军备战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冲突不断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最终导致第一次世界大战的爆发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萨拉热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窝事件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概况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1914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6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28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日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斐迪南大公夫妇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在萨拉热窝被塞尔维亚族青年普林西普刺杀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萨拉热窝事件成为第一次世界大战的导火索</a:t>
                      </a:r>
                      <a:endParaRPr lang="zh-CN" sz="2800">
                        <a:solidFill>
                          <a:srgbClr val="FF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3017" y="637724"/>
            <a:ext cx="1423955" cy="460658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4" name="直接连接符 3" title=""/>
          <p:cNvCxnSpPr/>
          <p:nvPr/>
        </p:nvCxnSpPr>
        <p:spPr>
          <a:xfrm>
            <a:off x="2883272" y="1085033"/>
            <a:ext cx="142346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图片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3017" y="1634185"/>
            <a:ext cx="1423955" cy="460658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6" name="直接连接符 5" title=""/>
          <p:cNvCxnSpPr/>
          <p:nvPr/>
        </p:nvCxnSpPr>
        <p:spPr>
          <a:xfrm>
            <a:off x="2883272" y="2081494"/>
            <a:ext cx="142346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图片 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4218" y="4201539"/>
            <a:ext cx="2497874" cy="460658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8" name="直接连接符 7" title=""/>
          <p:cNvCxnSpPr/>
          <p:nvPr/>
        </p:nvCxnSpPr>
        <p:spPr>
          <a:xfrm>
            <a:off x="4864473" y="4648848"/>
            <a:ext cx="2497013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9" name="图片 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1228" y="5240546"/>
            <a:ext cx="6826062" cy="460658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10" name="直接连接符 9" title=""/>
          <p:cNvCxnSpPr/>
          <p:nvPr/>
        </p:nvCxnSpPr>
        <p:spPr>
          <a:xfrm>
            <a:off x="2441483" y="5687855"/>
            <a:ext cx="6823708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332209"/>
            <a:ext cx="3066865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 smtClean="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第一次世界大战</a:t>
            </a:r>
            <a:r>
              <a:rPr lang="en-US" altLang="zh-CN" sz="2800" smtClean="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 title=""/>
          <p:cNvGraphicFramePr>
            <a:graphicFrameLocks noGrp="1" noChangeAspect="1"/>
          </p:cNvGraphicFramePr>
          <p:nvPr/>
        </p:nvGraphicFramePr>
        <p:xfrm>
          <a:off x="381000" y="1026005"/>
          <a:ext cx="11429999" cy="5194074"/>
        </p:xfrm>
        <a:graphic>
          <a:graphicData uri="http://schemas.openxmlformats.org/drawingml/2006/table">
            <a:tbl>
              <a:tblPr firstRow="1" firstCol="1" bandRow="1"/>
              <a:tblGrid>
                <a:gridCol w="850900"/>
                <a:gridCol w="1143000"/>
                <a:gridCol w="927100"/>
                <a:gridCol w="8508999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时间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1914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—1918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11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月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10034" marR="100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50046">
                <a:tc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原因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(1)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根本原因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第二次工业革命后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帝国主义各国经济政治发展不平衡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导致实力对比发生重大变化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(2)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推动原因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欧洲两大军事侵略集团的形成和对抗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(3)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直接原因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导火索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):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萨拉热窝事件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10034" marR="100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 rowSpan="4"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进程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爆发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1914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奥匈帝国向塞尔维亚宣战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第一次世界大战爆发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20261" marR="2026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扩大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欧洲为主要战场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后来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战争逐渐扩大到非洲、亚洲等地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20261" marR="2026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98800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重大战役</a:t>
                      </a:r>
                      <a:r>
                        <a:rPr lang="en-US" sz="28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凡尔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登战役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概况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1916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德、法两国军队在法国的凡尔登展开阵地战。双方损失近百万人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因此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凡尔登战役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有</a:t>
                      </a:r>
                      <a:r>
                        <a:rPr lang="en-US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绞肉机</a:t>
                      </a:r>
                      <a:r>
                        <a:rPr lang="en-US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”“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地狱</a:t>
                      </a:r>
                      <a:r>
                        <a:rPr lang="en-US" sz="2800" smtClean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endParaRPr lang="en-US" sz="2800" smtClean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 smtClean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屠场</a:t>
                      </a:r>
                      <a:r>
                        <a:rPr lang="en-US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之称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20261" marR="2026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154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结果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1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法军挫败了德军的进攻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20261" marR="2026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矩形 3" title=""/>
          <p:cNvSpPr/>
          <p:nvPr/>
        </p:nvSpPr>
        <p:spPr>
          <a:xfrm>
            <a:off x="6961478" y="4738119"/>
            <a:ext cx="1776740" cy="464598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 title=""/>
          <p:cNvCxnSpPr/>
          <p:nvPr/>
        </p:nvCxnSpPr>
        <p:spPr>
          <a:xfrm>
            <a:off x="6959542" y="5213282"/>
            <a:ext cx="1779821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矩形 5" title=""/>
          <p:cNvSpPr/>
          <p:nvPr/>
        </p:nvSpPr>
        <p:spPr>
          <a:xfrm>
            <a:off x="9064635" y="4748393"/>
            <a:ext cx="2627356" cy="464598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 title=""/>
          <p:cNvCxnSpPr/>
          <p:nvPr/>
        </p:nvCxnSpPr>
        <p:spPr>
          <a:xfrm>
            <a:off x="9062730" y="5223556"/>
            <a:ext cx="263191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8" title=""/>
          <p:cNvSpPr/>
          <p:nvPr/>
        </p:nvSpPr>
        <p:spPr>
          <a:xfrm>
            <a:off x="3321381" y="5192734"/>
            <a:ext cx="1065684" cy="464598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0" name="直接连接符 9" title=""/>
          <p:cNvCxnSpPr/>
          <p:nvPr/>
        </p:nvCxnSpPr>
        <p:spPr>
          <a:xfrm>
            <a:off x="3319476" y="5667897"/>
            <a:ext cx="1067531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xit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 noChangeAspect="1"/>
          </p:cNvGraphicFramePr>
          <p:nvPr/>
        </p:nvGraphicFramePr>
        <p:xfrm>
          <a:off x="381000" y="912166"/>
          <a:ext cx="11429999" cy="4608576"/>
        </p:xfrm>
        <a:graphic>
          <a:graphicData uri="http://schemas.openxmlformats.org/drawingml/2006/table">
            <a:tbl>
              <a:tblPr firstRow="1" firstCol="1" bandRow="1"/>
              <a:tblGrid>
                <a:gridCol w="850900"/>
                <a:gridCol w="914400"/>
                <a:gridCol w="9664699"/>
              </a:tblGrid>
              <a:tr h="2023745">
                <a:tc rowSpan="2"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zh-CN" sz="280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进程</a:t>
                      </a:r>
                      <a:endParaRPr lang="zh-CN" altLang="zh-CN" sz="2800" smtClean="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endParaRPr lang="zh-CN" altLang="en-US"/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战争后期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(1)1917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美国对德宣战</a:t>
                      </a:r>
                      <a:r>
                        <a:rPr lang="en-US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大大增强了协约国的力量</a:t>
                      </a:r>
                      <a:endParaRPr lang="zh-CN" sz="2800">
                        <a:solidFill>
                          <a:srgbClr val="FF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(2)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中国加入协约国一方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派出十几万劳工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为协约国的胜利作出了巨大牺牲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(3)1917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俄国爆发十月革命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不久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退出第一次世界大战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20261" marR="2026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结束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1918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11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德国投降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第一次世界大战以同盟国的失败而结束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20261" marR="2026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性质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西方列强为重新瓜分世界、争夺世界霸权而发动的一</a:t>
                      </a:r>
                      <a:r>
                        <a:rPr lang="zh-CN" sz="2800" smtClean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场</a:t>
                      </a:r>
                      <a:endParaRPr lang="en-US" altLang="zh-CN" sz="2800" smtClean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 smtClean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帝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国主义战争</a:t>
                      </a:r>
                      <a:endParaRPr lang="zh-CN" sz="2800">
                        <a:solidFill>
                          <a:srgbClr val="FF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10034" marR="100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特点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时间长、范围广、伤亡人数多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;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飞机、坦克、潜艇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等新式武器大量使用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20261" marR="2026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4" name="矩形 3" title=""/>
          <p:cNvSpPr/>
          <p:nvPr/>
        </p:nvSpPr>
        <p:spPr>
          <a:xfrm>
            <a:off x="3588509" y="936680"/>
            <a:ext cx="6284955" cy="464598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 title=""/>
          <p:cNvCxnSpPr/>
          <p:nvPr/>
        </p:nvCxnSpPr>
        <p:spPr>
          <a:xfrm>
            <a:off x="3586605" y="1411843"/>
            <a:ext cx="629584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矩形 5" title=""/>
          <p:cNvSpPr/>
          <p:nvPr/>
        </p:nvSpPr>
        <p:spPr>
          <a:xfrm>
            <a:off x="1256276" y="3977830"/>
            <a:ext cx="2195842" cy="464598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 title=""/>
          <p:cNvCxnSpPr/>
          <p:nvPr/>
        </p:nvCxnSpPr>
        <p:spPr>
          <a:xfrm>
            <a:off x="1254371" y="4452993"/>
            <a:ext cx="219964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8" title=""/>
          <p:cNvSpPr/>
          <p:nvPr/>
        </p:nvSpPr>
        <p:spPr>
          <a:xfrm>
            <a:off x="5958416" y="4483524"/>
            <a:ext cx="2887634" cy="464598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0" name="直接连接符 9" title=""/>
          <p:cNvCxnSpPr/>
          <p:nvPr/>
        </p:nvCxnSpPr>
        <p:spPr>
          <a:xfrm>
            <a:off x="5956511" y="4958687"/>
            <a:ext cx="289263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 noChangeAspect="1"/>
          </p:cNvGraphicFramePr>
          <p:nvPr/>
        </p:nvGraphicFramePr>
        <p:xfrm>
          <a:off x="381000" y="208856"/>
          <a:ext cx="11430000" cy="6102096"/>
        </p:xfrm>
        <a:graphic>
          <a:graphicData uri="http://schemas.openxmlformats.org/drawingml/2006/table">
            <a:tbl>
              <a:tblPr firstRow="1" firstCol="1" bandRow="1"/>
              <a:tblGrid>
                <a:gridCol w="502578"/>
                <a:gridCol w="10927422"/>
              </a:tblGrid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(1)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对人类社会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人类历史上一次规模空前的战争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造成了巨大的人力、物力损失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(2)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对欧洲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大大削弱了欧洲的力量</a:t>
                      </a:r>
                      <a:r>
                        <a:rPr lang="en-US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从根本上动摇了欧洲的优势地位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(3)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对殖民体系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削弱了帝国主义的殖民力量</a:t>
                      </a:r>
                      <a:r>
                        <a:rPr lang="en-US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促进了殖民地半殖民地国家和地区的民族觉醒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(4)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对社会观念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改变了人们的观念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反对战争、要求和平的运动日益高涨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(5)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对中国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NEU-BZ-S9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①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中国为协约国的胜利作出了巨大牺牲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得以在战后的国际会议中伸张国家权益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3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NEU-BZ-S9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②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列强忙于战争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暂时放松了对中国的经济侵略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中国民族工业出现了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短暂的春天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”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矩形 3" title=""/>
          <p:cNvSpPr/>
          <p:nvPr/>
        </p:nvSpPr>
        <p:spPr>
          <a:xfrm>
            <a:off x="2519998" y="1327098"/>
            <a:ext cx="8853494" cy="464598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 title=""/>
          <p:cNvCxnSpPr/>
          <p:nvPr/>
        </p:nvCxnSpPr>
        <p:spPr>
          <a:xfrm>
            <a:off x="2518093" y="1802261"/>
            <a:ext cx="886884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 6" title=""/>
          <p:cNvSpPr/>
          <p:nvPr/>
        </p:nvSpPr>
        <p:spPr>
          <a:xfrm>
            <a:off x="3228914" y="1892178"/>
            <a:ext cx="8442529" cy="464598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8" name="直接连接符 7" title=""/>
          <p:cNvCxnSpPr/>
          <p:nvPr/>
        </p:nvCxnSpPr>
        <p:spPr>
          <a:xfrm>
            <a:off x="3227009" y="2367341"/>
            <a:ext cx="845716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矩形 9" title=""/>
          <p:cNvSpPr/>
          <p:nvPr/>
        </p:nvSpPr>
        <p:spPr>
          <a:xfrm>
            <a:off x="906955" y="2457549"/>
            <a:ext cx="3665046" cy="464598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 title=""/>
          <p:cNvCxnSpPr/>
          <p:nvPr/>
        </p:nvCxnSpPr>
        <p:spPr>
          <a:xfrm>
            <a:off x="905049" y="2932712"/>
            <a:ext cx="367139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xit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590785"/>
            <a:ext cx="3515706" cy="6524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知识线索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突发</a:t>
            </a:r>
            <a:r>
              <a:rPr lang="zh-CN" altLang="zh-CN" sz="2800" smtClean="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事件</a:t>
            </a:r>
            <a:r>
              <a:rPr lang="en-US" altLang="zh-CN" sz="2800" smtClean="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4" name="XZ72.eps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81000" y="1504557"/>
            <a:ext cx="11430000" cy="332576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/>
        </p:nvSpPr>
        <p:spPr>
          <a:xfrm>
            <a:off x="1267398" y="305696"/>
            <a:ext cx="7231143" cy="38862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2 </a:t>
            </a:r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十月革命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  <a:sym typeface="+mn-lt"/>
            </a:endParaRPr>
          </a:p>
        </p:txBody>
      </p:sp>
      <p:grpSp>
        <p:nvGrpSpPr>
          <p:cNvPr id="7" name="组合 6" title=""/>
          <p:cNvGrpSpPr/>
          <p:nvPr/>
        </p:nvGrpSpPr>
        <p:grpSpPr>
          <a:xfrm>
            <a:off x="381000" y="209677"/>
            <a:ext cx="11430001" cy="577785"/>
            <a:chOff x="381000" y="209677"/>
            <a:chExt cx="11430001" cy="577785"/>
          </a:xfrm>
        </p:grpSpPr>
        <p:grpSp>
          <p:nvGrpSpPr>
            <p:cNvPr id="8" name="组合 7"/>
            <p:cNvGrpSpPr/>
            <p:nvPr userDrawn="1"/>
          </p:nvGrpSpPr>
          <p:grpSpPr>
            <a:xfrm>
              <a:off x="381000" y="209677"/>
              <a:ext cx="771985" cy="577785"/>
              <a:chOff x="7201355" y="2798675"/>
              <a:chExt cx="771985" cy="577785"/>
            </a:xfrm>
          </p:grpSpPr>
          <p:sp>
            <p:nvSpPr>
              <p:cNvPr id="10" name="平行四边形 9"/>
              <p:cNvSpPr/>
              <p:nvPr/>
            </p:nvSpPr>
            <p:spPr>
              <a:xfrm>
                <a:off x="7201355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" name="平行四边形 10"/>
              <p:cNvSpPr/>
              <p:nvPr/>
            </p:nvSpPr>
            <p:spPr>
              <a:xfrm>
                <a:off x="7387916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" name="平行四边形 11"/>
              <p:cNvSpPr/>
              <p:nvPr/>
            </p:nvSpPr>
            <p:spPr>
              <a:xfrm>
                <a:off x="7574477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" name="平行四边形 12"/>
              <p:cNvSpPr/>
              <p:nvPr/>
            </p:nvSpPr>
            <p:spPr>
              <a:xfrm>
                <a:off x="7761038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" name="矩形 8"/>
            <p:cNvSpPr/>
            <p:nvPr userDrawn="1"/>
          </p:nvSpPr>
          <p:spPr>
            <a:xfrm>
              <a:off x="966425" y="741743"/>
              <a:ext cx="10844576" cy="45719"/>
            </a:xfrm>
            <a:prstGeom prst="rect">
              <a:avLst/>
            </a:prstGeom>
            <a:solidFill>
              <a:srgbClr val="3D735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834889"/>
            <a:ext cx="11430000" cy="121264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2022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版课标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知道列宁领导的十月革命的背景与过程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理解十月革命胜利的重要历史意义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。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 title=""/>
          <p:cNvGraphicFramePr>
            <a:graphicFrameLocks noGrp="1" noChangeAspect="1"/>
          </p:cNvGraphicFramePr>
          <p:nvPr/>
        </p:nvGraphicFramePr>
        <p:xfrm>
          <a:off x="381000" y="1973580"/>
          <a:ext cx="11430000" cy="3584448"/>
        </p:xfrm>
        <a:graphic>
          <a:graphicData uri="http://schemas.openxmlformats.org/drawingml/2006/table">
            <a:tbl>
              <a:tblPr firstRow="1" firstCol="1" bandRow="1"/>
              <a:tblGrid>
                <a:gridCol w="787400"/>
                <a:gridCol w="1104900"/>
                <a:gridCol w="4330700"/>
                <a:gridCol w="1536700"/>
                <a:gridCol w="3670300"/>
              </a:tblGrid>
              <a:tr h="0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十月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革命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背景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(1)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俄国资本主义发展落后。在第一次世界大战中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俄国接连失利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激化国内各种社会矛盾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(2)1917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俄历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),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俄国二月革命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推翻了沙皇专制统治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建立了资产阶级临时政府。临时政府没有满足人民对和平、土地和面包的要求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将第一次世界大战进行到底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引起人民的不满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时间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1917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11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因发生在俄历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10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故称为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十月革命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”)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地点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彼得格勒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领导人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列宁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" name="图片 1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2173" y="3019053"/>
            <a:ext cx="2153304" cy="465265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15" name="直接连接符 14" title=""/>
          <p:cNvCxnSpPr/>
          <p:nvPr/>
        </p:nvCxnSpPr>
        <p:spPr>
          <a:xfrm>
            <a:off x="5912431" y="3468665"/>
            <a:ext cx="2152562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6" name="图片 1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6864" y="5069047"/>
            <a:ext cx="1423955" cy="460658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17" name="直接连接符 16" title=""/>
          <p:cNvCxnSpPr/>
          <p:nvPr/>
        </p:nvCxnSpPr>
        <p:spPr>
          <a:xfrm>
            <a:off x="2297119" y="5516356"/>
            <a:ext cx="142346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8" name="图片 1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9458" y="5080770"/>
            <a:ext cx="728504" cy="442683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19" name="直接连接符 18" title=""/>
          <p:cNvCxnSpPr/>
          <p:nvPr/>
        </p:nvCxnSpPr>
        <p:spPr>
          <a:xfrm>
            <a:off x="8169704" y="5519091"/>
            <a:ext cx="728253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 noChangeAspect="1"/>
          </p:cNvGraphicFramePr>
          <p:nvPr/>
        </p:nvGraphicFramePr>
        <p:xfrm>
          <a:off x="381000" y="690880"/>
          <a:ext cx="11430000" cy="5201920"/>
        </p:xfrm>
        <a:graphic>
          <a:graphicData uri="http://schemas.openxmlformats.org/drawingml/2006/table">
            <a:tbl>
              <a:tblPr firstRow="1" firstCol="1" bandRow="1"/>
              <a:tblGrid>
                <a:gridCol w="469900"/>
                <a:gridCol w="482600"/>
                <a:gridCol w="1549400"/>
                <a:gridCol w="8928100"/>
              </a:tblGrid>
              <a:tr h="1290320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altLang="zh-CN" sz="280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十月</a:t>
                      </a:r>
                      <a:endParaRPr lang="zh-CN" altLang="zh-CN" sz="2800" smtClean="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altLang="zh-CN" sz="280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革命</a:t>
                      </a:r>
                      <a:endParaRPr lang="zh-CN" altLang="zh-CN" sz="2800" smtClean="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endParaRPr lang="zh-CN" altLang="en-US"/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过程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彼得格勒武装起义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1917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11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6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日晚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列宁在斯莫尔尼宫亲自领导起义。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11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日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起义者攻占冬宫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推翻临时政府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彼得格勒武装起义取得胜利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41336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建立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政权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1917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11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月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日晚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全俄工兵代表苏维埃第二次代表大会召开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宣布成立苏维埃政府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列宁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当选为人民委员会主席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4392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巩固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政权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(1)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对内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创建新的政权机关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组建红军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建立社会主义公有制的大工业、铁路和银行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;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废除土地私有制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把土地分给农民耕种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(2)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对外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废除与外国签订的一切不平等条约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;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退出第一次世界大战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;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粉碎了外国的武装干涉和国内的反革命叛乱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8561" y="2778392"/>
            <a:ext cx="728504" cy="442683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4" name="直接连接符 3" title=""/>
          <p:cNvCxnSpPr/>
          <p:nvPr/>
        </p:nvCxnSpPr>
        <p:spPr>
          <a:xfrm>
            <a:off x="6688807" y="3216713"/>
            <a:ext cx="728253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 noChangeAspect="1"/>
          </p:cNvGraphicFramePr>
          <p:nvPr/>
        </p:nvGraphicFramePr>
        <p:xfrm>
          <a:off x="381000" y="665480"/>
          <a:ext cx="11430000" cy="2560320"/>
        </p:xfrm>
        <a:graphic>
          <a:graphicData uri="http://schemas.openxmlformats.org/drawingml/2006/table">
            <a:tbl>
              <a:tblPr firstRow="1" firstCol="1" bandRow="1"/>
              <a:tblGrid>
                <a:gridCol w="787400"/>
                <a:gridCol w="876300"/>
                <a:gridCol w="9766300"/>
              </a:tblGrid>
              <a:tr h="0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altLang="zh-CN" sz="280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十月</a:t>
                      </a:r>
                      <a:endParaRPr lang="zh-CN" altLang="zh-CN" sz="2800" smtClean="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altLang="zh-CN" sz="280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革命</a:t>
                      </a:r>
                      <a:endParaRPr lang="zh-CN" altLang="zh-CN" sz="2800" smtClean="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endParaRPr lang="zh-CN" altLang="en-US"/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特点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中心城市暴动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武装夺取政权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性质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无产阶级革命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意义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十月革命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是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人类历史上第一次胜利的社会主义革命</a:t>
                      </a:r>
                      <a:r>
                        <a:rPr lang="en-US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建立了第一个无产阶级专政的国家</a:t>
                      </a:r>
                      <a:r>
                        <a:rPr lang="en-US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推动了国际无产阶级革命运动</a:t>
                      </a:r>
                      <a:r>
                        <a:rPr lang="en-US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lang="zh-CN" sz="280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仿宋" panose="02010609060101010101" pitchFamily="49" charset="-122"/>
                          <a:cs typeface="Times New Roman" panose="02020603050405020304" pitchFamily="18" charset="0"/>
                        </a:rPr>
                        <a:t>鼓舞了殖民地半殖民地人民的解放斗争</a:t>
                      </a:r>
                      <a:endParaRPr lang="zh-CN" sz="2800">
                        <a:solidFill>
                          <a:srgbClr val="FF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33020" marR="3302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矩形 2" title=""/>
          <p:cNvSpPr>
            <a:spLocks noChangeAspect="1"/>
          </p:cNvSpPr>
          <p:nvPr/>
        </p:nvSpPr>
        <p:spPr>
          <a:xfrm>
            <a:off x="381000" y="3238376"/>
            <a:ext cx="11430000" cy="281365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考点拓展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十月革命的胜利给中国带来的影响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十月革命给中国送来了马克思主义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丰富了新文化运动的内容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极大地增强了中国人民进行反帝斗争的信心和勇气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为五四运动奠定了思想基础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促进了中国共产党的诞生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推动了中国民主革命的发展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促进了国共第一次合作的形成。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5848" y="1725072"/>
            <a:ext cx="1423955" cy="460658"/>
          </a:xfrm>
          <a:prstGeom prst="rect">
            <a:avLst/>
          </a:prstGeom>
          <a:solidFill>
            <a:srgbClr val="F5F5F5"/>
          </a:solidFill>
          <a:ln>
            <a:noFill/>
          </a:ln>
        </p:spPr>
      </p:pic>
      <p:cxnSp>
        <p:nvCxnSpPr>
          <p:cNvPr id="5" name="直接连接符 4" title=""/>
          <p:cNvCxnSpPr/>
          <p:nvPr/>
        </p:nvCxnSpPr>
        <p:spPr>
          <a:xfrm>
            <a:off x="2086103" y="2172381"/>
            <a:ext cx="1423464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矩形 10" title=""/>
          <p:cNvSpPr/>
          <p:nvPr/>
        </p:nvSpPr>
        <p:spPr>
          <a:xfrm>
            <a:off x="3824814" y="1725071"/>
            <a:ext cx="7986186" cy="447309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2" name="直接连接符 11" title=""/>
          <p:cNvCxnSpPr/>
          <p:nvPr/>
        </p:nvCxnSpPr>
        <p:spPr>
          <a:xfrm>
            <a:off x="3822910" y="2182946"/>
            <a:ext cx="800002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矩形 15" title=""/>
          <p:cNvSpPr/>
          <p:nvPr/>
        </p:nvSpPr>
        <p:spPr>
          <a:xfrm>
            <a:off x="2075573" y="2220571"/>
            <a:ext cx="9636965" cy="447309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7" name="直接连接符 16" title=""/>
          <p:cNvCxnSpPr/>
          <p:nvPr/>
        </p:nvCxnSpPr>
        <p:spPr>
          <a:xfrm>
            <a:off x="2073670" y="2678446"/>
            <a:ext cx="965366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 title=""/>
          <p:cNvSpPr/>
          <p:nvPr/>
        </p:nvSpPr>
        <p:spPr>
          <a:xfrm>
            <a:off x="2075573" y="2703642"/>
            <a:ext cx="5136885" cy="447309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0" name="直接连接符 19" title=""/>
          <p:cNvCxnSpPr/>
          <p:nvPr/>
        </p:nvCxnSpPr>
        <p:spPr>
          <a:xfrm>
            <a:off x="2073670" y="3161517"/>
            <a:ext cx="5145789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xit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4" presetClass="exit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694494"/>
            <a:ext cx="11430000" cy="65248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异同比较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近现代史上使俄国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苏联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社会性质发生改变的</a:t>
            </a:r>
            <a:r>
              <a:rPr lang="zh-CN" altLang="zh-CN" sz="2800" smtClean="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事件</a:t>
            </a:r>
            <a:r>
              <a:rPr lang="en-US" altLang="zh-CN" sz="2800" smtClean="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 title=""/>
          <p:cNvGraphicFramePr>
            <a:graphicFrameLocks noGrp="1" noChangeAspect="1"/>
          </p:cNvGraphicFramePr>
          <p:nvPr/>
        </p:nvGraphicFramePr>
        <p:xfrm>
          <a:off x="381000" y="1346980"/>
          <a:ext cx="11430000" cy="2560320"/>
        </p:xfrm>
        <a:graphic>
          <a:graphicData uri="http://schemas.openxmlformats.org/drawingml/2006/table">
            <a:tbl>
              <a:tblPr firstRow="1" firstCol="1" bandRow="1"/>
              <a:tblGrid>
                <a:gridCol w="4381500"/>
                <a:gridCol w="7048500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事件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亚历山大二世废除农奴制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俄国走上发展资本主义的道路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1917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年十月革命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建立了第一个无产阶级专政的社会主义国家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——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苏俄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1991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年底苏联解体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由社会主义社会转变为资本主义社会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/>
        </p:nvSpPr>
        <p:spPr>
          <a:xfrm>
            <a:off x="1267398" y="305696"/>
            <a:ext cx="10543603" cy="38862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考点</a:t>
            </a:r>
            <a:r>
              <a:rPr lang="en-US" altLang="zh-CN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3 </a:t>
            </a:r>
            <a:r>
              <a:rPr lang="zh-CN" altLang="en-US" sz="3200" b="1" smtClean="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巴黎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和会　华盛顿会议　凡尔赛</a:t>
            </a:r>
            <a:r>
              <a:rPr lang="en-US" altLang="zh-CN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—</a:t>
            </a:r>
            <a:r>
              <a:rPr lang="zh-CN" altLang="en-US" sz="32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lt"/>
              </a:rPr>
              <a:t>华盛顿体系 </a:t>
            </a:r>
            <a:endParaRPr lang="zh-CN" altLang="en-US" sz="3200" b="1">
              <a:solidFill>
                <a:schemeClr val="tx1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  <a:sym typeface="+mn-lt"/>
            </a:endParaRPr>
          </a:p>
        </p:txBody>
      </p:sp>
      <p:grpSp>
        <p:nvGrpSpPr>
          <p:cNvPr id="7" name="组合 6" title=""/>
          <p:cNvGrpSpPr/>
          <p:nvPr/>
        </p:nvGrpSpPr>
        <p:grpSpPr>
          <a:xfrm>
            <a:off x="381000" y="209677"/>
            <a:ext cx="11430001" cy="577785"/>
            <a:chOff x="381000" y="209677"/>
            <a:chExt cx="11430001" cy="577785"/>
          </a:xfrm>
        </p:grpSpPr>
        <p:grpSp>
          <p:nvGrpSpPr>
            <p:cNvPr id="8" name="组合 7"/>
            <p:cNvGrpSpPr/>
            <p:nvPr userDrawn="1"/>
          </p:nvGrpSpPr>
          <p:grpSpPr>
            <a:xfrm>
              <a:off x="381000" y="209677"/>
              <a:ext cx="771985" cy="577785"/>
              <a:chOff x="7201355" y="2798675"/>
              <a:chExt cx="771985" cy="577785"/>
            </a:xfrm>
          </p:grpSpPr>
          <p:sp>
            <p:nvSpPr>
              <p:cNvPr id="10" name="平行四边形 9"/>
              <p:cNvSpPr/>
              <p:nvPr/>
            </p:nvSpPr>
            <p:spPr>
              <a:xfrm>
                <a:off x="7201355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" name="平行四边形 10"/>
              <p:cNvSpPr/>
              <p:nvPr/>
            </p:nvSpPr>
            <p:spPr>
              <a:xfrm>
                <a:off x="7387916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" name="平行四边形 11"/>
              <p:cNvSpPr/>
              <p:nvPr/>
            </p:nvSpPr>
            <p:spPr>
              <a:xfrm>
                <a:off x="7574477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" name="平行四边形 12"/>
              <p:cNvSpPr/>
              <p:nvPr/>
            </p:nvSpPr>
            <p:spPr>
              <a:xfrm>
                <a:off x="7761038" y="2798675"/>
                <a:ext cx="212302" cy="577785"/>
              </a:xfrm>
              <a:prstGeom prst="parallelogram">
                <a:avLst>
                  <a:gd name="adj" fmla="val 50529"/>
                </a:avLst>
              </a:prstGeom>
              <a:solidFill>
                <a:srgbClr val="3D735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" name="矩形 8"/>
            <p:cNvSpPr/>
            <p:nvPr userDrawn="1"/>
          </p:nvSpPr>
          <p:spPr>
            <a:xfrm>
              <a:off x="966425" y="741743"/>
              <a:ext cx="10844576" cy="45719"/>
            </a:xfrm>
            <a:prstGeom prst="rect">
              <a:avLst/>
            </a:prstGeom>
            <a:solidFill>
              <a:srgbClr val="3D735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矩形 1" title=""/>
          <p:cNvSpPr>
            <a:spLocks noChangeAspect="1"/>
          </p:cNvSpPr>
          <p:nvPr/>
        </p:nvSpPr>
        <p:spPr>
          <a:xfrm>
            <a:off x="381000" y="934440"/>
            <a:ext cx="11430000" cy="171252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2022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版课标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知道凡尔赛体系、华盛顿体系和国际联盟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了解战后战胜国建立的世界秩序及其局限性。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巴黎和会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表格 2" title=""/>
          <p:cNvGraphicFramePr>
            <a:graphicFrameLocks noGrp="1" noChangeAspect="1"/>
          </p:cNvGraphicFramePr>
          <p:nvPr/>
        </p:nvGraphicFramePr>
        <p:xfrm>
          <a:off x="380999" y="2646960"/>
          <a:ext cx="11430002" cy="2547340"/>
        </p:xfrm>
        <a:graphic>
          <a:graphicData uri="http://schemas.openxmlformats.org/drawingml/2006/table">
            <a:tbl>
              <a:tblPr firstRow="1" firstCol="1" bandRow="1"/>
              <a:tblGrid>
                <a:gridCol w="774701"/>
                <a:gridCol w="1117600"/>
                <a:gridCol w="2857500"/>
                <a:gridCol w="990600"/>
                <a:gridCol w="3009900"/>
                <a:gridCol w="2679701"/>
              </a:tblGrid>
              <a:tr h="705840"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巴黎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黑体" panose="02010609060101010101" pitchFamily="49" charset="-122"/>
                          <a:cs typeface="Times New Roman" panose="02020603050405020304" pitchFamily="18" charset="0"/>
                        </a:rPr>
                        <a:t>和会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时间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1919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年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1—6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月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地点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法国巴黎凡尔赛宫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endParaRPr lang="en-US" sz="28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巴黎和会三巨头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08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操纵国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英国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首相劳合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·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乔治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、法国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总理克里孟梭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)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、美国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总统威尔逊</a:t>
                      </a:r>
                      <a:r>
                        <a:rPr lang="en-US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)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2953" marR="6295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817372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议题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ct val="0"/>
                        </a:spcAft>
                        <a:tabLst>
                          <a:tab pos="1188085"/>
                          <a:tab pos="2163445"/>
                          <a:tab pos="3142615"/>
                          <a:tab pos="4190365"/>
                        </a:tabLst>
                      </a:pPr>
                      <a:r>
                        <a:rPr lang="zh-CN" sz="28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对德和约及战后安排</a:t>
                      </a:r>
                      <a:endParaRPr lang="zh-CN" sz="2800">
                        <a:solidFill>
                          <a:srgbClr val="000000"/>
                        </a:solidFill>
                        <a:effectLst/>
                        <a:latin typeface="NEU-BZ-S92"/>
                        <a:ea typeface="方正书宋_GBK" panose="03000509000000000000" pitchFamily="65" charset="-122"/>
                        <a:cs typeface="Times New Roman" panose="02020603050405020304" pitchFamily="18" charset="0"/>
                      </a:endParaRPr>
                    </a:p>
                  </a:txBody>
                  <a:tcPr marL="62953" marR="6295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pic>
        <p:nvPicPr>
          <p:cNvPr id="10241" name="OLZ07.eps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53588" y="2793938"/>
            <a:ext cx="1560512" cy="1831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https://d.book118.com/308107007104006047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0">
      <vt:lpstr>Arial</vt:lpstr>
      <vt:lpstr>Calibri</vt:lpstr>
      <vt:lpstr>Calibri Light</vt:lpstr>
      <vt:lpstr>宋体</vt:lpstr>
      <vt:lpstr>黑体</vt:lpstr>
      <vt:lpstr>Times New Roman</vt:lpstr>
      <vt:lpstr>微软雅黑</vt:lpstr>
      <vt:lpstr>华文细黑</vt:lpstr>
      <vt:lpstr>仿宋</vt:lpstr>
      <vt:lpstr>NEU-BZ-S92</vt:lpstr>
      <vt:lpstr>方正书宋_GBK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2024-09-28T23:55:57.239</cp:lastPrinted>
  <dcterms:created xsi:type="dcterms:W3CDTF">2024-09-28T15:55:57Z</dcterms:created>
  <dcterms:modified xsi:type="dcterms:W3CDTF">2024-09-28T15:55:59Z</dcterms:modified>
</cp:coreProperties>
</file>