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emf" ContentType="image/x-em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5" r:id="rId22"/>
  </p:sldIdLst>
  <p:sldSz cx="12192000" cy="6858000"/>
  <p:notesSz cx="6858000" cy="9144000"/>
  <p:custDataLst>
    <p:tags r:id="rId23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tags" Target="tags/tag1.xml" /><Relationship Id="rId24" Type="http://schemas.openxmlformats.org/officeDocument/2006/relationships/presProps" Target="presProps.xml" /><Relationship Id="rId25" Type="http://schemas.openxmlformats.org/officeDocument/2006/relationships/viewProps" Target="viewProps.xml" /><Relationship Id="rId26" Type="http://schemas.openxmlformats.org/officeDocument/2006/relationships/theme" Target="theme/theme1.xml" /><Relationship Id="rId27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B108DB-2344-404A-A2C0-F5B580595E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F68D80-DF3C-4ED5-87D7-BB32FE453E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7F5415-2498-4E0C-B254-0A1B94846E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604EA9-0677-4C0C-86F4-332DE6653B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42D9317-F5B5-44DD-9841-5E2156953C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45F0785-4AC2-4F63-AE88-36E15D7BAE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2AC29E0-BD40-4FDB-89B2-5DF8A8BF55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7D4B13-7FCE-40AE-8FAD-2336237957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6D9E43-65E4-4A42-80AC-A1EA0B9936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92A34F-C16C-484B-A6A1-B8F1BA2619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159B1C-9306-48E3-8595-B9386E3E99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emf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3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8117071113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9475" y="1934330"/>
            <a:ext cx="59436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营销常见问题分析报告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5421" y="4206240"/>
            <a:ext cx="24003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89655" y="4206240"/>
            <a:ext cx="272415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2024-01-14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878292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营销策略问题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营销执行问题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营销效果评估问题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解决方案与建议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297146" y="2519470"/>
            <a:ext cx="2792730" cy="1301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2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635283" y="3598652"/>
            <a:ext cx="2116455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248" y="1093216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营销策略问题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目标市场不明确是营销策略中的常见问题，它可能导致营销活动的盲目性和低效性。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企业在制定营销策略时，没有对目标市场进行深入的分析和定位，导致产品或服务的推广没有明确的受众群体，无法实现精准营销。这不仅浪费了营销资源，还可能使潜在客户感到困惑，降低品牌忠诚度。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目标市场不明确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营销组合不匹配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3561535" y="2061200"/>
            <a:ext cx="7382690" cy="153140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营销组合不匹配是指企业在营销过程中，各种营销手段之间缺乏协调和配合，无法形成合力。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3561535" y="1520189"/>
            <a:ext cx="7382690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561535" y="4422893"/>
            <a:ext cx="7382690" cy="153140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在实施营销策略时，往往需要运用多种营销手段，如广告、促销、公关等。如果这些手段之间缺乏有效的配合，就可能导致营销效果不佳。例如，广告宣传与促销活动不协调，可能导致消费者对品牌的认知产生混乱；公关活动与品牌形象不匹配，可能损害品牌形象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561535" y="3881882"/>
            <a:ext cx="7382690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27" name="AutoShape 27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品牌定位不准确是指企业在营销过程中，没有将品牌准确地传达给目标受众，导致品牌形象模糊或与竞品雷同。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品牌定位是营销策略中的重要环节，它决定了品牌在市场中的独特性和差异化。如果品牌定位不准确，就难以在消费者心中形成独特的品牌印象，也难以与竞品区分开来。这不仅会影响品牌的竞争力和市场份额，还可能使消费者对品牌产生负面认知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品牌定位不准确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营销渠道不畅通是指企业在营销过程中，没有有效地覆盖目标市场，导致产品或服务的推广受到限制。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企业在实施营销策略时，需要借助各种营销渠道来覆盖目标市场。如果渠道不畅或过于单一，就可能导致产品或服务无法触达潜在客户。这不仅会降低销售业绩，还可能使企业错失市场机会。因此，企业需要选择合适的渠道组合，确保产品或服务能够覆盖目标市场的各个角落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营销渠道不畅通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248" y="1093216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营销执行问题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缺乏全面考虑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营销活动策划时未能充分考虑目标受众、市场环境、竞争态势等因素，导致活动针对性不强、效果不佳。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营销活动策划不周全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总结词：缺乏创新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详细描述：营销活动缺乏创意和新意，过于依赖传统营销手段，难以吸引消费者关注。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营销活动策划不周全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营销活动策划不周全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忽视数据反馈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未能有效跟踪和分析营销活动数据，对活动效果缺乏科学评估，无法及时调整和优化。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9632" y="2076770"/>
            <a:ext cx="1303226" cy="130322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05045" y="2076770"/>
            <a:ext cx="1347972" cy="13479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>
            <a:off x="2099221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oval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1964092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缺乏执行力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6516784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oval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6381655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营销活动策划方案不够具体和可执行，导致在实施过程中出现混乱，影响活动效果。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964092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1655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0" name="Freeform 10"/>
          <p:cNvSpPr/>
          <p:nvPr/>
        </p:nvSpPr>
        <p:spPr>
          <a:xfrm>
            <a:off x="10761443" y="2433168"/>
            <a:ext cx="635177" cy="635177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94451" y="2401589"/>
            <a:ext cx="653588" cy="65358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营销活动策划不周全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资源分配不均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在营销资源分配上存在不均衡现象，导致部分市场或产品获得过多资源，而其他市场或产品则资源不足。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营销资源分配不合理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缺乏动态调整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未能根据市场变化及时调整营销资源分配，造成资源浪费或使用不足。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缺乏科学评估体系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营销资源分配不合理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50654" cy="914400"/>
            <a:chOff x="454963" y="93878"/>
            <a:chExt cx="10650654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10775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营销资源分配不合理</a:t>
              </a:r>
            </a:p>
          </p:txBody>
        </p:sp>
      </p:grpSp>
      <p:sp>
        <p:nvSpPr>
          <p:cNvPr id="24" name="TextBox 24"/>
          <p:cNvSpPr txBox="1"/>
          <p:nvPr/>
        </p:nvSpPr>
        <p:spPr>
          <a:xfrm>
            <a:off x="970539" y="2375347"/>
            <a:ext cx="3888341" cy="3162649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详细描述：缺乏科学合理的评估体系来指导营销资源分配，导致资源使用效果不佳。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8869284" y="1724456"/>
            <a:ext cx="1112806" cy="1111282"/>
            <a:chOff x="8869284" y="1724456"/>
            <a:chExt cx="1112806" cy="1111282"/>
          </a:xfrm>
        </p:grpSpPr>
        <p:sp>
          <p:nvSpPr>
            <p:cNvPr id="26" name="AutoShape 26"/>
            <p:cNvSpPr/>
            <p:nvPr/>
          </p:nvSpPr>
          <p:spPr>
            <a:xfrm>
              <a:off x="8869284" y="1724456"/>
              <a:ext cx="1112806" cy="111128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9246951" y="2006396"/>
            <a:ext cx="355759" cy="488728"/>
            <a:chOff x="9246951" y="2006396"/>
            <a:chExt cx="355759" cy="488728"/>
          </a:xfrm>
        </p:grpSpPr>
        <p:sp>
          <p:nvSpPr>
            <p:cNvPr id="28" name="AutoShape 28"/>
            <p:cNvSpPr/>
            <p:nvPr/>
          </p:nvSpPr>
          <p:spPr>
            <a:xfrm>
              <a:off x="9249427" y="2006396"/>
              <a:ext cx="350996" cy="488728"/>
            </a:xfrm>
            <a:prstGeom prst="rect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9246951" y="2006396"/>
              <a:ext cx="355759" cy="488728"/>
            </a:xfrm>
            <a:custGeom>
              <a:rect l="l" t="t" r="r" b="b"/>
              <a:pathLst>
                <a:path w="122" h="168">
                  <a:moveTo>
                    <a:pt x="0" y="21"/>
                  </a:moveTo>
                  <a:cubicBezTo>
                    <a:pt x="53" y="21"/>
                    <a:pt x="61" y="0"/>
                    <a:pt x="61" y="0"/>
                  </a:cubicBezTo>
                  <a:cubicBezTo>
                    <a:pt x="61" y="0"/>
                    <a:pt x="69" y="21"/>
                    <a:pt x="122" y="21"/>
                  </a:cubicBezTo>
                  <a:cubicBezTo>
                    <a:pt x="122" y="107"/>
                    <a:pt x="122" y="107"/>
                    <a:pt x="122" y="107"/>
                  </a:cubicBezTo>
                  <a:cubicBezTo>
                    <a:pt x="122" y="141"/>
                    <a:pt x="61" y="168"/>
                    <a:pt x="61" y="168"/>
                  </a:cubicBezTo>
                  <a:cubicBezTo>
                    <a:pt x="61" y="168"/>
                    <a:pt x="0" y="141"/>
                    <a:pt x="0" y="107"/>
                  </a:cubicBezTo>
                  <a:lnTo>
                    <a:pt x="0" y="21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7154784" y="2168988"/>
            <a:ext cx="754094" cy="754094"/>
            <a:chOff x="7154784" y="2168988"/>
            <a:chExt cx="754094" cy="754094"/>
          </a:xfrm>
        </p:grpSpPr>
        <p:sp>
          <p:nvSpPr>
            <p:cNvPr id="31" name="AutoShape 31"/>
            <p:cNvSpPr/>
            <p:nvPr/>
          </p:nvSpPr>
          <p:spPr>
            <a:xfrm>
              <a:off x="7154784" y="2168988"/>
              <a:ext cx="754094" cy="754094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2" name="AutoShape 32"/>
          <p:cNvSpPr/>
          <p:nvPr/>
        </p:nvSpPr>
        <p:spPr>
          <a:xfrm>
            <a:off x="8974059" y="4475657"/>
            <a:ext cx="942975" cy="93983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9253761" y="4762883"/>
            <a:ext cx="381952" cy="365379"/>
          </a:xfrm>
          <a:custGeom>
            <a:rect l="l" t="t" r="r" b="b"/>
            <a:pathLst>
              <a:path w="174" h="166">
                <a:moveTo>
                  <a:pt x="174" y="139"/>
                </a:moveTo>
                <a:cubicBezTo>
                  <a:pt x="171" y="131"/>
                  <a:pt x="161" y="129"/>
                  <a:pt x="153" y="126"/>
                </a:cubicBezTo>
                <a:cubicBezTo>
                  <a:pt x="144" y="122"/>
                  <a:pt x="135" y="118"/>
                  <a:pt x="126" y="115"/>
                </a:cubicBezTo>
                <a:cubicBezTo>
                  <a:pt x="123" y="114"/>
                  <a:pt x="121" y="113"/>
                  <a:pt x="118" y="112"/>
                </a:cubicBezTo>
                <a:cubicBezTo>
                  <a:pt x="115" y="110"/>
                  <a:pt x="113" y="104"/>
                  <a:pt x="111" y="100"/>
                </a:cubicBezTo>
                <a:cubicBezTo>
                  <a:pt x="109" y="100"/>
                  <a:pt x="108" y="100"/>
                  <a:pt x="106" y="100"/>
                </a:cubicBezTo>
                <a:cubicBezTo>
                  <a:pt x="106" y="94"/>
                  <a:pt x="110" y="94"/>
                  <a:pt x="111" y="90"/>
                </a:cubicBezTo>
                <a:cubicBezTo>
                  <a:pt x="112" y="86"/>
                  <a:pt x="111" y="82"/>
                  <a:pt x="113" y="79"/>
                </a:cubicBezTo>
                <a:cubicBezTo>
                  <a:pt x="114" y="76"/>
                  <a:pt x="117" y="76"/>
                  <a:pt x="118" y="74"/>
                </a:cubicBezTo>
                <a:cubicBezTo>
                  <a:pt x="120" y="73"/>
                  <a:pt x="120" y="69"/>
                  <a:pt x="121" y="67"/>
                </a:cubicBezTo>
                <a:cubicBezTo>
                  <a:pt x="122" y="63"/>
                  <a:pt x="122" y="58"/>
                  <a:pt x="120" y="54"/>
                </a:cubicBezTo>
                <a:cubicBezTo>
                  <a:pt x="119" y="52"/>
                  <a:pt x="119" y="51"/>
                  <a:pt x="118" y="49"/>
                </a:cubicBezTo>
                <a:cubicBezTo>
                  <a:pt x="118" y="45"/>
                  <a:pt x="119" y="35"/>
                  <a:pt x="119" y="32"/>
                </a:cubicBezTo>
                <a:cubicBezTo>
                  <a:pt x="119" y="26"/>
                  <a:pt x="119" y="26"/>
                  <a:pt x="118" y="20"/>
                </a:cubicBezTo>
                <a:cubicBezTo>
                  <a:pt x="118" y="20"/>
                  <a:pt x="116" y="14"/>
                  <a:pt x="113" y="13"/>
                </a:cubicBezTo>
                <a:cubicBezTo>
                  <a:pt x="108" y="12"/>
                  <a:pt x="108" y="12"/>
                  <a:pt x="108" y="12"/>
                </a:cubicBezTo>
                <a:cubicBezTo>
                  <a:pt x="104" y="9"/>
                  <a:pt x="104" y="9"/>
                  <a:pt x="104" y="9"/>
                </a:cubicBezTo>
                <a:cubicBezTo>
                  <a:pt x="90" y="0"/>
                  <a:pt x="75" y="6"/>
                  <a:pt x="67" y="9"/>
                </a:cubicBezTo>
                <a:cubicBezTo>
                  <a:pt x="56" y="13"/>
                  <a:pt x="49" y="24"/>
                  <a:pt x="54" y="48"/>
                </a:cubicBezTo>
                <a:cubicBezTo>
                  <a:pt x="55" y="52"/>
                  <a:pt x="51" y="54"/>
                  <a:pt x="52" y="57"/>
                </a:cubicBezTo>
                <a:cubicBezTo>
                  <a:pt x="52" y="61"/>
                  <a:pt x="52" y="73"/>
                  <a:pt x="57" y="76"/>
                </a:cubicBezTo>
                <a:cubicBezTo>
                  <a:pt x="57" y="76"/>
                  <a:pt x="61" y="77"/>
                  <a:pt x="60" y="77"/>
                </a:cubicBezTo>
                <a:cubicBezTo>
                  <a:pt x="61" y="82"/>
                  <a:pt x="61" y="87"/>
                  <a:pt x="62" y="91"/>
                </a:cubicBezTo>
                <a:cubicBezTo>
                  <a:pt x="63" y="94"/>
                  <a:pt x="66" y="95"/>
                  <a:pt x="67" y="99"/>
                </a:cubicBezTo>
                <a:cubicBezTo>
                  <a:pt x="63" y="100"/>
                  <a:pt x="63" y="100"/>
                  <a:pt x="63" y="100"/>
                </a:cubicBezTo>
                <a:cubicBezTo>
                  <a:pt x="61" y="104"/>
                  <a:pt x="59" y="110"/>
                  <a:pt x="56" y="112"/>
                </a:cubicBezTo>
                <a:cubicBezTo>
                  <a:pt x="53" y="113"/>
                  <a:pt x="51" y="114"/>
                  <a:pt x="48" y="115"/>
                </a:cubicBezTo>
                <a:cubicBezTo>
                  <a:pt x="39" y="118"/>
                  <a:pt x="30" y="122"/>
                  <a:pt x="21" y="126"/>
                </a:cubicBezTo>
                <a:cubicBezTo>
                  <a:pt x="13" y="129"/>
                  <a:pt x="3" y="131"/>
                  <a:pt x="0" y="139"/>
                </a:cubicBezTo>
                <a:cubicBezTo>
                  <a:pt x="0" y="145"/>
                  <a:pt x="0" y="158"/>
                  <a:pt x="0" y="166"/>
                </a:cubicBezTo>
                <a:cubicBezTo>
                  <a:pt x="76" y="166"/>
                  <a:pt x="76" y="166"/>
                  <a:pt x="76" y="166"/>
                </a:cubicBezTo>
                <a:cubicBezTo>
                  <a:pt x="82" y="127"/>
                  <a:pt x="82" y="127"/>
                  <a:pt x="82" y="127"/>
                </a:cubicBezTo>
                <a:cubicBezTo>
                  <a:pt x="77" y="117"/>
                  <a:pt x="77" y="117"/>
                  <a:pt x="77" y="117"/>
                </a:cubicBezTo>
                <a:cubicBezTo>
                  <a:pt x="88" y="112"/>
                  <a:pt x="88" y="112"/>
                  <a:pt x="88" y="112"/>
                </a:cubicBezTo>
                <a:cubicBezTo>
                  <a:pt x="97" y="117"/>
                  <a:pt x="97" y="117"/>
                  <a:pt x="97" y="117"/>
                </a:cubicBezTo>
                <a:cubicBezTo>
                  <a:pt x="92" y="128"/>
                  <a:pt x="92" y="128"/>
                  <a:pt x="92" y="128"/>
                </a:cubicBezTo>
                <a:cubicBezTo>
                  <a:pt x="101" y="166"/>
                  <a:pt x="101" y="166"/>
                  <a:pt x="101" y="166"/>
                </a:cubicBezTo>
                <a:cubicBezTo>
                  <a:pt x="174" y="166"/>
                  <a:pt x="174" y="166"/>
                  <a:pt x="174" y="166"/>
                </a:cubicBezTo>
                <a:cubicBezTo>
                  <a:pt x="174" y="158"/>
                  <a:pt x="174" y="145"/>
                  <a:pt x="174" y="139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705615" y="2719818"/>
            <a:ext cx="1655731" cy="165573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8050039" y="3166160"/>
            <a:ext cx="965549" cy="862584"/>
          </a:xfrm>
          <a:custGeom>
            <a:rect l="l" t="t" r="r" b="b"/>
            <a:pathLst>
              <a:path w="200" h="178">
                <a:moveTo>
                  <a:pt x="200" y="62"/>
                </a:moveTo>
                <a:cubicBezTo>
                  <a:pt x="200" y="49"/>
                  <a:pt x="189" y="39"/>
                  <a:pt x="176" y="39"/>
                </a:cubicBezTo>
                <a:cubicBezTo>
                  <a:pt x="174" y="39"/>
                  <a:pt x="172" y="39"/>
                  <a:pt x="171" y="39"/>
                </a:cubicBezTo>
                <a:cubicBezTo>
                  <a:pt x="171" y="39"/>
                  <a:pt x="171" y="38"/>
                  <a:pt x="171" y="38"/>
                </a:cubicBezTo>
                <a:cubicBezTo>
                  <a:pt x="171" y="18"/>
                  <a:pt x="155" y="3"/>
                  <a:pt x="135" y="3"/>
                </a:cubicBezTo>
                <a:cubicBezTo>
                  <a:pt x="123" y="3"/>
                  <a:pt x="113" y="8"/>
                  <a:pt x="106" y="16"/>
                </a:cubicBezTo>
                <a:cubicBezTo>
                  <a:pt x="98" y="6"/>
                  <a:pt x="85" y="0"/>
                  <a:pt x="70" y="0"/>
                </a:cubicBezTo>
                <a:cubicBezTo>
                  <a:pt x="45" y="0"/>
                  <a:pt x="24" y="20"/>
                  <a:pt x="24" y="45"/>
                </a:cubicBezTo>
                <a:cubicBezTo>
                  <a:pt x="24" y="50"/>
                  <a:pt x="25" y="55"/>
                  <a:pt x="26" y="59"/>
                </a:cubicBezTo>
                <a:cubicBezTo>
                  <a:pt x="11" y="62"/>
                  <a:pt x="0" y="74"/>
                  <a:pt x="0" y="89"/>
                </a:cubicBezTo>
                <a:cubicBezTo>
                  <a:pt x="0" y="106"/>
                  <a:pt x="14" y="119"/>
                  <a:pt x="31" y="119"/>
                </a:cubicBezTo>
                <a:cubicBezTo>
                  <a:pt x="36" y="119"/>
                  <a:pt x="39" y="119"/>
                  <a:pt x="43" y="117"/>
                </a:cubicBezTo>
                <a:cubicBezTo>
                  <a:pt x="44" y="126"/>
                  <a:pt x="51" y="133"/>
                  <a:pt x="60" y="133"/>
                </a:cubicBezTo>
                <a:cubicBezTo>
                  <a:pt x="61" y="133"/>
                  <a:pt x="61" y="133"/>
                  <a:pt x="61" y="133"/>
                </a:cubicBezTo>
                <a:cubicBezTo>
                  <a:pt x="62" y="138"/>
                  <a:pt x="67" y="143"/>
                  <a:pt x="73" y="143"/>
                </a:cubicBezTo>
                <a:cubicBezTo>
                  <a:pt x="79" y="143"/>
                  <a:pt x="84" y="137"/>
                  <a:pt x="84" y="131"/>
                </a:cubicBezTo>
                <a:cubicBezTo>
                  <a:pt x="84" y="127"/>
                  <a:pt x="81" y="123"/>
                  <a:pt x="77" y="122"/>
                </a:cubicBezTo>
                <a:cubicBezTo>
                  <a:pt x="78" y="120"/>
                  <a:pt x="78" y="118"/>
                  <a:pt x="78" y="116"/>
                </a:cubicBezTo>
                <a:cubicBezTo>
                  <a:pt x="78" y="115"/>
                  <a:pt x="78" y="115"/>
                  <a:pt x="78" y="115"/>
                </a:cubicBezTo>
                <a:cubicBezTo>
                  <a:pt x="81" y="116"/>
                  <a:pt x="84" y="117"/>
                  <a:pt x="88" y="117"/>
                </a:cubicBezTo>
                <a:cubicBezTo>
                  <a:pt x="89" y="117"/>
                  <a:pt x="90" y="117"/>
                  <a:pt x="92" y="117"/>
                </a:cubicBezTo>
                <a:cubicBezTo>
                  <a:pt x="92" y="122"/>
                  <a:pt x="94" y="127"/>
                  <a:pt x="97" y="131"/>
                </a:cubicBezTo>
                <a:cubicBezTo>
                  <a:pt x="92" y="132"/>
                  <a:pt x="88" y="136"/>
                  <a:pt x="89" y="141"/>
                </a:cubicBezTo>
                <a:cubicBezTo>
                  <a:pt x="89" y="146"/>
                  <a:pt x="93" y="151"/>
                  <a:pt x="99" y="151"/>
                </a:cubicBezTo>
                <a:cubicBezTo>
                  <a:pt x="105" y="150"/>
                  <a:pt x="109" y="146"/>
                  <a:pt x="109" y="140"/>
                </a:cubicBezTo>
                <a:cubicBezTo>
                  <a:pt x="109" y="140"/>
                  <a:pt x="109" y="139"/>
                  <a:pt x="109" y="139"/>
                </a:cubicBezTo>
                <a:cubicBezTo>
                  <a:pt x="111" y="140"/>
                  <a:pt x="114" y="140"/>
                  <a:pt x="117" y="140"/>
                </a:cubicBezTo>
                <a:cubicBezTo>
                  <a:pt x="131" y="140"/>
                  <a:pt x="142" y="129"/>
                  <a:pt x="142" y="116"/>
                </a:cubicBezTo>
                <a:cubicBezTo>
                  <a:pt x="145" y="117"/>
                  <a:pt x="148" y="117"/>
                  <a:pt x="152" y="117"/>
                </a:cubicBezTo>
                <a:cubicBezTo>
                  <a:pt x="166" y="117"/>
                  <a:pt x="177" y="106"/>
                  <a:pt x="177" y="93"/>
                </a:cubicBezTo>
                <a:cubicBezTo>
                  <a:pt x="177" y="90"/>
                  <a:pt x="176" y="87"/>
                  <a:pt x="175" y="84"/>
                </a:cubicBezTo>
                <a:cubicBezTo>
                  <a:pt x="176" y="84"/>
                  <a:pt x="176" y="84"/>
                  <a:pt x="176" y="84"/>
                </a:cubicBezTo>
                <a:cubicBezTo>
                  <a:pt x="189" y="84"/>
                  <a:pt x="200" y="74"/>
                  <a:pt x="200" y="62"/>
                </a:cubicBezTo>
                <a:close/>
                <a:moveTo>
                  <a:pt x="117" y="147"/>
                </a:moveTo>
                <a:cubicBezTo>
                  <a:pt x="119" y="147"/>
                  <a:pt x="120" y="146"/>
                  <a:pt x="120" y="145"/>
                </a:cubicBezTo>
                <a:cubicBezTo>
                  <a:pt x="120" y="144"/>
                  <a:pt x="118" y="142"/>
                  <a:pt x="117" y="143"/>
                </a:cubicBezTo>
                <a:cubicBezTo>
                  <a:pt x="116" y="143"/>
                  <a:pt x="114" y="144"/>
                  <a:pt x="114" y="145"/>
                </a:cubicBezTo>
                <a:cubicBezTo>
                  <a:pt x="115" y="146"/>
                  <a:pt x="116" y="148"/>
                  <a:pt x="117" y="147"/>
                </a:cubicBezTo>
                <a:close/>
                <a:moveTo>
                  <a:pt x="116" y="168"/>
                </a:moveTo>
                <a:cubicBezTo>
                  <a:pt x="113" y="168"/>
                  <a:pt x="111" y="170"/>
                  <a:pt x="111" y="173"/>
                </a:cubicBezTo>
                <a:cubicBezTo>
                  <a:pt x="111" y="176"/>
                  <a:pt x="114" y="178"/>
                  <a:pt x="117" y="178"/>
                </a:cubicBezTo>
                <a:cubicBezTo>
                  <a:pt x="120" y="178"/>
                  <a:pt x="122" y="175"/>
                  <a:pt x="122" y="173"/>
                </a:cubicBezTo>
                <a:cubicBezTo>
                  <a:pt x="122" y="170"/>
                  <a:pt x="119" y="167"/>
                  <a:pt x="116" y="168"/>
                </a:cubicBezTo>
                <a:close/>
                <a:moveTo>
                  <a:pt x="116" y="155"/>
                </a:moveTo>
                <a:cubicBezTo>
                  <a:pt x="116" y="152"/>
                  <a:pt x="114" y="150"/>
                  <a:pt x="111" y="150"/>
                </a:cubicBezTo>
                <a:cubicBezTo>
                  <a:pt x="108" y="150"/>
                  <a:pt x="106" y="152"/>
                  <a:pt x="106" y="155"/>
                </a:cubicBezTo>
                <a:cubicBezTo>
                  <a:pt x="106" y="158"/>
                  <a:pt x="108" y="161"/>
                  <a:pt x="111" y="160"/>
                </a:cubicBezTo>
                <a:cubicBezTo>
                  <a:pt x="114" y="160"/>
                  <a:pt x="117" y="158"/>
                  <a:pt x="116" y="155"/>
                </a:cubicBezTo>
                <a:close/>
                <a:moveTo>
                  <a:pt x="97" y="156"/>
                </a:moveTo>
                <a:cubicBezTo>
                  <a:pt x="92" y="156"/>
                  <a:pt x="89" y="159"/>
                  <a:pt x="89" y="164"/>
                </a:cubicBezTo>
                <a:cubicBezTo>
                  <a:pt x="89" y="168"/>
                  <a:pt x="93" y="172"/>
                  <a:pt x="98" y="172"/>
                </a:cubicBezTo>
                <a:cubicBezTo>
                  <a:pt x="102" y="172"/>
                  <a:pt x="106" y="168"/>
                  <a:pt x="106" y="163"/>
                </a:cubicBezTo>
                <a:cubicBezTo>
                  <a:pt x="106" y="159"/>
                  <a:pt x="102" y="155"/>
                  <a:pt x="97" y="156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6" name="Group 36"/>
          <p:cNvGrpSpPr/>
          <p:nvPr/>
        </p:nvGrpSpPr>
        <p:grpSpPr>
          <a:xfrm>
            <a:off x="9888459" y="3223119"/>
            <a:ext cx="996982" cy="996982"/>
            <a:chOff x="9888459" y="3223119"/>
            <a:chExt cx="996982" cy="996982"/>
          </a:xfrm>
        </p:grpSpPr>
        <p:sp>
          <p:nvSpPr>
            <p:cNvPr id="37" name="AutoShape 37"/>
            <p:cNvSpPr/>
            <p:nvPr/>
          </p:nvSpPr>
          <p:spPr>
            <a:xfrm>
              <a:off x="9888459" y="3223119"/>
              <a:ext cx="996982" cy="996982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" name="Group 38"/>
          <p:cNvGrpSpPr/>
          <p:nvPr/>
        </p:nvGrpSpPr>
        <p:grpSpPr>
          <a:xfrm>
            <a:off x="6438790" y="3427907"/>
            <a:ext cx="941356" cy="939832"/>
            <a:chOff x="6438790" y="3427907"/>
            <a:chExt cx="941356" cy="939832"/>
          </a:xfrm>
        </p:grpSpPr>
        <p:sp>
          <p:nvSpPr>
            <p:cNvPr id="39" name="AutoShape 39"/>
            <p:cNvSpPr/>
            <p:nvPr/>
          </p:nvSpPr>
          <p:spPr>
            <a:xfrm>
              <a:off x="6438790" y="3427907"/>
              <a:ext cx="941356" cy="939832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6726064" y="3627837"/>
            <a:ext cx="376047" cy="403289"/>
            <a:chOff x="6726064" y="3627837"/>
            <a:chExt cx="376047" cy="403289"/>
          </a:xfrm>
        </p:grpSpPr>
        <p:sp>
          <p:nvSpPr>
            <p:cNvPr id="41" name="AutoShape 41"/>
            <p:cNvSpPr/>
            <p:nvPr/>
          </p:nvSpPr>
          <p:spPr>
            <a:xfrm>
              <a:off x="6728064" y="3627837"/>
              <a:ext cx="374047" cy="403289"/>
            </a:xfrm>
            <a:prstGeom prst="rect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6855318" y="3629837"/>
              <a:ext cx="246793" cy="278987"/>
            </a:xfrm>
            <a:custGeom>
              <a:rect l="l" t="t" r="r" b="b"/>
              <a:pathLst>
                <a:path w="105" h="118">
                  <a:moveTo>
                    <a:pt x="32" y="118"/>
                  </a:moveTo>
                  <a:cubicBezTo>
                    <a:pt x="21" y="118"/>
                    <a:pt x="10" y="113"/>
                    <a:pt x="1" y="105"/>
                  </a:cubicBezTo>
                  <a:cubicBezTo>
                    <a:pt x="1" y="105"/>
                    <a:pt x="1" y="105"/>
                    <a:pt x="1" y="105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19" y="85"/>
                    <a:pt x="19" y="85"/>
                    <a:pt x="19" y="85"/>
                  </a:cubicBezTo>
                  <a:cubicBezTo>
                    <a:pt x="20" y="86"/>
                    <a:pt x="20" y="86"/>
                    <a:pt x="20" y="86"/>
                  </a:cubicBezTo>
                  <a:cubicBezTo>
                    <a:pt x="23" y="90"/>
                    <a:pt x="27" y="91"/>
                    <a:pt x="32" y="91"/>
                  </a:cubicBezTo>
                  <a:cubicBezTo>
                    <a:pt x="32" y="91"/>
                    <a:pt x="32" y="91"/>
                    <a:pt x="32" y="91"/>
                  </a:cubicBezTo>
                  <a:cubicBezTo>
                    <a:pt x="36" y="91"/>
                    <a:pt x="40" y="90"/>
                    <a:pt x="43" y="86"/>
                  </a:cubicBezTo>
                  <a:cubicBezTo>
                    <a:pt x="43" y="86"/>
                    <a:pt x="43" y="86"/>
                    <a:pt x="43" y="86"/>
                  </a:cubicBezTo>
                  <a:cubicBezTo>
                    <a:pt x="74" y="56"/>
                    <a:pt x="74" y="56"/>
                    <a:pt x="74" y="56"/>
                  </a:cubicBezTo>
                  <a:cubicBezTo>
                    <a:pt x="77" y="53"/>
                    <a:pt x="79" y="48"/>
                    <a:pt x="79" y="44"/>
                  </a:cubicBezTo>
                  <a:cubicBezTo>
                    <a:pt x="79" y="44"/>
                    <a:pt x="79" y="44"/>
                    <a:pt x="79" y="44"/>
                  </a:cubicBezTo>
                  <a:cubicBezTo>
                    <a:pt x="79" y="40"/>
                    <a:pt x="77" y="36"/>
                    <a:pt x="74" y="33"/>
                  </a:cubicBezTo>
                  <a:cubicBezTo>
                    <a:pt x="74" y="33"/>
                    <a:pt x="74" y="33"/>
                    <a:pt x="74" y="33"/>
                  </a:cubicBezTo>
                  <a:cubicBezTo>
                    <a:pt x="73" y="31"/>
                    <a:pt x="73" y="31"/>
                    <a:pt x="73" y="31"/>
                  </a:cubicBezTo>
                  <a:cubicBezTo>
                    <a:pt x="69" y="28"/>
                    <a:pt x="65" y="27"/>
                    <a:pt x="61" y="27"/>
                  </a:cubicBezTo>
                  <a:cubicBezTo>
                    <a:pt x="61" y="27"/>
                    <a:pt x="61" y="27"/>
                    <a:pt x="61" y="27"/>
                  </a:cubicBezTo>
                  <a:cubicBezTo>
                    <a:pt x="57" y="27"/>
                    <a:pt x="53" y="28"/>
                    <a:pt x="49" y="31"/>
                  </a:cubicBezTo>
                  <a:cubicBezTo>
                    <a:pt x="49" y="31"/>
                    <a:pt x="49" y="31"/>
                    <a:pt x="49" y="31"/>
                  </a:cubicBezTo>
                  <a:cubicBezTo>
                    <a:pt x="37" y="44"/>
                    <a:pt x="37" y="44"/>
                    <a:pt x="37" y="44"/>
                  </a:cubicBezTo>
                  <a:cubicBezTo>
                    <a:pt x="32" y="49"/>
                    <a:pt x="23" y="49"/>
                    <a:pt x="18" y="44"/>
                  </a:cubicBezTo>
                  <a:cubicBezTo>
                    <a:pt x="18" y="44"/>
                    <a:pt x="18" y="44"/>
                    <a:pt x="18" y="44"/>
                  </a:cubicBezTo>
                  <a:cubicBezTo>
                    <a:pt x="13" y="39"/>
                    <a:pt x="13" y="30"/>
                    <a:pt x="18" y="25"/>
                  </a:cubicBezTo>
                  <a:cubicBezTo>
                    <a:pt x="18" y="25"/>
                    <a:pt x="18" y="25"/>
                    <a:pt x="18" y="25"/>
                  </a:cubicBezTo>
                  <a:cubicBezTo>
                    <a:pt x="31" y="13"/>
                    <a:pt x="31" y="13"/>
                    <a:pt x="31" y="13"/>
                  </a:cubicBezTo>
                  <a:cubicBezTo>
                    <a:pt x="39" y="4"/>
                    <a:pt x="50" y="0"/>
                    <a:pt x="61" y="0"/>
                  </a:cubicBezTo>
                  <a:cubicBezTo>
                    <a:pt x="61" y="0"/>
                    <a:pt x="61" y="0"/>
                    <a:pt x="61" y="0"/>
                  </a:cubicBezTo>
                  <a:cubicBezTo>
                    <a:pt x="72" y="0"/>
                    <a:pt x="83" y="4"/>
                    <a:pt x="91" y="13"/>
                  </a:cubicBezTo>
                  <a:cubicBezTo>
                    <a:pt x="91" y="13"/>
                    <a:pt x="91" y="13"/>
                    <a:pt x="91" y="13"/>
                  </a:cubicBezTo>
                  <a:cubicBezTo>
                    <a:pt x="93" y="14"/>
                    <a:pt x="93" y="14"/>
                    <a:pt x="93" y="14"/>
                  </a:cubicBezTo>
                  <a:cubicBezTo>
                    <a:pt x="101" y="22"/>
                    <a:pt x="105" y="33"/>
                    <a:pt x="105" y="44"/>
                  </a:cubicBezTo>
                  <a:cubicBezTo>
                    <a:pt x="105" y="44"/>
                    <a:pt x="105" y="44"/>
                    <a:pt x="105" y="44"/>
                  </a:cubicBezTo>
                  <a:cubicBezTo>
                    <a:pt x="105" y="55"/>
                    <a:pt x="101" y="66"/>
                    <a:pt x="93" y="74"/>
                  </a:cubicBezTo>
                  <a:cubicBezTo>
                    <a:pt x="93" y="74"/>
                    <a:pt x="93" y="74"/>
                    <a:pt x="93" y="74"/>
                  </a:cubicBezTo>
                  <a:cubicBezTo>
                    <a:pt x="62" y="105"/>
                    <a:pt x="62" y="105"/>
                    <a:pt x="62" y="105"/>
                  </a:cubicBezTo>
                  <a:cubicBezTo>
                    <a:pt x="54" y="114"/>
                    <a:pt x="42" y="118"/>
                    <a:pt x="32" y="118"/>
                  </a:cubicBezTo>
                  <a:cubicBezTo>
                    <a:pt x="32" y="118"/>
                    <a:pt x="32" y="118"/>
                    <a:pt x="32" y="118"/>
                  </a:cubicBezTo>
                  <a:cubicBezTo>
                    <a:pt x="32" y="118"/>
                    <a:pt x="32" y="118"/>
                    <a:pt x="32" y="118"/>
                  </a:cubicBez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6726064" y="3753090"/>
              <a:ext cx="246793" cy="278035"/>
            </a:xfrm>
            <a:custGeom>
              <a:rect l="l" t="t" r="r" b="b"/>
              <a:pathLst>
                <a:path w="105" h="118">
                  <a:moveTo>
                    <a:pt x="44" y="118"/>
                  </a:moveTo>
                  <a:cubicBezTo>
                    <a:pt x="33" y="118"/>
                    <a:pt x="22" y="114"/>
                    <a:pt x="14" y="105"/>
                  </a:cubicBezTo>
                  <a:cubicBezTo>
                    <a:pt x="14" y="105"/>
                    <a:pt x="14" y="105"/>
                    <a:pt x="14" y="105"/>
                  </a:cubicBezTo>
                  <a:cubicBezTo>
                    <a:pt x="12" y="104"/>
                    <a:pt x="12" y="104"/>
                    <a:pt x="12" y="104"/>
                  </a:cubicBezTo>
                  <a:cubicBezTo>
                    <a:pt x="4" y="96"/>
                    <a:pt x="0" y="85"/>
                    <a:pt x="0" y="74"/>
                  </a:cubicBezTo>
                  <a:cubicBezTo>
                    <a:pt x="0" y="74"/>
                    <a:pt x="0" y="74"/>
                    <a:pt x="0" y="74"/>
                  </a:cubicBezTo>
                  <a:cubicBezTo>
                    <a:pt x="0" y="63"/>
                    <a:pt x="4" y="52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43" y="13"/>
                    <a:pt x="43" y="13"/>
                    <a:pt x="43" y="13"/>
                  </a:cubicBezTo>
                  <a:cubicBezTo>
                    <a:pt x="51" y="5"/>
                    <a:pt x="62" y="0"/>
                    <a:pt x="73" y="0"/>
                  </a:cubicBezTo>
                  <a:cubicBezTo>
                    <a:pt x="73" y="0"/>
                    <a:pt x="73" y="0"/>
                    <a:pt x="73" y="0"/>
                  </a:cubicBezTo>
                  <a:cubicBezTo>
                    <a:pt x="82" y="0"/>
                    <a:pt x="91" y="3"/>
                    <a:pt x="98" y="8"/>
                  </a:cubicBezTo>
                  <a:cubicBezTo>
                    <a:pt x="98" y="8"/>
                    <a:pt x="98" y="8"/>
                    <a:pt x="98" y="8"/>
                  </a:cubicBezTo>
                  <a:cubicBezTo>
                    <a:pt x="99" y="9"/>
                    <a:pt x="100" y="9"/>
                    <a:pt x="101" y="10"/>
                  </a:cubicBezTo>
                  <a:cubicBezTo>
                    <a:pt x="101" y="10"/>
                    <a:pt x="101" y="10"/>
                    <a:pt x="101" y="10"/>
                  </a:cubicBezTo>
                  <a:cubicBezTo>
                    <a:pt x="104" y="13"/>
                    <a:pt x="104" y="13"/>
                    <a:pt x="104" y="13"/>
                  </a:cubicBezTo>
                  <a:cubicBezTo>
                    <a:pt x="105" y="14"/>
                    <a:pt x="105" y="14"/>
                    <a:pt x="105" y="14"/>
                  </a:cubicBezTo>
                  <a:cubicBezTo>
                    <a:pt x="105" y="14"/>
                    <a:pt x="105" y="14"/>
                    <a:pt x="105" y="14"/>
                  </a:cubicBezTo>
                  <a:cubicBezTo>
                    <a:pt x="105" y="14"/>
                    <a:pt x="105" y="14"/>
                    <a:pt x="105" y="14"/>
                  </a:cubicBezTo>
                  <a:cubicBezTo>
                    <a:pt x="86" y="33"/>
                    <a:pt x="86" y="33"/>
                    <a:pt x="86" y="33"/>
                  </a:cubicBezTo>
                  <a:cubicBezTo>
                    <a:pt x="86" y="33"/>
                    <a:pt x="86" y="33"/>
                    <a:pt x="86" y="33"/>
                  </a:cubicBezTo>
                  <a:cubicBezTo>
                    <a:pt x="85" y="32"/>
                    <a:pt x="85" y="32"/>
                    <a:pt x="85" y="32"/>
                  </a:cubicBezTo>
                  <a:cubicBezTo>
                    <a:pt x="82" y="28"/>
                    <a:pt x="78" y="27"/>
                    <a:pt x="73" y="27"/>
                  </a:cubicBezTo>
                  <a:cubicBezTo>
                    <a:pt x="73" y="27"/>
                    <a:pt x="73" y="27"/>
                    <a:pt x="73" y="27"/>
                  </a:cubicBezTo>
                  <a:cubicBezTo>
                    <a:pt x="69" y="27"/>
                    <a:pt x="65" y="28"/>
                    <a:pt x="62" y="32"/>
                  </a:cubicBezTo>
                  <a:cubicBezTo>
                    <a:pt x="62" y="32"/>
                    <a:pt x="62" y="32"/>
                    <a:pt x="62" y="32"/>
                  </a:cubicBezTo>
                  <a:cubicBezTo>
                    <a:pt x="31" y="62"/>
                    <a:pt x="31" y="62"/>
                    <a:pt x="31" y="62"/>
                  </a:cubicBezTo>
                  <a:cubicBezTo>
                    <a:pt x="28" y="65"/>
                    <a:pt x="26" y="70"/>
                    <a:pt x="26" y="74"/>
                  </a:cubicBezTo>
                  <a:cubicBezTo>
                    <a:pt x="26" y="74"/>
                    <a:pt x="26" y="74"/>
                    <a:pt x="26" y="74"/>
                  </a:cubicBezTo>
                  <a:cubicBezTo>
                    <a:pt x="26" y="78"/>
                    <a:pt x="28" y="82"/>
                    <a:pt x="31" y="85"/>
                  </a:cubicBezTo>
                  <a:cubicBezTo>
                    <a:pt x="31" y="85"/>
                    <a:pt x="31" y="85"/>
                    <a:pt x="31" y="85"/>
                  </a:cubicBezTo>
                  <a:cubicBezTo>
                    <a:pt x="32" y="87"/>
                    <a:pt x="32" y="87"/>
                    <a:pt x="32" y="87"/>
                  </a:cubicBezTo>
                  <a:cubicBezTo>
                    <a:pt x="36" y="90"/>
                    <a:pt x="40" y="91"/>
                    <a:pt x="44" y="91"/>
                  </a:cubicBezTo>
                  <a:cubicBezTo>
                    <a:pt x="44" y="91"/>
                    <a:pt x="44" y="91"/>
                    <a:pt x="44" y="91"/>
                  </a:cubicBezTo>
                  <a:cubicBezTo>
                    <a:pt x="48" y="91"/>
                    <a:pt x="52" y="90"/>
                    <a:pt x="56" y="87"/>
                  </a:cubicBezTo>
                  <a:cubicBezTo>
                    <a:pt x="56" y="87"/>
                    <a:pt x="56" y="87"/>
                    <a:pt x="56" y="87"/>
                  </a:cubicBezTo>
                  <a:cubicBezTo>
                    <a:pt x="69" y="73"/>
                    <a:pt x="69" y="73"/>
                    <a:pt x="69" y="73"/>
                  </a:cubicBezTo>
                  <a:cubicBezTo>
                    <a:pt x="74" y="68"/>
                    <a:pt x="82" y="68"/>
                    <a:pt x="87" y="73"/>
                  </a:cubicBezTo>
                  <a:cubicBezTo>
                    <a:pt x="87" y="73"/>
                    <a:pt x="87" y="73"/>
                    <a:pt x="87" y="73"/>
                  </a:cubicBezTo>
                  <a:cubicBezTo>
                    <a:pt x="93" y="79"/>
                    <a:pt x="93" y="87"/>
                    <a:pt x="87" y="92"/>
                  </a:cubicBezTo>
                  <a:cubicBezTo>
                    <a:pt x="87" y="92"/>
                    <a:pt x="87" y="92"/>
                    <a:pt x="87" y="92"/>
                  </a:cubicBezTo>
                  <a:cubicBezTo>
                    <a:pt x="74" y="105"/>
                    <a:pt x="74" y="105"/>
                    <a:pt x="74" y="105"/>
                  </a:cubicBezTo>
                  <a:cubicBezTo>
                    <a:pt x="66" y="114"/>
                    <a:pt x="55" y="118"/>
                    <a:pt x="44" y="118"/>
                  </a:cubicBezTo>
                  <a:cubicBezTo>
                    <a:pt x="44" y="118"/>
                    <a:pt x="44" y="118"/>
                    <a:pt x="44" y="118"/>
                  </a:cubicBezTo>
                  <a:cubicBezTo>
                    <a:pt x="44" y="118"/>
                    <a:pt x="44" y="118"/>
                    <a:pt x="44" y="118"/>
                  </a:cubicBez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4" name="Group 44"/>
          <p:cNvGrpSpPr/>
          <p:nvPr/>
        </p:nvGrpSpPr>
        <p:grpSpPr>
          <a:xfrm>
            <a:off x="7334997" y="4608940"/>
            <a:ext cx="1147763" cy="1147763"/>
            <a:chOff x="7334997" y="4608940"/>
            <a:chExt cx="1147763" cy="1147763"/>
          </a:xfrm>
        </p:grpSpPr>
        <p:sp>
          <p:nvSpPr>
            <p:cNvPr id="45" name="AutoShape 45"/>
            <p:cNvSpPr/>
            <p:nvPr/>
          </p:nvSpPr>
          <p:spPr>
            <a:xfrm>
              <a:off x="7334997" y="4608940"/>
              <a:ext cx="1147763" cy="1147763"/>
            </a:xfrm>
            <a:prstGeom prst="ellipse">
              <a:avLst/>
            </a:pr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7679450" y="4875395"/>
            <a:ext cx="458857" cy="474497"/>
            <a:chOff x="7679450" y="4875395"/>
            <a:chExt cx="458857" cy="474497"/>
          </a:xfrm>
        </p:grpSpPr>
        <p:sp>
          <p:nvSpPr>
            <p:cNvPr id="47" name="AutoShape 47"/>
            <p:cNvSpPr/>
            <p:nvPr/>
          </p:nvSpPr>
          <p:spPr>
            <a:xfrm>
              <a:off x="7805622" y="4875395"/>
              <a:ext cx="206512" cy="224827"/>
            </a:xfrm>
            <a:prstGeom prst="ellipse">
              <a:avLst/>
            </a:pr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7679450" y="5135348"/>
              <a:ext cx="458857" cy="214544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9" name="Freeform 49"/>
          <p:cNvSpPr/>
          <p:nvPr/>
        </p:nvSpPr>
        <p:spPr>
          <a:xfrm>
            <a:off x="10218660" y="3455593"/>
            <a:ext cx="412781" cy="412781"/>
          </a:xfrm>
          <a:custGeom>
            <a:rect l="l" t="t" r="r" b="b"/>
            <a:pathLst>
              <a:path w="20512" h="21600">
                <a:moveTo>
                  <a:pt x="13692" y="8626"/>
                </a:moveTo>
                <a:lnTo>
                  <a:pt x="12040" y="10330"/>
                </a:lnTo>
                <a:cubicBezTo>
                  <a:pt x="12133" y="10461"/>
                  <a:pt x="12223" y="10598"/>
                  <a:pt x="12309" y="10739"/>
                </a:cubicBezTo>
                <a:cubicBezTo>
                  <a:pt x="13857" y="13353"/>
                  <a:pt x="13057" y="16782"/>
                  <a:pt x="10523" y="18381"/>
                </a:cubicBezTo>
                <a:cubicBezTo>
                  <a:pt x="9676" y="18917"/>
                  <a:pt x="8707" y="19199"/>
                  <a:pt x="7721" y="19199"/>
                </a:cubicBezTo>
                <a:cubicBezTo>
                  <a:pt x="5825" y="19199"/>
                  <a:pt x="4105" y="18206"/>
                  <a:pt x="3118" y="16540"/>
                </a:cubicBezTo>
                <a:cubicBezTo>
                  <a:pt x="2367" y="15274"/>
                  <a:pt x="2141" y="13783"/>
                  <a:pt x="2477" y="12337"/>
                </a:cubicBezTo>
                <a:cubicBezTo>
                  <a:pt x="2815" y="10895"/>
                  <a:pt x="3674" y="9673"/>
                  <a:pt x="4902" y="8899"/>
                </a:cubicBezTo>
                <a:cubicBezTo>
                  <a:pt x="5751" y="8364"/>
                  <a:pt x="6720" y="8081"/>
                  <a:pt x="7707" y="8081"/>
                </a:cubicBezTo>
                <a:cubicBezTo>
                  <a:pt x="8723" y="8081"/>
                  <a:pt x="9686" y="8368"/>
                  <a:pt x="10517" y="8891"/>
                </a:cubicBezTo>
                <a:lnTo>
                  <a:pt x="9430" y="10070"/>
                </a:lnTo>
                <a:cubicBezTo>
                  <a:pt x="8906" y="9801"/>
                  <a:pt x="8322" y="9649"/>
                  <a:pt x="7711" y="9649"/>
                </a:cubicBezTo>
                <a:cubicBezTo>
                  <a:pt x="7000" y="9649"/>
                  <a:pt x="6303" y="9853"/>
                  <a:pt x="5695" y="10236"/>
                </a:cubicBezTo>
                <a:cubicBezTo>
                  <a:pt x="3875" y="11384"/>
                  <a:pt x="3302" y="13845"/>
                  <a:pt x="4414" y="15722"/>
                </a:cubicBezTo>
                <a:cubicBezTo>
                  <a:pt x="5123" y="16918"/>
                  <a:pt x="6358" y="17632"/>
                  <a:pt x="7715" y="17632"/>
                </a:cubicBezTo>
                <a:cubicBezTo>
                  <a:pt x="8425" y="17632"/>
                  <a:pt x="9122" y="17428"/>
                  <a:pt x="9730" y="17045"/>
                </a:cubicBezTo>
                <a:cubicBezTo>
                  <a:pt x="10611" y="16490"/>
                  <a:pt x="11230" y="15614"/>
                  <a:pt x="11471" y="14577"/>
                </a:cubicBezTo>
                <a:cubicBezTo>
                  <a:pt x="11713" y="13538"/>
                  <a:pt x="11550" y="12468"/>
                  <a:pt x="11010" y="11560"/>
                </a:cubicBezTo>
                <a:cubicBezTo>
                  <a:pt x="10991" y="11525"/>
                  <a:pt x="10967" y="11494"/>
                  <a:pt x="10946" y="11460"/>
                </a:cubicBezTo>
                <a:lnTo>
                  <a:pt x="8192" y="14304"/>
                </a:lnTo>
                <a:cubicBezTo>
                  <a:pt x="8116" y="14383"/>
                  <a:pt x="8016" y="14422"/>
                  <a:pt x="7917" y="14422"/>
                </a:cubicBezTo>
                <a:cubicBezTo>
                  <a:pt x="7819" y="14422"/>
                  <a:pt x="7718" y="14383"/>
                  <a:pt x="7644" y="14304"/>
                </a:cubicBezTo>
                <a:cubicBezTo>
                  <a:pt x="7490" y="14146"/>
                  <a:pt x="7490" y="13895"/>
                  <a:pt x="7644" y="13739"/>
                </a:cubicBezTo>
                <a:lnTo>
                  <a:pt x="17851" y="3203"/>
                </a:lnTo>
                <a:lnTo>
                  <a:pt x="17079" y="2942"/>
                </a:lnTo>
                <a:lnTo>
                  <a:pt x="15933" y="0"/>
                </a:lnTo>
                <a:lnTo>
                  <a:pt x="11871" y="4408"/>
                </a:lnTo>
                <a:lnTo>
                  <a:pt x="12605" y="6622"/>
                </a:lnTo>
                <a:lnTo>
                  <a:pt x="12142" y="7125"/>
                </a:lnTo>
                <a:cubicBezTo>
                  <a:pt x="10838" y="6182"/>
                  <a:pt x="9285" y="5680"/>
                  <a:pt x="7706" y="5680"/>
                </a:cubicBezTo>
                <a:cubicBezTo>
                  <a:pt x="6334" y="5680"/>
                  <a:pt x="4945" y="6058"/>
                  <a:pt x="3690" y="6850"/>
                </a:cubicBezTo>
                <a:cubicBezTo>
                  <a:pt x="56" y="9143"/>
                  <a:pt x="-1088" y="14042"/>
                  <a:pt x="1135" y="17791"/>
                </a:cubicBezTo>
                <a:cubicBezTo>
                  <a:pt x="2588" y="20245"/>
                  <a:pt x="5125" y="21600"/>
                  <a:pt x="7722" y="21600"/>
                </a:cubicBezTo>
                <a:cubicBezTo>
                  <a:pt x="9093" y="21600"/>
                  <a:pt x="10482" y="21221"/>
                  <a:pt x="11738" y="20430"/>
                </a:cubicBezTo>
                <a:cubicBezTo>
                  <a:pt x="15371" y="18135"/>
                  <a:pt x="16514" y="13237"/>
                  <a:pt x="14292" y="9487"/>
                </a:cubicBezTo>
                <a:cubicBezTo>
                  <a:pt x="14111" y="9179"/>
                  <a:pt x="13906" y="8898"/>
                  <a:pt x="13692" y="8626"/>
                </a:cubicBezTo>
                <a:moveTo>
                  <a:pt x="18676" y="3481"/>
                </a:moveTo>
                <a:lnTo>
                  <a:pt x="14381" y="7915"/>
                </a:lnTo>
                <a:lnTo>
                  <a:pt x="16451" y="8512"/>
                </a:lnTo>
                <a:lnTo>
                  <a:pt x="20512" y="4103"/>
                </a:lnTo>
                <a:lnTo>
                  <a:pt x="18676" y="3481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0" name="Group 50"/>
          <p:cNvGrpSpPr/>
          <p:nvPr/>
        </p:nvGrpSpPr>
        <p:grpSpPr>
          <a:xfrm>
            <a:off x="7380145" y="2375347"/>
            <a:ext cx="272942" cy="241109"/>
            <a:chOff x="7380145" y="2375347"/>
            <a:chExt cx="272942" cy="241109"/>
          </a:xfrm>
        </p:grpSpPr>
        <p:sp>
          <p:nvSpPr>
            <p:cNvPr id="51" name="Freeform 51"/>
            <p:cNvSpPr/>
            <p:nvPr/>
          </p:nvSpPr>
          <p:spPr>
            <a:xfrm>
              <a:off x="7399265" y="2485735"/>
              <a:ext cx="233260" cy="130721"/>
            </a:xfrm>
            <a:custGeom>
              <a:rect l="l" t="t" r="r" b="b"/>
              <a:pathLst>
                <a:path w="21600" h="21600">
                  <a:moveTo>
                    <a:pt x="0" y="21600"/>
                  </a:moveTo>
                  <a:lnTo>
                    <a:pt x="21600" y="21600"/>
                  </a:lnTo>
                  <a:lnTo>
                    <a:pt x="10800" y="0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7380145" y="2375347"/>
              <a:ext cx="272942" cy="161597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0" y="21600"/>
                  </a:lnTo>
                  <a:lnTo>
                    <a:pt x="5023" y="21600"/>
                  </a:lnTo>
                  <a:lnTo>
                    <a:pt x="6823" y="18190"/>
                  </a:lnTo>
                  <a:lnTo>
                    <a:pt x="2314" y="18190"/>
                  </a:lnTo>
                  <a:lnTo>
                    <a:pt x="2314" y="3410"/>
                  </a:lnTo>
                  <a:lnTo>
                    <a:pt x="19286" y="3410"/>
                  </a:lnTo>
                  <a:lnTo>
                    <a:pt x="19286" y="18190"/>
                  </a:lnTo>
                  <a:lnTo>
                    <a:pt x="14777" y="18190"/>
                  </a:lnTo>
                  <a:lnTo>
                    <a:pt x="16577" y="21600"/>
                  </a:lnTo>
                  <a:lnTo>
                    <a:pt x="21600" y="21600"/>
                  </a:lnTo>
                  <a:lnTo>
                    <a:pt x="21600" y="0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3" name="AutoShape 53"/>
          <p:cNvSpPr/>
          <p:nvPr/>
        </p:nvSpPr>
        <p:spPr>
          <a:xfrm>
            <a:off x="1066267" y="2006396"/>
            <a:ext cx="1203412" cy="16168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24831" y="1475793"/>
            <a:ext cx="674481" cy="674481"/>
          </a:xfrm>
          <a:prstGeom prst="ellipse">
            <a:avLst/>
          </a:prstGeom>
          <a:solidFill>
            <a:schemeClr val="accent1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21675" y="1573370"/>
            <a:ext cx="468663" cy="46866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36034" y="5792552"/>
            <a:ext cx="363278" cy="363278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137333" y="2069399"/>
            <a:ext cx="10894" cy="4074239"/>
          </a:xfrm>
          <a:prstGeom prst="line">
            <a:avLst/>
          </a:prstGeom>
          <a:ln w="190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H="1">
            <a:off x="1137333" y="6143637"/>
            <a:ext cx="4730545" cy="0"/>
          </a:xfrm>
          <a:prstGeom prst="line">
            <a:avLst/>
          </a:prstGeom>
          <a:ln w="190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AutoShape 7"/>
          <p:cNvSpPr/>
          <p:nvPr/>
        </p:nvSpPr>
        <p:spPr>
          <a:xfrm>
            <a:off x="6244186" y="1522937"/>
            <a:ext cx="674481" cy="674481"/>
          </a:xfrm>
          <a:prstGeom prst="ellipse">
            <a:avLst/>
          </a:prstGeom>
          <a:solidFill>
            <a:schemeClr val="accent1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341031" y="1620514"/>
            <a:ext cx="468663" cy="46866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555390" y="5839696"/>
            <a:ext cx="363278" cy="363278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>
            <a:off x="6556688" y="2116543"/>
            <a:ext cx="10894" cy="4074239"/>
          </a:xfrm>
          <a:prstGeom prst="line">
            <a:avLst/>
          </a:prstGeom>
          <a:ln w="190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1" name="Connector 11"/>
          <p:cNvCxnSpPr/>
          <p:nvPr/>
        </p:nvCxnSpPr>
        <p:spPr>
          <a:xfrm flipH="1">
            <a:off x="6556688" y="6190781"/>
            <a:ext cx="4730545" cy="0"/>
          </a:xfrm>
          <a:prstGeom prst="line">
            <a:avLst/>
          </a:prstGeom>
          <a:ln w="190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1446384" y="2003158"/>
            <a:ext cx="4421494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446384" y="3066374"/>
            <a:ext cx="4421494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缺乏长远规划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918667" y="2003158"/>
            <a:ext cx="4421494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918667" y="3067862"/>
            <a:ext cx="4421494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在分配营销资源时缺乏长远规划，只关注短期利益而忽视长期发展。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营销资源分配不合理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3457" y="1876457"/>
            <a:ext cx="3105086" cy="3105086"/>
          </a:xfrm>
          <a:prstGeom prst="ellipse">
            <a:avLst/>
          </a:prstGeom>
          <a:solidFill>
            <a:schemeClr val="accent2">
              <a:alpha val="2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838682" y="2171682"/>
            <a:ext cx="2514635" cy="25146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97329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97329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沟通渠道不畅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936144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7936144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营销团队内部沟通渠道不畅，信息传递不及时或不准确，影响团队协作和执行力。</a:t>
            </a:r>
          </a:p>
        </p:txBody>
      </p:sp>
      <p:sp>
        <p:nvSpPr>
          <p:cNvPr id="8" name="Freeform 8"/>
          <p:cNvSpPr/>
          <p:nvPr/>
        </p:nvSpPr>
        <p:spPr>
          <a:xfrm>
            <a:off x="5503755" y="2836755"/>
            <a:ext cx="1184490" cy="1184490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营销团队沟通不顺畅</a:t>
            </a: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47422" y="1416260"/>
            <a:ext cx="10787368" cy="4757506"/>
          </a:xfrm>
          <a:custGeom>
            <a:rect l="l" t="t" r="r" b="b"/>
            <a:pathLst>
              <a:path w="8427632" h="3716802">
                <a:moveTo>
                  <a:pt x="0" y="0"/>
                </a:moveTo>
                <a:lnTo>
                  <a:pt x="7963031" y="0"/>
                </a:lnTo>
                <a:quadBezTo>
                  <a:pt x="8427632" y="0"/>
                  <a:pt x="8427632" y="464600"/>
                </a:quadBezTo>
                <a:lnTo>
                  <a:pt x="8427632" y="3716802"/>
                </a:lnTo>
                <a:lnTo>
                  <a:pt x="464600" y="3716802"/>
                </a:lnTo>
                <a:quadBezTo>
                  <a:pt x="0" y="3716802"/>
                  <a:pt x="0" y="3252201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6069242" y="1732467"/>
            <a:ext cx="0" cy="4116499"/>
          </a:xfrm>
          <a:prstGeom prst="line">
            <a:avLst/>
          </a:prstGeom>
          <a:ln w="9525">
            <a:solidFill>
              <a:schemeClr val="accent2">
                <a:lumMod val="20000"/>
                <a:lumOff val="80000"/>
              </a:schemeClr>
            </a:solidFill>
            <a:prstDash val="solid"/>
            <a:headEnd type="oval"/>
            <a:tailEnd type="oval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1262336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缺乏有效沟通技巧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2336" y="1733458"/>
            <a:ext cx="4280121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708503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团队成员之间缺乏有效的沟通技巧，导致沟通效果不佳，难以达成共识。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71927" y="1733458"/>
            <a:ext cx="4312633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营销团队沟通不顺畅</a:t>
            </a: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92" r="179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903" b="90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营销团队沟通不顺畅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文化差异影响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缺乏信任与合作精神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团队成员之间存在文化差异，对信息理解存在偏差，影响沟通效果。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团队成员之间缺乏信任和合作精神，导致沟通受阻，无法形成有效协作。</a:t>
            </a: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https://d.book118.com/308117071113006036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20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4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2024-09-16T04:19:52.713</cp:lastPrinted>
  <dcterms:created xsi:type="dcterms:W3CDTF">2024-09-15T20:19:52Z</dcterms:created>
  <dcterms:modified xsi:type="dcterms:W3CDTF">2024-09-15T20:19:55Z</dcterms:modified>
</cp:coreProperties>
</file>