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E2A36-587E-4019-8F39-F10F35FC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D3BEE-FE8A-49D4-8446-8FC1BA82C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B5A52-2365-4EF6-AED5-EC0DB68E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C7F07-3199-4DCA-AE15-08922B501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F6061-9360-4D0C-9237-11074CEF9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C8015-554C-44D0-A6C9-24A8B4A2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02743B-90C4-4C0F-8FB2-6DC52FA41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6792ED-B2CD-4E7E-9FC5-64F1D46F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C4D4B-609E-4FA6-A7B0-186B7F3F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EDDF1-8FDA-4D8D-BE86-F179709F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EDD8D-5600-4B03-BD0A-77A23AA8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750" b="0" i="0" u="none" kern="1200" baseline="0">
                <a:solidFill>
                  <a:schemeClr val="tx1">
                    <a:tint val="75000"/>
                  </a:schemeClr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wind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Relationship Id="rId4" Type="http://schemas.openxmlformats.org/officeDocument/2006/relationships/audio" Target="../media/chimes2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tags" Target="../tags/tag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hyperlink" Target="http://www.nipic.com/show/4/111/6825339k06384905.html" TargetMode="External" /><Relationship Id="rId4" Type="http://schemas.openxmlformats.org/officeDocument/2006/relationships/image" Target="../media/image10.jpeg" /><Relationship Id="rId5" Type="http://schemas.openxmlformats.org/officeDocument/2006/relationships/hyperlink" Target="http://www.nipic.com/show/4/124/6521924k56368f37.html" TargetMode="External" /><Relationship Id="rId6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71270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 noChangeArrowheads="1"/>
          </p:cNvSpPr>
          <p:nvPr>
            <p:ph type="ctrTitle" sz="quarter"/>
          </p:nvPr>
        </p:nvSpPr>
        <p:spPr/>
        <p:txBody>
          <a:bodyPr/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9600" b="1" i="0" u="none" strike="noStrike" kern="0" cap="none" spc="0" normalizeH="0" baseline="0" noProof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重阳节</a:t>
            </a:r>
            <a:endParaRPr kumimoji="0" lang="zh-CN" altLang="en-US" sz="9600" b="1" i="0" u="none" strike="noStrike" kern="0" cap="none" spc="0" normalizeH="0" baseline="0" noProof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副标题 2"/>
          <p:cNvSpPr>
            <a:spLocks noGrp="1" noChangeArrowheads="1"/>
          </p:cNvSpPr>
          <p:nvPr>
            <p:ph type="subTitle" sz="quarter" idx="1"/>
          </p:nvPr>
        </p:nvSpPr>
        <p:spPr/>
        <p:txBody>
          <a:bodyPr/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200" b="0" i="0" u="none" strike="noStrike" kern="0" cap="none" spc="0" normalizeH="0" baseline="0" noProof="1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重阳节的来历、习俗和代表性诗词</a:t>
            </a:r>
            <a:endParaRPr kumimoji="0" lang="zh-CN" altLang="en-US" sz="3200" b="0" i="0" u="none" strike="noStrike" kern="0" cap="none" spc="0" normalizeH="0" baseline="0" noProof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101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九月九日是什么日子？</a:t>
            </a:r>
            <a:endParaRPr kumimoji="0" lang="zh-CN" altLang="en-US" sz="4800" b="1" i="0" u="none" strike="noStrike" kern="0" cap="none" spc="0" normalizeH="0" baseline="0" noProof="0" smtClean="0">
              <a:ln>
                <a:noFill/>
              </a:ln>
              <a:solidFill>
                <a:srgbClr val="00101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九月九日</a:t>
            </a:r>
            <a:r>
              <a:rPr kumimoji="0" lang="en-US" altLang="zh-CN" sz="32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——</a:t>
            </a: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指的是农历九月初九,这一天,是中国人的传统节日</a:t>
            </a:r>
            <a:r>
              <a:rPr kumimoji="0" lang="en-US" altLang="zh-CN" sz="32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——</a:t>
            </a: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重阳节。在我国古代,重阳节是一个重要的节日,这一天要举行各种活动,如：登高、插茱萸、赏菊、吃重阳糕、喝菊花酒等。如今,这个古老的节日又增加了新的内容,成为一年一度的“老人节”。因为两个九意味着生命长久、健康长寿。 </a:t>
            </a: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/>
            </a:pPr>
            <a:endParaRPr kumimoji="0" lang="zh-CN" altLang="en-US" sz="32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620713"/>
            <a:ext cx="7772400" cy="720725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古人重阳节习俗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5516563"/>
            <a:ext cx="2695575" cy="5048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登高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2" name="Picture 4" descr="26105324abb5a6312b8740719e1143a0c174b542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175" y="1557338"/>
            <a:ext cx="2232025" cy="37449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3" name="Picture 5" descr="8607_570344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25" y="1557338"/>
            <a:ext cx="1987550" cy="36718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1" name="Text Box 6"/>
          <p:cNvSpPr txBox="1"/>
          <p:nvPr/>
        </p:nvSpPr>
        <p:spPr>
          <a:xfrm>
            <a:off x="5076825" y="5373688"/>
            <a:ext cx="2324100" cy="3667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5" name="Text Box 7"/>
          <p:cNvSpPr txBox="1"/>
          <p:nvPr/>
        </p:nvSpPr>
        <p:spPr>
          <a:xfrm>
            <a:off x="5508625" y="5516563"/>
            <a:ext cx="1655763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插茱萸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-315912"/>
            <a:ext cx="8229600" cy="11430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4400" b="1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1200"/>
            <a:ext cx="8229600" cy="3233738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/>
            </a:pPr>
            <a:endParaRPr kumimoji="0" lang="zh-CN" altLang="zh-CN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6" name="Picture 4" descr="u=878891025,40075368&amp;fm=0&amp;gp=0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3" y="2781300"/>
            <a:ext cx="2159000" cy="2320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7" name="Picture 5" descr="getimage[1]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938" y="2708275"/>
            <a:ext cx="2592387" cy="21605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8" name="Picture 6" descr="u=3638848896,3358250070&amp;fm=52&amp;gp=0[1]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788" y="3213100"/>
            <a:ext cx="2095500" cy="1390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9" name="Text Box 7"/>
          <p:cNvSpPr txBox="1"/>
          <p:nvPr/>
        </p:nvSpPr>
        <p:spPr>
          <a:xfrm>
            <a:off x="971550" y="5229225"/>
            <a:ext cx="1255713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CC"/>
                </a:solidFill>
                <a:latin typeface="Arial" pitchFamily="34" charset="0"/>
                <a:ea typeface="宋体" panose="02010600030101010101" pitchFamily="2" charset="-122"/>
              </a:rPr>
              <a:t>放风筝</a:t>
            </a:r>
            <a:endParaRPr lang="zh-CN" altLang="en-US" sz="2800" b="1">
              <a:solidFill>
                <a:srgbClr val="00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0" name="Text Box 8"/>
          <p:cNvSpPr txBox="1"/>
          <p:nvPr/>
        </p:nvSpPr>
        <p:spPr>
          <a:xfrm>
            <a:off x="3995738" y="5170488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吃重阳糕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81" name="Text Box 9"/>
          <p:cNvSpPr txBox="1"/>
          <p:nvPr/>
        </p:nvSpPr>
        <p:spPr>
          <a:xfrm>
            <a:off x="6804025" y="5243513"/>
            <a:ext cx="16129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33CC"/>
                </a:solidFill>
                <a:latin typeface="Arial" pitchFamily="34" charset="0"/>
                <a:ea typeface="宋体" panose="02010600030101010101" pitchFamily="2" charset="-122"/>
              </a:rPr>
              <a:t>饮菊花酒</a:t>
            </a:r>
            <a:endParaRPr lang="zh-CN" altLang="en-US" sz="2800" b="1">
              <a:solidFill>
                <a:srgbClr val="00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995" y="44450"/>
            <a:ext cx="8229600" cy="13716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355090"/>
            <a:ext cx="8229600" cy="4740910"/>
          </a:xfrm>
        </p:spPr>
        <p:txBody>
          <a:bodyPr/>
          <a:lstStyle/>
          <a:p>
            <a:pPr marL="0" indent="0" algn="ctr">
              <a:buNone/>
            </a:pPr>
            <a:r>
              <a:rPr lang="zh-CN" altLang="en-US" sz="8800" b="1">
                <a:solidFill>
                  <a:srgbClr val="FF0000"/>
                </a:solidFill>
              </a:rPr>
              <a:t>重阳节的代表性诗词</a:t>
            </a:r>
            <a:endParaRPr lang="zh-CN" altLang="en-US" sz="8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 sz="quarter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44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sz="quarter"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None/>
              <a:defRPr/>
            </a:pPr>
            <a:endParaRPr kumimoji="0" lang="zh-CN" altLang="zh-CN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171" name="Picture 4" descr="image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40385" y="-675957"/>
            <a:ext cx="12430125" cy="8543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2" name="Text Box 5"/>
          <p:cNvSpPr txBox="1"/>
          <p:nvPr/>
        </p:nvSpPr>
        <p:spPr>
          <a:xfrm>
            <a:off x="-612775" y="-27940"/>
            <a:ext cx="10843895" cy="61855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6600" b="1">
              <a:solidFill>
                <a:srgbClr val="0000FF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6600" b="1">
                <a:solidFill>
                  <a:srgbClr val="0000FF"/>
                </a:solidFill>
                <a:latin typeface="宋体" panose="02010600030101010101" pitchFamily="2" charset="-122"/>
                <a:cs typeface="宋体" panose="02010600030101010101" pitchFamily="2" charset="-122"/>
              </a:rPr>
              <a:t>《九月九日忆山东兄弟》</a:t>
            </a:r>
            <a:endParaRPr lang="zh-CN" altLang="en-US" sz="6600" b="1">
              <a:solidFill>
                <a:srgbClr val="0000FF"/>
              </a:solidFill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zh-CN" altLang="en-US" sz="6600" b="1" kern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《定风波·重阳》</a:t>
            </a:r>
            <a:endParaRPr lang="zh-CN" altLang="en-US" sz="6600" b="1" kern="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r>
              <a:rPr lang="zh-CN" altLang="en-US" sz="6600" b="1" kern="0"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《醉花阴·薄雾浓云愁永昼》</a:t>
            </a:r>
            <a:endParaRPr lang="zh-CN" altLang="en-US" sz="6600" b="1" kern="0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r>
              <a:rPr lang="zh-CN" altLang="en-US" sz="6600" b="1">
                <a:solidFill>
                  <a:srgbClr val="0000FF"/>
                </a:solidFill>
                <a:latin typeface="宋体" panose="02010600030101010101" pitchFamily="2" charset="-122"/>
                <a:cs typeface="宋体" panose="02010600030101010101" pitchFamily="2" charset="-122"/>
                <a:sym typeface="+mn-ea"/>
              </a:rPr>
              <a:t>《采桑子·重阳》</a:t>
            </a:r>
            <a:endParaRPr kumimoji="0" lang="zh-CN" altLang="en-US" sz="6600" b="1" i="0" u="none" strike="noStrike" kern="0" cap="none" spc="0" normalizeH="0" baseline="0" noProof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cs typeface="宋体" panose="02010600030101010101" pitchFamily="2" charset="-122"/>
            </a:endParaRPr>
          </a:p>
          <a:p>
            <a:endParaRPr kumimoji="0" lang="zh-CN" altLang="en-US" sz="6600" b="1" i="0" u="none" strike="noStrike" kern="0" cap="none" spc="0" normalizeH="0" baseline="0" noProof="1"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174" name="圆角矩形 7"/>
          <p:cNvSpPr/>
          <p:nvPr/>
        </p:nvSpPr>
        <p:spPr>
          <a:xfrm>
            <a:off x="3357563" y="2357438"/>
            <a:ext cx="1357312" cy="914400"/>
          </a:xfrm>
          <a:prstGeom prst="roundRect">
            <a:avLst>
              <a:gd name="adj" fmla="val 16667"/>
            </a:avLst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6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57187" y="-214312"/>
            <a:ext cx="9324975" cy="6775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TW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PMingLiU" pitchFamily="18" charset="-120"/>
                <a:cs typeface="+mj-cs"/>
              </a:rPr>
              <a:t>九月九日</a:t>
            </a:r>
            <a:r>
              <a:rPr kumimoji="0" lang="zh-CN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PMingLiU" pitchFamily="18" charset="-120"/>
                <a:cs typeface="+mj-cs"/>
              </a:rPr>
              <a:t>忆</a:t>
            </a:r>
            <a:r>
              <a:rPr kumimoji="0" lang="zh-TW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PMingLiU" pitchFamily="18" charset="-120"/>
                <a:cs typeface="+mj-cs"/>
              </a:rPr>
              <a:t>山</a:t>
            </a:r>
            <a:r>
              <a:rPr kumimoji="0" lang="zh-CN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PMingLiU" pitchFamily="18" charset="-120"/>
                <a:cs typeface="+mj-cs"/>
              </a:rPr>
              <a:t>东</a:t>
            </a:r>
            <a:r>
              <a:rPr kumimoji="0" lang="zh-TW" altLang="en-US" sz="48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PMingLiU" pitchFamily="18" charset="-120"/>
                <a:cs typeface="+mj-cs"/>
              </a:rPr>
              <a:t>兄弟</a:t>
            </a:r>
            <a:endParaRPr kumimoji="0" lang="zh-TW" altLang="en-US" sz="48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PMingLiU" pitchFamily="18" charset="-120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72895"/>
            <a:ext cx="8229600" cy="4523105"/>
          </a:xfrm>
        </p:spPr>
        <p:txBody>
          <a:bodyPr vert="horz" wrap="square" lIns="91440" tIns="45720" rIns="91440" bIns="45720" numCol="1" anchor="t" anchorCtr="0" compatLnSpc="1"/>
          <a:lstStyle/>
          <a:p>
            <a:pPr defTabSz="914400" eaLnBrk="1" fontAlgn="ctr" latinLnBrk="0" hangingPunct="1">
              <a:lnSpc>
                <a:spcPct val="100000"/>
              </a:lnSpc>
              <a:buFont typeface="Wingdings" panose="05000000000000000000" pitchFamily="2" charset="2"/>
              <a:buChar char="n"/>
            </a:pP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en-US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en-US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en-US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en-US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en-US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zh-TW" altLang="zh-CN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</a:t>
            </a:r>
            <a:r>
              <a:rPr lang="en-US" altLang="zh-TW" sz="3600" b="1" baseline="0"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   </a:t>
            </a:r>
            <a:r>
              <a:rPr lang="zh-TW" altLang="en-US" sz="4400" b="1" baseline="0">
                <a:solidFill>
                  <a:srgbClr val="001010"/>
                </a:solidFill>
                <a:effectLst>
                  <a:outerShdw blurRad="38100" dist="38100" dir="2700000">
                    <a:srgbClr val="000000"/>
                  </a:outerShdw>
                </a:effectLst>
                <a:cs typeface="標楷體" charset="0"/>
              </a:rPr>
              <a:t>王</a:t>
            </a:r>
            <a:r>
              <a:rPr lang="zh-CN" altLang="en-US" sz="4400" b="1" baseline="0">
                <a:solidFill>
                  <a:srgbClr val="001010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DFKai-SB" pitchFamily="65" charset="-120"/>
              </a:rPr>
              <a:t>维</a:t>
            </a:r>
            <a:br>
              <a:rPr lang="zh-CN" altLang="en-US" sz="4400" b="1" baseline="0">
                <a:effectLst>
                  <a:outerShdw blurRad="38100" dist="38100" dir="2700000">
                    <a:srgbClr val="000000"/>
                  </a:outerShdw>
                </a:effectLst>
                <a:ea typeface="DFKai-SB" pitchFamily="65" charset="-120"/>
              </a:rPr>
            </a:br>
            <a:r>
              <a:rPr lang="zh-CN" altLang="en-US" sz="4400" b="1" baseline="0">
                <a:effectLst>
                  <a:outerShdw blurRad="38100" dist="38100" dir="2700000">
                    <a:srgbClr val="000000"/>
                  </a:outerShdw>
                </a:effectLst>
                <a:ea typeface="DFKai-SB" pitchFamily="65" charset="-120"/>
              </a:rPr>
              <a:t>     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DFKai-SB" pitchFamily="65" charset="-120"/>
              </a:rPr>
              <a:t> 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独在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异乡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为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异客,</a:t>
            </a:r>
            <a:b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 每逢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佳节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倍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思亲。 </a:t>
            </a:r>
            <a:b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 遥知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兄弟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登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高处,</a:t>
            </a:r>
            <a:b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</a:b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  遍插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茱萸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少</a:t>
            </a:r>
            <a:r>
              <a:rPr lang="en-US" altLang="zh-CN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4400" b="1" baseline="0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_GB2312" pitchFamily="49" charset="-122"/>
                <a:ea typeface="楷体_GB2312" pitchFamily="49" charset="-122"/>
              </a:rPr>
              <a:t>一人。</a:t>
            </a:r>
            <a:endParaRPr lang="zh-CN" altLang="en-US" sz="4400" b="1" baseline="0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charRg st="0" end="10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171">
                                            <p:txEl>
                                              <p:charRg st="0" end="10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九月九日忆山东兄弟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73238"/>
            <a:ext cx="1377950" cy="784225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忆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0" name="Text Box 4"/>
          <p:cNvSpPr txBox="1"/>
          <p:nvPr/>
        </p:nvSpPr>
        <p:spPr>
          <a:xfrm>
            <a:off x="1187450" y="1773238"/>
            <a:ext cx="1408113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：思念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1" name="Text Box 5"/>
          <p:cNvSpPr txBox="1"/>
          <p:nvPr/>
        </p:nvSpPr>
        <p:spPr>
          <a:xfrm>
            <a:off x="827088" y="2636838"/>
            <a:ext cx="1081087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Arial" pitchFamily="34" charset="0"/>
                <a:ea typeface="宋体" panose="02010600030101010101" pitchFamily="2" charset="-122"/>
              </a:rPr>
              <a:t>山东</a:t>
            </a:r>
            <a:endParaRPr lang="zh-CN" altLang="en-US" sz="3200" b="1">
              <a:solidFill>
                <a:srgbClr val="00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2" name="Text Box 6"/>
          <p:cNvSpPr txBox="1"/>
          <p:nvPr/>
        </p:nvSpPr>
        <p:spPr>
          <a:xfrm>
            <a:off x="1846580" y="2708910"/>
            <a:ext cx="554863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：</a:t>
            </a:r>
            <a:r>
              <a:rPr lang="zh-CN" altLang="en-US" sz="3200" b="1">
                <a:solidFill>
                  <a:srgbClr val="0033CC"/>
                </a:solidFill>
                <a:latin typeface="Arial" pitchFamily="34" charset="0"/>
                <a:ea typeface="宋体" panose="02010600030101010101" pitchFamily="2" charset="-122"/>
              </a:rPr>
              <a:t>华山以东,指王维的家乡。</a:t>
            </a:r>
            <a:endParaRPr lang="zh-CN" altLang="en-US" sz="3200" b="1">
              <a:solidFill>
                <a:srgbClr val="0033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3" name="Text Box 7"/>
          <p:cNvSpPr txBox="1"/>
          <p:nvPr/>
        </p:nvSpPr>
        <p:spPr>
          <a:xfrm>
            <a:off x="539750" y="4005263"/>
            <a:ext cx="8604250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zh-CN" altLang="en-US" sz="3200" b="1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题目的意思是：</a:t>
            </a:r>
            <a:endParaRPr lang="zh-CN" altLang="en-US" sz="3200" b="1">
              <a:solidFill>
                <a:srgbClr val="0000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684213" y="1844675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44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7" name="Text Box 11"/>
          <p:cNvSpPr txBox="1"/>
          <p:nvPr/>
        </p:nvSpPr>
        <p:spPr>
          <a:xfrm>
            <a:off x="3492500" y="3933825"/>
            <a:ext cx="4895850" cy="181483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33CC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重阳节思念自己家乡的兄弟亲人。</a:t>
            </a:r>
            <a:endParaRPr lang="zh-CN" altLang="en-US" sz="3200" b="1">
              <a:solidFill>
                <a:srgbClr val="0033CC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solidFill>
                <a:srgbClr val="0033CC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  <p:bldP spid="4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DFKai-SB" pitchFamily="65" charset="-120"/>
                <a:cs typeface="+mj-cs"/>
              </a:rPr>
              <a:t>认识王维</a:t>
            </a:r>
            <a:endParaRPr kumimoji="0" lang="zh-CN" altLang="en-US" sz="6000" b="1" i="0" u="none" strike="noStrike" kern="0" cap="none" spc="0" normalizeH="0" baseline="0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DFKai-SB" pitchFamily="65" charset="-120"/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89100"/>
            <a:ext cx="8229600" cy="4406900"/>
          </a:xfrm>
        </p:spPr>
        <p:txBody>
          <a:bodyPr vert="horz" wrap="square" lIns="91440" tIns="45720" rIns="91440" bIns="45720" numCol="1" anchor="t" anchorCtr="0" compatLnSpc="1">
            <a:normAutofit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/>
            </a:pPr>
            <a:r>
              <a:rPr kumimoji="1" lang="en-US" altLang="zh-CN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王维,唐朝诗人,１５岁时离开了故乡到长安去参加科举考试,２０岁时考上进士。在这段时间里,他一直漂泊在外,自然会想家,尤其是过节的时候,这种情感更加强烈。王维很有才华,他的诗被人誉为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“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诗中有画,画中有诗。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n-ea"/>
                <a:cs typeface="+mn-cs"/>
              </a:rPr>
              <a:t>”</a:t>
            </a:r>
            <a:r>
              <a:rPr kumimoji="1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这首诗是诗人十七岁时离开家乡,远在京城长安写的。</a:t>
            </a:r>
            <a:endParaRPr kumimoji="1" lang="zh-CN" altLang="en-US" sz="3600" b="1" i="0" u="none" strike="noStrike" kern="0" cap="none" spc="0" normalizeH="0" baseline="0" noProof="0" smtClean="0">
              <a:ln>
                <a:noFill/>
              </a:ln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charRg st="0" end="1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147">
                                            <p:txEl>
                                              <p:charRg st="0" end="1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708400" y="404813"/>
            <a:ext cx="5256213" cy="13716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</a:t>
            </a:r>
            <a:r>
              <a:rPr kumimoji="0" lang="zh-CN" altLang="en-US" sz="44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独在异乡为异客</a:t>
            </a:r>
            <a:endParaRPr kumimoji="0" lang="zh-CN" altLang="en-US" sz="4400" b="0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292" name="Picture 4" descr="1234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88913"/>
            <a:ext cx="3563938" cy="6480175"/>
          </a:xfrm>
        </p:spPr>
      </p:pic>
      <p:sp>
        <p:nvSpPr>
          <p:cNvPr id="12293" name="Text Box 5"/>
          <p:cNvSpPr txBox="1"/>
          <p:nvPr/>
        </p:nvSpPr>
        <p:spPr>
          <a:xfrm>
            <a:off x="4932363" y="2022475"/>
            <a:ext cx="5905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独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2294" name="Text Box 6"/>
          <p:cNvSpPr txBox="1"/>
          <p:nvPr/>
        </p:nvSpPr>
        <p:spPr>
          <a:xfrm>
            <a:off x="4716463" y="2997200"/>
            <a:ext cx="1008062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异：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2295" name="Text Box 7"/>
          <p:cNvSpPr txBox="1"/>
          <p:nvPr/>
        </p:nvSpPr>
        <p:spPr>
          <a:xfrm>
            <a:off x="4355148" y="4004628"/>
            <a:ext cx="3028950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诗句的意思是：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2296" name="Rectangle 8"/>
          <p:cNvSpPr/>
          <p:nvPr/>
        </p:nvSpPr>
        <p:spPr>
          <a:xfrm>
            <a:off x="5364163" y="2060575"/>
            <a:ext cx="165735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：单独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2297" name="Rectangle 9"/>
          <p:cNvSpPr/>
          <p:nvPr/>
        </p:nvSpPr>
        <p:spPr>
          <a:xfrm>
            <a:off x="5364163" y="2997200"/>
            <a:ext cx="233807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别的,其他的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2298" name="Rectangle 10"/>
          <p:cNvSpPr/>
          <p:nvPr/>
        </p:nvSpPr>
        <p:spPr>
          <a:xfrm>
            <a:off x="4211638" y="4941888"/>
            <a:ext cx="4672012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我独自一个人居住在他乡</a:t>
            </a:r>
            <a:endParaRPr lang="zh-CN" altLang="en-US" sz="3200" b="1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3" grpId="0"/>
      <p:bldP spid="12294" grpId="0"/>
      <p:bldP spid="12295" grpId="0"/>
      <p:bldP spid="12296" grpId="0"/>
      <p:bldP spid="12297" grpId="0"/>
      <p:bldP spid="1229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708400" y="0"/>
            <a:ext cx="5435600" cy="13716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每逢佳节倍思亲</a:t>
            </a:r>
            <a:endParaRPr kumimoji="0" lang="zh-CN" altLang="en-US" sz="4400" b="0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924300" y="1700213"/>
            <a:ext cx="1150938" cy="871538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None/>
              <a:defRPr/>
            </a:pP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逢：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2" name="Picture 4" descr="12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563938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3" name="Text Box 5"/>
          <p:cNvSpPr txBox="1"/>
          <p:nvPr/>
        </p:nvSpPr>
        <p:spPr>
          <a:xfrm>
            <a:off x="5076190" y="1700213"/>
            <a:ext cx="193167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遇到,碰到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4211638" y="2565400"/>
            <a:ext cx="996950" cy="5794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  <a:defRPr/>
            </a:pPr>
            <a:r>
              <a:rPr kumimoji="0" lang="zh-CN" altLang="en-US" sz="3200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倍：</a:t>
            </a:r>
            <a:endParaRPr kumimoji="0" lang="zh-CN" altLang="en-US" sz="3200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6" name="Text Box 8"/>
          <p:cNvSpPr txBox="1"/>
          <p:nvPr/>
        </p:nvSpPr>
        <p:spPr>
          <a:xfrm>
            <a:off x="5219700" y="2565400"/>
            <a:ext cx="996950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加倍</a:t>
            </a:r>
            <a:endParaRPr lang="zh-CN" altLang="en-US" sz="3200">
              <a:solidFill>
                <a:srgbClr val="FF0000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3851275" y="3573463"/>
            <a:ext cx="3028950" cy="579438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诗句的意思是：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3448050" y="4292600"/>
            <a:ext cx="5695950" cy="1066800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   </a:t>
            </a: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每次遇到 重阳佳节我就加倍 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ahoma" panose="020b0604030504040204" pitchFamily="34" charset="0"/>
                <a:ea typeface="宋体" panose="02010600030101010101" pitchFamily="2" charset="-122"/>
                <a:cs typeface="+mn-cs"/>
              </a:rPr>
              <a:t>思念家乡的亲人。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Tahoma" panose="020b060403050404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411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1">
                                            <p:txEl>
                                              <p:charRg st="0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  <p:bldP spid="17413" grpId="0"/>
      <p:bldP spid="17415" grpId="0"/>
      <p:bldP spid="174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381000"/>
            <a:ext cx="8713788" cy="1371600"/>
          </a:xfrm>
        </p:spPr>
        <p:txBody>
          <a:bodyPr vert="horz" wrap="square" lIns="91440" tIns="45720" rIns="91440" bIns="45720" numCol="1" anchor="ctr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独在异乡为异客,每逢佳节倍思亲</a:t>
            </a:r>
            <a:r>
              <a:rPr kumimoji="0" lang="zh-CN" altLang="en-US" sz="44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。</a:t>
            </a:r>
            <a:endParaRPr kumimoji="0" lang="zh-CN" altLang="en-US" sz="4400" b="0" i="0" u="none" strike="noStrike" kern="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437" name="Picture 5" descr="中秋嫦娥月圆">
            <a:hlinkClick r:id="rId3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" y="2781300"/>
            <a:ext cx="2087563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40" name="Picture 8" descr="闹元宵">
            <a:hlinkClick r:id="rId5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7675" y="2781300"/>
            <a:ext cx="2087563" cy="1943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42" name="Picture 10" descr="200811591955161_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4163" y="2708275"/>
            <a:ext cx="2879725" cy="2016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43" name="Text Box 11"/>
          <p:cNvSpPr txBox="1"/>
          <p:nvPr/>
        </p:nvSpPr>
        <p:spPr>
          <a:xfrm>
            <a:off x="735013" y="4724400"/>
            <a:ext cx="10985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中秋节</a:t>
            </a:r>
            <a:endParaRPr lang="zh-CN" altLang="en-US"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8445" name="Rectangle 13"/>
          <p:cNvSpPr/>
          <p:nvPr/>
        </p:nvSpPr>
        <p:spPr>
          <a:xfrm>
            <a:off x="3244850" y="4919663"/>
            <a:ext cx="10985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元宵节</a:t>
            </a:r>
            <a:endParaRPr lang="zh-CN" altLang="en-US"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18446" name="Rectangle 14"/>
          <p:cNvSpPr/>
          <p:nvPr/>
        </p:nvSpPr>
        <p:spPr>
          <a:xfrm>
            <a:off x="6227763" y="4868863"/>
            <a:ext cx="7937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春节</a:t>
            </a:r>
            <a:endParaRPr lang="zh-CN" altLang="en-US"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https://d.book118.com/308117127013006045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PLACING_PICTURE_USER_VIEWPORT" val="{&quot;height&quot;:13455,&quot;width&quot;:19575}"/>
</p:tagLst>
</file>

<file path=ppt/tags/tag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Tahoma</vt:lpstr>
      <vt:lpstr>宋体</vt:lpstr>
      <vt:lpstr>PMingLiU</vt:lpstr>
      <vt:lpstr>標楷體</vt:lpstr>
      <vt:lpstr>DFKai-SB</vt:lpstr>
      <vt:lpstr>楷体_GB2312</vt:lpstr>
      <vt:lpstr>Office Theme</vt:lpstr>
      <vt:lpstr>重阳节</vt:lpstr>
      <vt:lpstr>九月九日是什么日子？</vt:lpstr>
      <vt:lpstr>古人重阳节习俗</vt:lpstr>
      <vt:lpstr>PowerPoint Presentation</vt:lpstr>
      <vt:lpstr>PowerPoint Presentation</vt:lpstr>
      <vt:lpstr>PowerPoint Presentation</vt:lpstr>
      <vt:lpstr>九月九日忆山东兄弟</vt:lpstr>
      <vt:lpstr>九月九日忆山东兄弟</vt:lpstr>
      <vt:lpstr>认识王维</vt:lpstr>
      <vt:lpstr>   独在异乡为异客</vt:lpstr>
      <vt:lpstr>每逢佳节倍思亲</vt:lpstr>
      <vt:lpstr>独在异乡为异客,每逢佳节倍思亲。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2024-09-25T12:00:04.641</cp:lastPrinted>
  <dcterms:created xsi:type="dcterms:W3CDTF">2024-09-25T04:00:04Z</dcterms:created>
  <dcterms:modified xsi:type="dcterms:W3CDTF">2024-09-25T04:00:06Z</dcterms:modified>
</cp:coreProperties>
</file>