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B1B8476-901C-42C0-9849-F9294937175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1C514CF-0762-4274-B08D-50270BF885B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AFAA030-35AD-462F-86DA-ED9594A7B4D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326B5C7-EFFE-431F-8FED-6488AE77FDC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E05B3D7-00E1-45EB-BD8D-E1CC47A0168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353ADB3-F5D0-47EB-AF5F-CD3BD9D6B24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5007D69-74C2-42E3-AD12-D9584EB79B5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619143D-D5FF-4F4A-9543-431B2661D28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9DF4086-EAA8-4B83-90CD-1D5C09ABBD5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E82BA98-7057-49A7-ACD9-31AEC7A4274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CAAC142-7631-4B21-9A0E-9385071A0FF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08123013021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31392"/>
            <a:ext cx="4887796" cy="3079623"/>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心肺复苏公益广告</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心肺复苏的重要性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心肺复苏的正确步骤</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如何推广心肺复苏知识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心肺复苏公益广告案例分析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心肺复苏公益广告的未来展望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心肺复苏的重要性</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01</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大部分公众对心肺复苏缺乏了解</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目前，大部分公众对心肺复苏的认知程度较低，很多人甚至不知道心肺复苏的基本步骤和操作方法。</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培训和宣传的不足</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心肺复苏的培训和宣传工作相对较少，导致公众对这一急救技能的重要性认识不足。</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63" r="25063"/>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公众对心肺复苏的认识现状</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0627" b="10627"/>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心肺复苏是在心脏骤停后的黄金抢救时机，正确的心肺复苏操作能够显著提高患者的生存率。</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在心脏骤停后，大脑会迅速缺氧，心肺复苏能够通过人工循环和人工呼吸为大脑提供氧气，从而降低脑损伤的风险。</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心肺复苏在急救中的地位</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挽救大脑功能的关键</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抢救生命的黄金时刻</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一位中年男性在户外运动时突然发生心脏骤停，幸运的是，他的朋友及时进行了心肺复苏，并呼叫了急救电话。在急救人员的指导下，朋友持续进行心肺复苏，最终患者恢复了自主心跳和呼吸，并成功脱离危险。</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成功案例一</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一位年轻女性在家中突然晕倒，家人发现后立即进行心肺复苏并呼叫了急救电话。在急救人员的指导下，家人持续进行心肺复苏，直到急救人员到达现场。由于及时的心肺复苏，患者最终得以存活，并逐渐恢复了健康。</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成功案例二</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心肺复苏成功案例分享</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心肺复苏的正确步骤</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02</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39110" y="1382428"/>
            <a:ext cx="3553224" cy="1998628"/>
          </a:xfrm>
          <a:prstGeom prst="roundRect">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223339" y="2903942"/>
            <a:ext cx="656574" cy="12724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2759875" y="1820909"/>
            <a:ext cx="1581150" cy="1600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spcBef>
                <a:spcPts val="450"/>
              </a:spcBef>
            </a:pPr>
            <a:r>
              <a:rPr lang="en-US" sz="4575" b="1">
                <a:solidFill>
                  <a:schemeClr val="accent1">
                    <a:alpha val="100000"/>
                  </a:schemeClr>
                </a:solidFill>
                <a:latin typeface="Microsoft Yahei"/>
                <a:ea typeface="Microsoft Yahei"/>
                <a:cs typeface="Microsoft Yahei"/>
              </a:rPr>
              <a:t>01</a:t>
            </a:r>
          </a:p>
        </p:txBody>
      </p:sp>
      <p:sp>
        <p:nvSpPr>
          <p:cNvPr id="5" name="TextBox 5"/>
          <p:cNvSpPr txBox="1"/>
          <p:nvPr/>
        </p:nvSpPr>
        <p:spPr>
          <a:xfrm>
            <a:off x="722679" y="1458399"/>
            <a:ext cx="31527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判断现场环境安全</a:t>
            </a:r>
          </a:p>
        </p:txBody>
      </p:sp>
      <p:sp>
        <p:nvSpPr>
          <p:cNvPr id="6" name="TextBox 6"/>
          <p:cNvSpPr txBox="1"/>
          <p:nvPr/>
        </p:nvSpPr>
        <p:spPr>
          <a:xfrm>
            <a:off x="722679" y="2112567"/>
            <a:ext cx="24860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确保心肺复苏操作环境安全，避免对救助者和被救助者造成二次伤害。</a:t>
            </a:r>
          </a:p>
        </p:txBody>
      </p:sp>
      <p:sp>
        <p:nvSpPr>
          <p:cNvPr id="7" name="AutoShape 7"/>
          <p:cNvSpPr/>
          <p:nvPr/>
        </p:nvSpPr>
        <p:spPr>
          <a:xfrm>
            <a:off x="4281349" y="1382428"/>
            <a:ext cx="3553224" cy="1998628"/>
          </a:xfrm>
          <a:prstGeom prst="roundRect">
            <a:avLst/>
          </a:prstGeom>
          <a:solidFill>
            <a:schemeClr val="accent1">
              <a:alpha val="2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965578" y="2903942"/>
            <a:ext cx="656574" cy="12724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6502115" y="1820909"/>
            <a:ext cx="1581150" cy="1600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spcBef>
                <a:spcPts val="450"/>
              </a:spcBef>
            </a:pPr>
            <a:r>
              <a:rPr lang="en-US" sz="4575" b="1">
                <a:solidFill>
                  <a:schemeClr val="accent1">
                    <a:alpha val="100000"/>
                  </a:schemeClr>
                </a:solidFill>
                <a:latin typeface="Microsoft Yahei"/>
                <a:ea typeface="Microsoft Yahei"/>
                <a:cs typeface="Microsoft Yahei"/>
              </a:rPr>
              <a:t>02</a:t>
            </a:r>
          </a:p>
        </p:txBody>
      </p:sp>
      <p:sp>
        <p:nvSpPr>
          <p:cNvPr id="10" name="TextBox 10"/>
          <p:cNvSpPr txBox="1"/>
          <p:nvPr/>
        </p:nvSpPr>
        <p:spPr>
          <a:xfrm>
            <a:off x="4464918" y="1458399"/>
            <a:ext cx="31527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判断意识和呼吸</a:t>
            </a:r>
          </a:p>
        </p:txBody>
      </p:sp>
      <p:sp>
        <p:nvSpPr>
          <p:cNvPr id="11" name="TextBox 11"/>
          <p:cNvSpPr txBox="1"/>
          <p:nvPr/>
        </p:nvSpPr>
        <p:spPr>
          <a:xfrm>
            <a:off x="4464918" y="2112567"/>
            <a:ext cx="24860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快速检查被救助者是否有意识、是否有正常呼吸，如果没有，立即进行心肺复苏。</a:t>
            </a:r>
          </a:p>
        </p:txBody>
      </p:sp>
      <p:sp>
        <p:nvSpPr>
          <p:cNvPr id="12" name="AutoShape 12"/>
          <p:cNvSpPr/>
          <p:nvPr/>
        </p:nvSpPr>
        <p:spPr>
          <a:xfrm>
            <a:off x="8023589" y="1382428"/>
            <a:ext cx="3553224" cy="1998628"/>
          </a:xfrm>
          <a:prstGeom prst="roundRect">
            <a:avLst/>
          </a:prstGeom>
          <a:solidFill>
            <a:schemeClr val="accent2">
              <a:alpha val="18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0720010" y="2903942"/>
            <a:ext cx="656574" cy="12724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10244354" y="1820909"/>
            <a:ext cx="1581150" cy="1600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spcBef>
                <a:spcPts val="450"/>
              </a:spcBef>
            </a:pPr>
            <a:r>
              <a:rPr lang="en-US" sz="4575" b="1">
                <a:solidFill>
                  <a:schemeClr val="accent1">
                    <a:alpha val="100000"/>
                  </a:schemeClr>
                </a:solidFill>
                <a:latin typeface="Microsoft Yahei"/>
                <a:ea typeface="Microsoft Yahei"/>
                <a:cs typeface="Microsoft Yahei"/>
              </a:rPr>
              <a:t>03</a:t>
            </a:r>
          </a:p>
        </p:txBody>
      </p:sp>
      <p:sp>
        <p:nvSpPr>
          <p:cNvPr id="15" name="TextBox 15"/>
          <p:cNvSpPr txBox="1"/>
          <p:nvPr/>
        </p:nvSpPr>
        <p:spPr>
          <a:xfrm>
            <a:off x="8207158" y="1458399"/>
            <a:ext cx="31527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胸外按压</a:t>
            </a:r>
          </a:p>
        </p:txBody>
      </p:sp>
      <p:sp>
        <p:nvSpPr>
          <p:cNvPr id="16" name="TextBox 16"/>
          <p:cNvSpPr txBox="1"/>
          <p:nvPr/>
        </p:nvSpPr>
        <p:spPr>
          <a:xfrm>
            <a:off x="8207158" y="2112567"/>
            <a:ext cx="24860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在胸骨中下1/3处进行按压，频率为每分钟100-120次，按压深度为5-6cm。</a:t>
            </a:r>
          </a:p>
        </p:txBody>
      </p:sp>
      <p:sp>
        <p:nvSpPr>
          <p:cNvPr id="17" name="AutoShape 17"/>
          <p:cNvSpPr/>
          <p:nvPr/>
        </p:nvSpPr>
        <p:spPr>
          <a:xfrm>
            <a:off x="539110" y="3628558"/>
            <a:ext cx="3553224" cy="1998628"/>
          </a:xfrm>
          <a:prstGeom prst="roundRect">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223339" y="5163660"/>
            <a:ext cx="656574" cy="12724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2759875" y="4067040"/>
            <a:ext cx="1581150" cy="1600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spcBef>
                <a:spcPts val="450"/>
              </a:spcBef>
            </a:pPr>
            <a:r>
              <a:rPr lang="en-US" sz="4575" b="1">
                <a:solidFill>
                  <a:schemeClr val="accent1">
                    <a:alpha val="100000"/>
                  </a:schemeClr>
                </a:solidFill>
                <a:latin typeface="Microsoft Yahei"/>
                <a:ea typeface="Microsoft Yahei"/>
                <a:cs typeface="Microsoft Yahei"/>
              </a:rPr>
              <a:t>04</a:t>
            </a:r>
          </a:p>
        </p:txBody>
      </p:sp>
      <p:sp>
        <p:nvSpPr>
          <p:cNvPr id="20" name="TextBox 20"/>
          <p:cNvSpPr txBox="1"/>
          <p:nvPr/>
        </p:nvSpPr>
        <p:spPr>
          <a:xfrm>
            <a:off x="722679" y="3704529"/>
            <a:ext cx="31527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开放气道</a:t>
            </a:r>
          </a:p>
        </p:txBody>
      </p:sp>
      <p:sp>
        <p:nvSpPr>
          <p:cNvPr id="21" name="TextBox 21"/>
          <p:cNvSpPr txBox="1"/>
          <p:nvPr/>
        </p:nvSpPr>
        <p:spPr>
          <a:xfrm>
            <a:off x="722679" y="4358697"/>
            <a:ext cx="24860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清理呼吸道，保持呼吸道通畅。</a:t>
            </a:r>
          </a:p>
        </p:txBody>
      </p:sp>
      <p:sp>
        <p:nvSpPr>
          <p:cNvPr id="22" name="AutoShape 22"/>
          <p:cNvSpPr/>
          <p:nvPr/>
        </p:nvSpPr>
        <p:spPr>
          <a:xfrm>
            <a:off x="4281349" y="3628558"/>
            <a:ext cx="3553224" cy="1998628"/>
          </a:xfrm>
          <a:prstGeom prst="roundRect">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965578" y="5163660"/>
            <a:ext cx="656574" cy="12724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6502115" y="4067040"/>
            <a:ext cx="1581150" cy="1600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spcBef>
                <a:spcPts val="450"/>
              </a:spcBef>
            </a:pPr>
            <a:r>
              <a:rPr lang="en-US" sz="4575" b="1">
                <a:solidFill>
                  <a:schemeClr val="accent1">
                    <a:alpha val="100000"/>
                  </a:schemeClr>
                </a:solidFill>
                <a:latin typeface="Microsoft Yahei"/>
                <a:ea typeface="Microsoft Yahei"/>
                <a:cs typeface="Microsoft Yahei"/>
              </a:rPr>
              <a:t>05</a:t>
            </a:r>
          </a:p>
        </p:txBody>
      </p:sp>
      <p:sp>
        <p:nvSpPr>
          <p:cNvPr id="25" name="TextBox 25"/>
          <p:cNvSpPr txBox="1"/>
          <p:nvPr/>
        </p:nvSpPr>
        <p:spPr>
          <a:xfrm>
            <a:off x="4464918" y="3704529"/>
            <a:ext cx="31527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人工呼吸</a:t>
            </a:r>
          </a:p>
        </p:txBody>
      </p:sp>
      <p:sp>
        <p:nvSpPr>
          <p:cNvPr id="26" name="TextBox 26"/>
          <p:cNvSpPr txBox="1"/>
          <p:nvPr/>
        </p:nvSpPr>
        <p:spPr>
          <a:xfrm>
            <a:off x="4464918" y="4358697"/>
            <a:ext cx="24860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捏住被救助者的鼻子，吹气两次，每次吹气持续吹气1秒以上，确保胸廓隆起。</a:t>
            </a:r>
          </a:p>
        </p:txBody>
      </p:sp>
      <p:sp>
        <p:nvSpPr>
          <p:cNvPr id="27" name="AutoShape 27"/>
          <p:cNvSpPr/>
          <p:nvPr/>
        </p:nvSpPr>
        <p:spPr>
          <a:xfrm>
            <a:off x="8023589" y="3628558"/>
            <a:ext cx="3553224" cy="1998628"/>
          </a:xfrm>
          <a:prstGeom prst="roundRect">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10720010" y="5163660"/>
            <a:ext cx="656574" cy="12724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244354" y="4067040"/>
            <a:ext cx="1581150" cy="1600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spcBef>
                <a:spcPts val="450"/>
              </a:spcBef>
            </a:pPr>
            <a:r>
              <a:rPr lang="en-US" sz="4575" b="1">
                <a:solidFill>
                  <a:schemeClr val="accent1">
                    <a:alpha val="100000"/>
                  </a:schemeClr>
                </a:solidFill>
                <a:latin typeface="Microsoft Yahei"/>
                <a:ea typeface="Microsoft Yahei"/>
                <a:cs typeface="Microsoft Yahei"/>
              </a:rPr>
              <a:t>06</a:t>
            </a:r>
          </a:p>
        </p:txBody>
      </p:sp>
      <p:sp>
        <p:nvSpPr>
          <p:cNvPr id="30" name="TextBox 30"/>
          <p:cNvSpPr txBox="1"/>
          <p:nvPr/>
        </p:nvSpPr>
        <p:spPr>
          <a:xfrm>
            <a:off x="8207158" y="3704529"/>
            <a:ext cx="32289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循环</a:t>
            </a:r>
          </a:p>
        </p:txBody>
      </p:sp>
      <p:sp>
        <p:nvSpPr>
          <p:cNvPr id="31" name="TextBox 31"/>
          <p:cNvSpPr txBox="1"/>
          <p:nvPr/>
        </p:nvSpPr>
        <p:spPr>
          <a:xfrm>
            <a:off x="8207158" y="4358697"/>
            <a:ext cx="24860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以30次按压和2次人工呼吸为一个循环，持续进行5个循环或直到专业急救人员到达。</a:t>
            </a:r>
          </a:p>
        </p:txBody>
      </p:sp>
      <p:grpSp>
        <p:nvGrpSpPr>
          <p:cNvPr id="32" name="Group 32"/>
          <p:cNvGrpSpPr/>
          <p:nvPr/>
        </p:nvGrpSpPr>
        <p:grpSpPr>
          <a:xfrm>
            <a:off x="454963" y="93878"/>
            <a:ext cx="10641129" cy="914400"/>
            <a:chOff x="454963" y="93878"/>
            <a:chExt cx="10641129" cy="914400"/>
          </a:xfrm>
        </p:grpSpPr>
        <p:sp>
          <p:nvSpPr>
            <p:cNvPr id="33" name="AutoShape 3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TextBox 5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CPR心肺复苏操作流程</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t="116" b="116"/>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0445" r="10445"/>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人工呼吸时不要过度吹气，以免导致胃胀气和肺泡破裂。</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避免过度通气</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按压深度要合适，过深可能导致肋骨骨折，过浅则无法达到有效的心脏按压效果。</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避免按压过深或过浅</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心肺复苏过程中应持续进行，不要轻易中断，以免影响复苏效果。</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避免中断</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在进行心肺复苏时，要确保自身安全，避免因救助行为导致自身受伤。</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注意自身安全</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心肺复苏的注意事项</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误区一</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只有医护人员才能进行心肺复苏。事实上，任何人都可以在遇到心脏骤停的情况下进行心肺复苏，无论是否具有医学背景。</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5692" r="15692"/>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误区二</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心肺复苏会导致肋骨骨折或损伤内脏器官。事实上，正确的心肺复苏操作不会导致肋骨骨折或损伤内脏器官。在按压过程中，只要注意按压深度和频率，就可以避免这些问题。</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误区三</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只有专业人员才能判断被救助者是否需要进行心肺复苏。事实上，普通人也可以通过观察被救助者的意识和呼吸情况来判断是否需要进行心肺复苏。如果被救助者没有意识、没有正常呼吸或者呼吸非常微弱，就需要立即进行心肺复苏。</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心肺复苏的常见误区</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如何推广心肺复苏知识</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03</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在黄金时段播放心肺复苏公益广告，覆盖广泛受众。</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电视媒体</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利用社交媒体、视频网站等网络渠道传播，扩大覆盖面。</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网络平台</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在公共交通工具、商场、公园等公共场所投放广告，吸引大众关注。</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公共场所</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通过报纸、杂志等印刷媒体传播，针对特定受众群体。</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印刷媒体</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公益广告的传播渠道</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https://d.book118.com/308123013021006030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78</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2024-09-06T08:10:31.704</cp:lastPrinted>
  <dcterms:created xsi:type="dcterms:W3CDTF">2024-09-06T00:10:31Z</dcterms:created>
  <dcterms:modified xsi:type="dcterms:W3CDTF">2024-09-06T00:10:33Z</dcterms:modified>
</cp:coreProperties>
</file>