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0C767E-152C-455D-AAA2-71C4751F9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51C012-4211-4CC4-84A3-A4B650DF5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AC74D6-D5F8-47E1-B89B-7DD06E8E5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6208EE-2380-4E0A-BF70-8905F03903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BFEEC2-D703-456B-B3B0-ED7CA8094D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AC0D62-22A8-4A82-82EC-6F507AC1B5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FCC948-BFEE-4BBC-97D9-B537C980EA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32650D-F45E-4C6C-AF35-317B49F927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B7E1C4-6FB6-448E-BED2-D190399896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0C3741-829F-437F-8FD3-CAB4ECED6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14AAED-CBF8-4AA5-9861-872D501C3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3601711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不良行为、严重不良行为与犯罪行为：分析与预防\n## 1. 不良行为的基本概念与分类\n### 1.1 不良行为定义及其表现形式\n### 1.2 不良行为的社会影响\n### 1.3 不良行为的分级与类型\n## 2. 严重不良行为的特点与危害\n### 2.1 严重不良行为的概念与界定\n### 2.2 严重不良行为的主要类型\n### 2.3 严重不良行为对个体与社会的影响\n## 3. 犯罪行为的定义与类型\n### 3.1 犯罪行为的概念与界定\n### 3.2 犯罪行为的主要类型\n### 3.3 犯罪行为对个体与社会的影响\n## 4. 不良行为、严重不良行为与犯罪行为的关联性\n### 4.1 三者之间的相互关系\n### 4.2 从不良行为到犯罪行为的演变过程\n### 4.3 预防不良行为和犯罪行为的必要性\n## 5. 针对不良行为与犯罪行为的预防措施\n### 5.1 家庭、学校与社会层面的预防\n### 5.2 增强个体道德教育与心理辅导\n### 5.3 完善法律制度与执法力度\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4400"/>
              <a:t>不良行为、严重不良行为与犯罪行为：分析与预防</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descr="{&quot;isTemplate&quot;:true,&quot;type&quot;:2}"/>
        <p:cNvGrpSpPr/>
        <p:nvPr/>
      </p:nvGrpSpPr>
      <p:grpSpPr>
        <a:xfrm>
          <a:off x="0" y="0"/>
          <a:ext cx="0" cy="0"/>
        </a:xfrm>
      </p:grpSpPr>
      <p:sp>
        <p:nvSpPr>
          <p:cNvPr id="106"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 不良行为的基本概念与分类</a:t>
            </a:r>
            <a:endParaRPr/>
          </a:p>
        </p:txBody>
      </p:sp>
      <p:sp>
        <p:nvSpPr>
          <p:cNvPr id="10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descr="{&quot;isTemplate&quot;:true,&quot;type&quot;:3}"/>
        <p:cNvGrpSpPr/>
        <p:nvPr/>
      </p:nvGrpSpPr>
      <p:grpSpPr>
        <a:xfrm>
          <a:off x="0" y="0"/>
          <a:ext cx="0" cy="0"/>
        </a:xfrm>
      </p:grpSpPr>
      <p:grpSp>
        <p:nvGrpSpPr>
          <p:cNvPr id="14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47" name=""/>
            <p:cNvGrpSpPr/>
            <p:nvPr/>
          </p:nvGrpSpPr>
          <p:grpSpPr>
            <a:xfrm>
              <a:off x="685801" y="3146904"/>
              <a:ext cx="4207178" cy="3287791"/>
              <a:chOff x="685801" y="3146904"/>
              <a:chExt cx="4207178" cy="3287791"/>
            </a:xfrm>
          </p:grpSpPr>
          <p:sp>
            <p:nvSpPr>
              <p:cNvPr id="14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不良行为是指违反社会规范、道德准则的行为</a:t>
                </a:r>
                <a:endParaRPr kumimoji="1" lang="en-US" altLang="zh-CN" sz="1800" b="1">
                  <a:solidFill>
                    <a:schemeClr val="bg1"/>
                  </a:solidFill>
                  <a:latin typeface="+mj-ea"/>
                  <a:ea typeface="+mj-ea"/>
                </a:endParaRPr>
              </a:p>
            </p:txBody>
          </p:sp>
          <p:sp>
            <p:nvSpPr>
              <p:cNvPr id="14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诸如迟到、早退、旷工等职场不良行为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破坏公共秩序、环境卫生等公共场所不良行为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欺骗、盗窃等个人道德不良行为</a:t>
                </a:r>
                <a:endParaRPr/>
              </a:p>
            </p:txBody>
          </p:sp>
        </p:grpSp>
        <p:grpSp>
          <p:nvGrpSpPr>
            <p:cNvPr id="150" name=""/>
            <p:cNvGrpSpPr/>
            <p:nvPr/>
          </p:nvGrpSpPr>
          <p:grpSpPr>
            <a:xfrm>
              <a:off x="4408278" y="3146904"/>
              <a:ext cx="3798485" cy="3287791"/>
              <a:chOff x="4408278" y="3146904"/>
              <a:chExt cx="3798485" cy="3287791"/>
            </a:xfrm>
          </p:grpSpPr>
          <p:sp>
            <p:nvSpPr>
              <p:cNvPr id="15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不良行为的表现形式多样，涉及个人品行、职业道德、社会公德等方面</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不诚实、不守信用的行为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不尊重他人、侵犯他人权益的行为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缺乏责任感、违反社会规范的行为</a:t>
                </a:r>
                <a:endParaRPr/>
              </a:p>
            </p:txBody>
          </p:sp>
        </p:grpSp>
        <p:grpSp>
          <p:nvGrpSpPr>
            <p:cNvPr id="153" name=""/>
            <p:cNvGrpSpPr/>
            <p:nvPr/>
          </p:nvGrpSpPr>
          <p:grpSpPr>
            <a:xfrm>
              <a:off x="7707715" y="3146904"/>
              <a:ext cx="3798485" cy="3287791"/>
              <a:chOff x="7707715" y="3146904"/>
              <a:chExt cx="3798485" cy="3287791"/>
            </a:xfrm>
          </p:grpSpPr>
          <p:sp>
            <p:nvSpPr>
              <p:cNvPr id="15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不良行为可能对个人和社会造成一定的负面影响</a:t>
                </a:r>
                <a:endParaRPr kumimoji="1" lang="en-US" altLang="zh-CN" sz="1800" b="1">
                  <a:solidFill>
                    <a:schemeClr val="bg1"/>
                  </a:solidFill>
                  <a:latin typeface="+mj-ea"/>
                  <a:ea typeface="+mj-ea"/>
                </a:endParaRPr>
              </a:p>
            </p:txBody>
          </p:sp>
          <p:sp>
            <p:nvSpPr>
              <p:cNvPr id="15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影响个人声誉和职业发展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影响社会和谐与稳定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影响社会道德风气和公共秩序</a:t>
                </a:r>
                <a:endParaRPr/>
              </a:p>
            </p:txBody>
          </p:sp>
        </p:grpSp>
      </p:grpSp>
      <p:sp>
        <p:nvSpPr>
          <p:cNvPr id="1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不良行为定义及其表现形式</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grpSp>
        <p:nvGrpSpPr>
          <p:cNvPr id="15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59" name=""/>
            <p:cNvGrpSpPr/>
            <p:nvPr/>
          </p:nvGrpSpPr>
          <p:grpSpPr>
            <a:xfrm>
              <a:off x="4252327" y="1207692"/>
              <a:ext cx="8485777" cy="1440001"/>
              <a:chOff x="4252327" y="1207692"/>
              <a:chExt cx="8485777" cy="1440001"/>
            </a:xfrm>
          </p:grpSpPr>
          <p:sp>
            <p:nvSpPr>
              <p:cNvPr id="16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不良行为对社会道德风气产生负面影响</a:t>
                </a:r>
                <a:endParaRPr lang="en-US" altLang="zh-CN" sz="2000" b="1">
                  <a:latin typeface="Microsoft YaHei" panose="020b0503020204020204" pitchFamily="34" charset="-122"/>
                  <a:ea typeface="Microsoft YaHei" panose="020b0503020204020204" pitchFamily="34" charset="-122"/>
                </a:endParaRPr>
              </a:p>
            </p:txBody>
          </p:sp>
          <p:sp>
            <p:nvSpPr>
              <p:cNvPr id="16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导致社会信任危机，影响人际关系和社会和谐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降低社会道德底线，使更多人效仿不良行为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影响社会公平正义，加剧社会矛盾和冲突</a:t>
                </a:r>
                <a:endParaRPr/>
              </a:p>
            </p:txBody>
          </p:sp>
          <p:pic>
            <p:nvPicPr>
              <p:cNvPr id="16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64" name=""/>
            <p:cNvGrpSpPr/>
            <p:nvPr/>
          </p:nvGrpSpPr>
          <p:grpSpPr>
            <a:xfrm>
              <a:off x="4252325" y="2998393"/>
              <a:ext cx="8485779" cy="1440000"/>
              <a:chOff x="4252325" y="2998393"/>
              <a:chExt cx="8485779" cy="1440000"/>
            </a:xfrm>
          </p:grpSpPr>
          <p:sp>
            <p:nvSpPr>
              <p:cNvPr id="16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不良行为对经济发展产生负面影响</a:t>
                </a:r>
                <a:endParaRPr lang="en-US" altLang="zh-CN" sz="2000" b="1">
                  <a:latin typeface="Microsoft YaHei" panose="020b0503020204020204" pitchFamily="34" charset="-122"/>
                  <a:ea typeface="Microsoft YaHei" panose="020b0503020204020204" pitchFamily="34" charset="-122"/>
                </a:endParaRPr>
              </a:p>
            </p:txBody>
          </p:sp>
          <p:sp>
            <p:nvSpPr>
              <p:cNvPr id="16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导致社会资源浪费，降低生产效率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影响企业信誉和品牌形象，影响企业发展和市场竞争力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增加社会治理成本，影响社会经济发展</a:t>
                </a:r>
                <a:endParaRPr/>
              </a:p>
            </p:txBody>
          </p:sp>
          <p:pic>
            <p:nvPicPr>
              <p:cNvPr id="16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69" name=""/>
            <p:cNvGrpSpPr/>
            <p:nvPr/>
          </p:nvGrpSpPr>
          <p:grpSpPr>
            <a:xfrm>
              <a:off x="4252323" y="4789093"/>
              <a:ext cx="8485781" cy="1440002"/>
              <a:chOff x="4252323" y="4789093"/>
              <a:chExt cx="8485781" cy="1440002"/>
            </a:xfrm>
          </p:grpSpPr>
          <p:sp>
            <p:nvSpPr>
              <p:cNvPr id="17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不良行为对社会治安产生影响</a:t>
                </a:r>
                <a:endParaRPr lang="en-US" altLang="zh-CN" sz="2000" b="1">
                  <a:latin typeface="Microsoft YaHei" panose="020b0503020204020204" pitchFamily="34" charset="-122"/>
                  <a:ea typeface="Microsoft YaHei" panose="020b0503020204020204" pitchFamily="34" charset="-122"/>
                </a:endParaRPr>
              </a:p>
            </p:txBody>
          </p:sp>
          <p:sp>
            <p:nvSpPr>
              <p:cNvPr id="17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导致社会矛盾激化，影响社会稳定和治安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增加社会治理难度，影响社会治安状况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导致犯罪率上升，影响社会治安和公共安全</a:t>
                </a:r>
                <a:endParaRPr/>
              </a:p>
            </p:txBody>
          </p:sp>
          <p:pic>
            <p:nvPicPr>
              <p:cNvPr id="17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7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不良行为的社会影响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3}"/>
        <p:cNvGrpSpPr/>
        <p:nvPr/>
      </p:nvGrpSpPr>
      <p:grpSpPr>
        <a:xfrm>
          <a:off x="0" y="0"/>
          <a:ext cx="0" cy="0"/>
        </a:xfrm>
      </p:grpSpPr>
      <p:sp>
        <p:nvSpPr>
          <p:cNvPr id="176"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77"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78" name="Group 474"/>
            <p:cNvGrpSpPr/>
            <p:nvPr/>
          </p:nvGrpSpPr>
          <p:grpSpPr>
            <a:xfrm>
              <a:off x="454962" y="1575832"/>
              <a:ext cx="5829300" cy="1489352"/>
              <a:chOff x="454963" y="1575832"/>
              <a:chExt cx="5829300" cy="1489352"/>
            </a:xfrm>
          </p:grpSpPr>
          <p:sp>
            <p:nvSpPr>
              <p:cNvPr id="179"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一般不良行为：如迟到、早退、旷工等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严重不良行为：如欺诈、盗窃、侵犯他人权益等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犯罪行为：如故意杀人、抢劫、强奸等</a:t>
                </a:r>
                <a:endParaRPr/>
              </a:p>
            </p:txBody>
          </p:sp>
          <p:sp>
            <p:nvSpPr>
              <p:cNvPr id="180"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不良行为可以根据其严重程度和社会影响分级</a:t>
                </a:r>
                <a:endParaRPr/>
              </a:p>
            </p:txBody>
          </p:sp>
        </p:grpSp>
        <p:grpSp>
          <p:nvGrpSpPr>
            <p:cNvPr id="181" name="Group 477"/>
            <p:cNvGrpSpPr/>
            <p:nvPr/>
          </p:nvGrpSpPr>
          <p:grpSpPr>
            <a:xfrm>
              <a:off x="454962" y="3071702"/>
              <a:ext cx="5829300" cy="1489351"/>
              <a:chOff x="454963" y="3071702"/>
              <a:chExt cx="5829300" cy="1489351"/>
            </a:xfrm>
          </p:grpSpPr>
          <p:sp>
            <p:nvSpPr>
              <p:cNvPr id="182"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个体不良行为：如个人道德不良行为、职场不良行为等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群体不良行为：如集体哄抢、集体抗议等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社会不良行为：如环境污染、腐败行为等</a:t>
                </a:r>
                <a:endParaRPr/>
              </a:p>
            </p:txBody>
          </p:sp>
          <p:sp>
            <p:nvSpPr>
              <p:cNvPr id="183"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不良行为可以根据其行为主体和对象分类</a:t>
                </a:r>
                <a:endParaRPr/>
              </a:p>
            </p:txBody>
          </p:sp>
        </p:grpSp>
        <p:grpSp>
          <p:nvGrpSpPr>
            <p:cNvPr id="184" name="Group 480"/>
            <p:cNvGrpSpPr/>
            <p:nvPr/>
          </p:nvGrpSpPr>
          <p:grpSpPr>
            <a:xfrm>
              <a:off x="454962" y="4660638"/>
              <a:ext cx="6019800" cy="1489352"/>
              <a:chOff x="454963" y="4660638"/>
              <a:chExt cx="6019800" cy="1489352"/>
            </a:xfrm>
          </p:grpSpPr>
          <p:sp>
            <p:nvSpPr>
              <p:cNvPr id="185"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故意不良行为：如故意欺骗、故意伤害等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无意不良行为：如无意损坏他人财物、无意伤害他人等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利益不良行为：如为了谋取个人利益而损害他人利益等</a:t>
                </a:r>
                <a:endParaRPr/>
              </a:p>
            </p:txBody>
          </p:sp>
          <p:sp>
            <p:nvSpPr>
              <p:cNvPr id="186"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不良行为可以根据其行为动机和目的分类</a:t>
                </a:r>
                <a:endParaRPr/>
              </a:p>
            </p:txBody>
          </p:sp>
        </p:grpSp>
      </p:grpSp>
      <p:pic>
        <p:nvPicPr>
          <p:cNvPr id="187"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88"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9"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0"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不良行为的分级与类型</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2" name="" descr="{&quot;isTemplate&quot;:true,&quot;type&quot;:2}"/>
        <p:cNvGrpSpPr/>
        <p:nvPr/>
      </p:nvGrpSpPr>
      <p:grpSpPr>
        <a:xfrm>
          <a:off x="0" y="0"/>
          <a:ext cx="0" cy="0"/>
        </a:xfrm>
      </p:grpSpPr>
      <p:sp>
        <p:nvSpPr>
          <p:cNvPr id="193"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 严重不良行为的特点与危害</a:t>
            </a:r>
            <a:endParaRPr/>
          </a:p>
        </p:txBody>
      </p:sp>
      <p:sp>
        <p:nvSpPr>
          <p:cNvPr id="19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descr="{&quot;isTemplate&quot;:true,&quot;type&quot;:3}"/>
        <p:cNvGrpSpPr/>
        <p:nvPr/>
      </p:nvGrpSpPr>
      <p:grpSpPr>
        <a:xfrm>
          <a:off x="0" y="0"/>
          <a:ext cx="0" cy="0"/>
        </a:xfrm>
      </p:grpSpPr>
      <p:grpSp>
        <p:nvGrpSpPr>
          <p:cNvPr id="19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97" name=""/>
            <p:cNvGrpSpPr/>
            <p:nvPr/>
          </p:nvGrpSpPr>
          <p:grpSpPr>
            <a:xfrm>
              <a:off x="685801" y="3146904"/>
              <a:ext cx="4207178" cy="3287791"/>
              <a:chOff x="685801" y="3146904"/>
              <a:chExt cx="4207178" cy="3287791"/>
            </a:xfrm>
          </p:grpSpPr>
          <p:sp>
            <p:nvSpPr>
              <p:cNvPr id="19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严重不良行为是指违反社会规范、道德准则，具有一定严重程度和社会影响的行为</a:t>
                </a:r>
                <a:endParaRPr kumimoji="1" lang="en-US" altLang="zh-CN" sz="1800" b="1">
                  <a:solidFill>
                    <a:schemeClr val="bg1"/>
                  </a:solidFill>
                  <a:latin typeface="+mj-ea"/>
                  <a:ea typeface="+mj-ea"/>
                </a:endParaRPr>
              </a:p>
            </p:txBody>
          </p:sp>
          <p:sp>
            <p:nvSpPr>
              <p:cNvPr id="19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如欺诈、盗窃、侵犯他人权益等行为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对个人和社会造成一定程度的负面影响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可能导致不良后果，如财产损失、人身伤害等</a:t>
                </a:r>
                <a:endParaRPr/>
              </a:p>
            </p:txBody>
          </p:sp>
        </p:grpSp>
        <p:grpSp>
          <p:nvGrpSpPr>
            <p:cNvPr id="200" name=""/>
            <p:cNvGrpSpPr/>
            <p:nvPr/>
          </p:nvGrpSpPr>
          <p:grpSpPr>
            <a:xfrm>
              <a:off x="4408278" y="3146904"/>
              <a:ext cx="3798485" cy="3287791"/>
              <a:chOff x="4408278" y="3146904"/>
              <a:chExt cx="3798485" cy="3287791"/>
            </a:xfrm>
          </p:grpSpPr>
          <p:sp>
            <p:nvSpPr>
              <p:cNvPr id="20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严重不良行为与一般不良行为的区别在于行为的严重程度和社会影响</a:t>
                </a:r>
                <a:endParaRPr kumimoji="1" lang="en-US" altLang="zh-CN" sz="1800" b="1">
                  <a:solidFill>
                    <a:schemeClr val="bg1"/>
                  </a:solidFill>
                  <a:latin typeface="+mj-ea"/>
                  <a:ea typeface="+mj-ea"/>
                </a:endParaRPr>
              </a:p>
            </p:txBody>
          </p:sp>
          <p:sp>
            <p:nvSpPr>
              <p:cNvPr id="20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一般不良行为如迟到、早退、旷工等，影响较小，容易纠正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严重不良行为如欺诈、盗窃、侵犯他人权益等，影响较大，难以纠正</a:t>
                </a:r>
                <a:endParaRPr/>
              </a:p>
            </p:txBody>
          </p:sp>
        </p:grpSp>
        <p:grpSp>
          <p:nvGrpSpPr>
            <p:cNvPr id="203" name=""/>
            <p:cNvGrpSpPr/>
            <p:nvPr/>
          </p:nvGrpSpPr>
          <p:grpSpPr>
            <a:xfrm>
              <a:off x="7707715" y="3146904"/>
              <a:ext cx="3798485" cy="3287791"/>
              <a:chOff x="7707715" y="3146904"/>
              <a:chExt cx="3798485" cy="3287791"/>
            </a:xfrm>
          </p:grpSpPr>
          <p:sp>
            <p:nvSpPr>
              <p:cNvPr id="20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严重不良行为与犯罪行为的区别在于行为的法律性质和后果</a:t>
                </a:r>
                <a:endParaRPr kumimoji="1" lang="en-US" altLang="zh-CN" sz="1800" b="1">
                  <a:solidFill>
                    <a:schemeClr val="bg1"/>
                  </a:solidFill>
                  <a:latin typeface="+mj-ea"/>
                  <a:ea typeface="+mj-ea"/>
                </a:endParaRPr>
              </a:p>
            </p:txBody>
          </p:sp>
          <p:sp>
            <p:nvSpPr>
              <p:cNvPr id="20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犯罪行为触犯国家法律，具有刑事法律责任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严重不良行为虽然违反社会规范、道德准则，但不一定触犯国家法律，没有刑事法律责任</a:t>
                </a:r>
                <a:endParaRPr/>
              </a:p>
            </p:txBody>
          </p:sp>
        </p:grpSp>
      </p:grpSp>
      <p:sp>
        <p:nvSpPr>
          <p:cNvPr id="20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严重不良行为的概念与界定</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3}"/>
        <p:cNvGrpSpPr/>
        <p:nvPr/>
      </p:nvGrpSpPr>
      <p:grpSpPr>
        <a:xfrm>
          <a:off x="0" y="0"/>
          <a:ext cx="0" cy="0"/>
        </a:xfrm>
      </p:grpSpPr>
      <p:grpSp>
        <p:nvGrpSpPr>
          <p:cNvPr id="20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09" name=""/>
            <p:cNvGrpSpPr/>
            <p:nvPr/>
          </p:nvGrpSpPr>
          <p:grpSpPr>
            <a:xfrm>
              <a:off x="4252327" y="1207692"/>
              <a:ext cx="8485777" cy="1440001"/>
              <a:chOff x="4252327" y="1207692"/>
              <a:chExt cx="8485777" cy="1440001"/>
            </a:xfrm>
          </p:grpSpPr>
          <p:sp>
            <p:nvSpPr>
              <p:cNvPr id="21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欺诈行为：如诈骗、欺诈消费者等</a:t>
                </a:r>
                <a:endParaRPr lang="en-US" altLang="zh-CN" sz="2000" b="1">
                  <a:latin typeface="Microsoft YaHei" panose="020b0503020204020204" pitchFamily="34" charset="-122"/>
                  <a:ea typeface="Microsoft YaHei" panose="020b0503020204020204" pitchFamily="34" charset="-122"/>
                </a:endParaRPr>
              </a:p>
            </p:txBody>
          </p:sp>
          <p:sp>
            <p:nvSpPr>
              <p:cNvPr id="21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对个人和社会造成财产损失和信任危机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影响社会和谐与稳定</a:t>
                </a:r>
                <a:endParaRPr/>
              </a:p>
            </p:txBody>
          </p:sp>
          <p:pic>
            <p:nvPicPr>
              <p:cNvPr id="21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14" name=""/>
            <p:cNvGrpSpPr/>
            <p:nvPr/>
          </p:nvGrpSpPr>
          <p:grpSpPr>
            <a:xfrm>
              <a:off x="4252325" y="2998393"/>
              <a:ext cx="8485779" cy="1440000"/>
              <a:chOff x="4252325" y="2998393"/>
              <a:chExt cx="8485779" cy="1440000"/>
            </a:xfrm>
          </p:grpSpPr>
          <p:sp>
            <p:nvSpPr>
              <p:cNvPr id="21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盗窃行为：如盗窃财物、盗窃公共设施等</a:t>
                </a:r>
                <a:endParaRPr lang="en-US" altLang="zh-CN" sz="2000" b="1">
                  <a:latin typeface="Microsoft YaHei" panose="020b0503020204020204" pitchFamily="34" charset="-122"/>
                  <a:ea typeface="Microsoft YaHei" panose="020b0503020204020204" pitchFamily="34" charset="-122"/>
                </a:endParaRPr>
              </a:p>
            </p:txBody>
          </p:sp>
          <p:sp>
            <p:nvSpPr>
              <p:cNvPr id="21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对个人和社会造成财产损失和安全隐患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影响社会秩序和治安状况</a:t>
                </a:r>
                <a:endParaRPr/>
              </a:p>
            </p:txBody>
          </p:sp>
          <p:pic>
            <p:nvPicPr>
              <p:cNvPr id="21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19" name=""/>
            <p:cNvGrpSpPr/>
            <p:nvPr/>
          </p:nvGrpSpPr>
          <p:grpSpPr>
            <a:xfrm>
              <a:off x="4252323" y="4789093"/>
              <a:ext cx="8485781" cy="1440002"/>
              <a:chOff x="4252323" y="4789093"/>
              <a:chExt cx="8485781" cy="1440002"/>
            </a:xfrm>
          </p:grpSpPr>
          <p:sp>
            <p:nvSpPr>
              <p:cNvPr id="22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侵犯他人权益行为：如侵犯名誉权、隐私权、著作权等</a:t>
                </a:r>
                <a:endParaRPr lang="en-US" altLang="zh-CN" sz="2000" b="1">
                  <a:latin typeface="Microsoft YaHei" panose="020b0503020204020204" pitchFamily="34" charset="-122"/>
                  <a:ea typeface="Microsoft YaHei" panose="020b0503020204020204" pitchFamily="34" charset="-122"/>
                </a:endParaRPr>
              </a:p>
            </p:txBody>
          </p:sp>
          <p:sp>
            <p:nvSpPr>
              <p:cNvPr id="22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对个人和社会造成精神伤害和财产损失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影响社会公平正义和和谐稳定</a:t>
                </a:r>
                <a:endParaRPr/>
              </a:p>
            </p:txBody>
          </p:sp>
          <p:pic>
            <p:nvPicPr>
              <p:cNvPr id="22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2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严重不良行为的主要类型</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sp>
        <p:nvSpPr>
          <p:cNvPr id="22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严重不良行为对个体与社会的影响</a:t>
            </a:r>
            <a:endParaRPr lang="en-US" altLang="zh-CN" sz="2800" b="1">
              <a:latin typeface="+mj-ea"/>
              <a:ea typeface="+mj-ea"/>
            </a:endParaRPr>
          </a:p>
        </p:txBody>
      </p:sp>
      <p:grpSp>
        <p:nvGrpSpPr>
          <p:cNvPr id="22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8" name=""/>
            <p:cNvGrpSpPr/>
            <p:nvPr/>
          </p:nvGrpSpPr>
          <p:grpSpPr>
            <a:xfrm>
              <a:off x="660399" y="2074672"/>
              <a:ext cx="5100082" cy="4536540"/>
              <a:chOff x="660399" y="2074672"/>
              <a:chExt cx="5100082" cy="4536540"/>
            </a:xfrm>
          </p:grpSpPr>
          <p:sp>
            <p:nvSpPr>
              <p:cNvPr id="22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对个体的影响</a:t>
                </a:r>
                <a:endParaRPr lang="en-US" altLang="zh-CN" sz="2000" b="1">
                  <a:latin typeface="Microsoft YaHei" panose="020b0503020204020204" pitchFamily="34" charset="-122"/>
                  <a:ea typeface="Microsoft YaHei" panose="020b0503020204020204" pitchFamily="34" charset="-122"/>
                </a:endParaRPr>
              </a:p>
            </p:txBody>
          </p:sp>
          <p:sp>
            <p:nvSpPr>
              <p:cNvPr id="23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影响个人声誉和职业发展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影响个人心理健康和家庭关系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可能导致个人法律纠纷和刑事责任</a:t>
                </a:r>
                <a:endParaRPr/>
              </a:p>
            </p:txBody>
          </p:sp>
          <p:pic>
            <p:nvPicPr>
              <p:cNvPr id="23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3" name=""/>
            <p:cNvGrpSpPr/>
            <p:nvPr/>
          </p:nvGrpSpPr>
          <p:grpSpPr>
            <a:xfrm>
              <a:off x="6431519" y="2074672"/>
              <a:ext cx="5100082" cy="4536540"/>
              <a:chOff x="660399" y="2074672"/>
              <a:chExt cx="5100082" cy="4536540"/>
            </a:xfrm>
          </p:grpSpPr>
          <p:sp>
            <p:nvSpPr>
              <p:cNvPr id="23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对社会的影响</a:t>
                </a:r>
                <a:endParaRPr lang="en-US" altLang="zh-CN" sz="2000" b="1">
                  <a:latin typeface="Microsoft YaHei" panose="020b0503020204020204" pitchFamily="34" charset="-122"/>
                  <a:ea typeface="Microsoft YaHei" panose="020b0503020204020204" pitchFamily="34" charset="-122"/>
                </a:endParaRPr>
              </a:p>
            </p:txBody>
          </p:sp>
          <p:sp>
            <p:nvSpPr>
              <p:cNvPr id="23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影响社会道德风气和公共秩序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影响经济发展和社会稳定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影响社会治安和公共安全</a:t>
                </a:r>
                <a:endParaRPr/>
              </a:p>
            </p:txBody>
          </p:sp>
          <p:pic>
            <p:nvPicPr>
              <p:cNvPr id="23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500"/>
              <a:t> 犯罪行为的定义与类型</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犯罪行为是指违反国家法律，具有刑事法律责任的行为</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如故意杀人、抢劫、强奸、盗窃等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对个人和社会造成严重危害和后果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需要受到国家法律的制裁和惩罚</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犯罪行为与严重不良行为的区别在于行为的法律性质和后果</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犯罪行为触犯国家法律，具有刑事法律责任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严重不良行为虽然违反社会规范、道德准则，但不一定触犯国家法律，没有刑事法律责任</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犯罪行为的概念与界定</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https://d.book118.com/308136017110006037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不良行为、严重不良行为与犯罪行为：分析与预防</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2024-09-17T15:33:05.289</cp:lastPrinted>
  <dcterms:created xsi:type="dcterms:W3CDTF">2024-09-17T07:33:05Z</dcterms:created>
  <dcterms:modified xsi:type="dcterms:W3CDTF">2024-09-17T07:33:07Z</dcterms:modified>
</cp:coreProperties>
</file>