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1"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tags" Target="tags/tag1.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A51274-5ED1-4C13-AEA2-EE2BF0B51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50025A-B905-4E4F-9FA8-0DF3DA134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400891-B24B-4906-95A7-8E207122C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60336C-F272-4CCA-B1FC-CC8529BF2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14CA15-9836-48D8-86C6-E945CCC7F6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0C98B4-38E0-4FD6-9A4E-34A28292D3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4FF0DF-C261-4FF4-9205-36671CEC9D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8B886-DCF9-4A84-9F06-0310916BF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05533-22F5-41C1-B7CD-7E39B2B23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F5C624-F039-4C64-AA7D-08C3B00A1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BC50E-BA50-4904-AC4E-6B2D627F2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2" name="Holder 2"/>
          <p:cNvSpPr>
            <a:spLocks noGrp="1"/>
          </p:cNvSpPr>
          <p:nvPr>
            <p:ph type="ctrTitle"/>
          </p:nvPr>
        </p:nvSpPr>
        <p:spPr>
          <a:xfrm>
            <a:off x="900112" y="721042"/>
            <a:ext cx="7340600" cy="1488439"/>
          </a:xfrm>
          <a:prstGeom prst="rect">
            <a:avLst/>
          </a:prstGeom>
        </p:spPr>
        <p:txBody>
          <a:bodyPr wrap="square" lIns="0" tIns="0" rIns="0" bIns="0">
            <a:spAutoFit/>
          </a:bodyPr>
          <a:lstStyle>
            <a:lvl1pPr>
              <a:defRPr sz="2800" b="0" i="0">
                <a:solidFill>
                  <a:schemeClr val="bg1"/>
                </a:solidFill>
                <a:latin typeface="黑体"/>
                <a:cs typeface="黑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bg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黑体"/>
                <a:cs typeface="黑体"/>
              </a:defRPr>
            </a:lvl1pPr>
          </a:lstStyle>
          <a:p/>
        </p:txBody>
      </p:sp>
      <p:sp>
        <p:nvSpPr>
          <p:cNvPr id="3" name="Holder 3"/>
          <p:cNvSpPr>
            <a:spLocks noGrp="1"/>
          </p:cNvSpPr>
          <p:nvPr>
            <p:ph type="body" idx="1"/>
          </p:nvPr>
        </p:nvSpPr>
        <p:spPr/>
        <p:txBody>
          <a:bodyPr lIns="0" tIns="0" rIns="0" bIns="0"/>
          <a:lstStyle>
            <a:lvl1pPr>
              <a:defRPr sz="2800" b="0" i="0">
                <a:solidFill>
                  <a:schemeClr val="bg1"/>
                </a:solidFill>
                <a:latin typeface="黑体"/>
                <a:cs typeface="黑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bg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612140" y="1717357"/>
            <a:ext cx="7848600" cy="2159000"/>
          </a:xfrm>
          <a:prstGeom prst="rect">
            <a:avLst/>
          </a:prstGeom>
        </p:spPr>
        <p:txBody>
          <a:bodyPr wrap="square" lIns="0" tIns="0" rIns="0" bIns="0">
            <a:spAutoFit/>
          </a:bodyPr>
          <a:lstStyle>
            <a:lvl1pPr>
              <a:defRPr sz="2800" b="0" i="0">
                <a:solidFill>
                  <a:schemeClr val="bg1"/>
                </a:solidFill>
                <a:latin typeface="黑体"/>
                <a:cs typeface="黑体"/>
              </a:defRPr>
            </a:lvl1pPr>
          </a:lstStyle>
          <a:p/>
        </p:txBody>
      </p:sp>
      <p:sp>
        <p:nvSpPr>
          <p:cNvPr id="3" name="Holder 3"/>
          <p:cNvSpPr>
            <a:spLocks noGrp="1"/>
          </p:cNvSpPr>
          <p:nvPr>
            <p:ph type="body" idx="1"/>
          </p:nvPr>
        </p:nvSpPr>
        <p:spPr>
          <a:xfrm>
            <a:off x="402590" y="1279207"/>
            <a:ext cx="7848600" cy="1732280"/>
          </a:xfrm>
          <a:prstGeom prst="rect">
            <a:avLst/>
          </a:prstGeom>
        </p:spPr>
        <p:txBody>
          <a:bodyPr wrap="square" lIns="0" tIns="0" rIns="0" bIns="0">
            <a:spAutoFit/>
          </a:bodyPr>
          <a:lstStyle>
            <a:lvl1pPr>
              <a:defRPr sz="2800" b="0" i="0">
                <a:solidFill>
                  <a:schemeClr val="bg1"/>
                </a:solidFill>
                <a:latin typeface="黑体"/>
                <a:cs typeface="黑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7.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8.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4202602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840864" marR="5080" indent="-1828800">
              <a:lnSpc>
                <a:spcPct val="100000"/>
              </a:lnSpc>
              <a:spcBef>
                <a:spcPts val="100"/>
              </a:spcBef>
            </a:pPr>
            <a:r>
              <a:rPr sz="4800" b="1" spc="-5">
                <a:latin typeface="Microsoft JhengHei"/>
                <a:cs typeface="Microsoft JhengHei"/>
              </a:rPr>
              <a:t>财务管理专业培养目标与课</a:t>
            </a:r>
            <a:r>
              <a:rPr sz="4800" b="1" spc="-10">
                <a:latin typeface="Microsoft JhengHei"/>
                <a:cs typeface="Microsoft JhengHei"/>
              </a:rPr>
              <a:t>程设置的优化</a:t>
            </a:r>
            <a:endParaRPr sz="4800">
              <a:latin typeface="Microsoft JhengHei"/>
              <a:cs typeface="Microsoft JhengHei"/>
            </a:endParaRPr>
          </a:p>
        </p:txBody>
      </p:sp>
      <p:sp>
        <p:nvSpPr>
          <p:cNvPr id="3" name="object 3"/>
          <p:cNvSpPr txBox="1"/>
          <p:nvPr/>
        </p:nvSpPr>
        <p:spPr>
          <a:xfrm>
            <a:off x="3795712" y="2760600"/>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solidFill>
                  <a:srgbClr val="FFFFFF"/>
                </a:solidFill>
                <a:latin typeface="黑体"/>
                <a:cs typeface="黑体"/>
              </a:rPr>
              <a:t>邱谅平</a:t>
            </a:r>
            <a:endParaRPr sz="4000">
              <a:latin typeface="黑体"/>
              <a:cs typeface="黑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2140" y="1817370"/>
            <a:ext cx="7480300" cy="1285240"/>
          </a:xfrm>
          <a:prstGeom prst="rect">
            <a:avLst/>
          </a:prstGeom>
        </p:spPr>
        <p:txBody>
          <a:bodyPr vert="horz" wrap="square" lIns="0" tIns="23495" rIns="0" bIns="0" rtlCol="0">
            <a:spAutoFit/>
          </a:bodyPr>
          <a:lstStyle/>
          <a:p>
            <a:pPr marL="355600" marR="5080" indent="-342900">
              <a:lnSpc>
                <a:spcPct val="97500"/>
              </a:lnSpc>
              <a:spcBef>
                <a:spcPts val="185"/>
              </a:spcBef>
            </a:pPr>
            <a:r>
              <a:rPr/>
              <a:t>为了便于大家（包括电商、国商的老师）</a:t>
            </a:r>
            <a:r>
              <a:rPr spc="-25"/>
              <a:t>了解</a:t>
            </a:r>
            <a:r>
              <a:rPr spc="-5"/>
              <a:t>财务管理专业，我对财务管理专业的各方面都</a:t>
            </a:r>
            <a:r>
              <a:rPr/>
              <a:t>都稍微做一下解释</a:t>
            </a:r>
            <a:r>
              <a:rPr spc="-50">
                <a:latin typeface="Arial"/>
                <a:cs typeface="Arial"/>
              </a:rPr>
              <a: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886200" y="6184900"/>
            <a:ext cx="5257800" cy="669925"/>
          </a:xfrm>
          <a:prstGeom prst="rect">
            <a:avLst/>
          </a:prstGeom>
        </p:spPr>
      </p:pic>
      <p:sp>
        <p:nvSpPr>
          <p:cNvPr id="3" name="object 3"/>
          <p:cNvSpPr txBox="1"/>
          <p:nvPr/>
        </p:nvSpPr>
        <p:spPr>
          <a:xfrm>
            <a:off x="618490" y="229246"/>
            <a:ext cx="7658100" cy="4805045"/>
          </a:xfrm>
          <a:prstGeom prst="rect">
            <a:avLst/>
          </a:prstGeom>
        </p:spPr>
        <p:txBody>
          <a:bodyPr vert="horz" wrap="square" lIns="0" tIns="12700" rIns="0" bIns="0" rtlCol="0">
            <a:spAutoFit/>
          </a:bodyPr>
          <a:lstStyle/>
          <a:p>
            <a:pPr marL="12700" marR="881380">
              <a:lnSpc>
                <a:spcPct val="110000"/>
              </a:lnSpc>
              <a:spcBef>
                <a:spcPts val="100"/>
              </a:spcBef>
            </a:pPr>
            <a:r>
              <a:rPr sz="2800">
                <a:solidFill>
                  <a:srgbClr val="FFFFFF"/>
                </a:solidFill>
                <a:latin typeface="黑体"/>
                <a:cs typeface="黑体"/>
              </a:rPr>
              <a:t>一、引言（开办财务管理专业的必要性</a:t>
            </a:r>
            <a:r>
              <a:rPr sz="2800" spc="-50">
                <a:solidFill>
                  <a:srgbClr val="FFFFFF"/>
                </a:solidFill>
                <a:latin typeface="黑体"/>
                <a:cs typeface="黑体"/>
              </a:rPr>
              <a:t>） </a:t>
            </a:r>
            <a:r>
              <a:rPr sz="2800" spc="-5">
                <a:solidFill>
                  <a:srgbClr val="FFFFFF"/>
                </a:solidFill>
                <a:latin typeface="黑体"/>
                <a:cs typeface="黑体"/>
              </a:rPr>
              <a:t>近年来，全球经济一体化的进程不断加剧。</a:t>
            </a:r>
            <a:endParaRPr sz="2800">
              <a:latin typeface="黑体"/>
              <a:cs typeface="黑体"/>
            </a:endParaRPr>
          </a:p>
          <a:p>
            <a:pPr marL="355600" marR="5080">
              <a:lnSpc>
                <a:spcPts val="3020"/>
              </a:lnSpc>
              <a:spcBef>
                <a:spcPts val="45"/>
              </a:spcBef>
            </a:pPr>
            <a:r>
              <a:rPr sz="2800">
                <a:solidFill>
                  <a:srgbClr val="FFFFFF"/>
                </a:solidFill>
                <a:latin typeface="黑体"/>
                <a:cs typeface="黑体"/>
              </a:rPr>
              <a:t>我国顺应世界经济发展潮流而适时加入WＴＯ</a:t>
            </a:r>
            <a:r>
              <a:rPr sz="2800" spc="-50">
                <a:solidFill>
                  <a:srgbClr val="FFFFFF"/>
                </a:solidFill>
                <a:latin typeface="黑体"/>
                <a:cs typeface="黑体"/>
              </a:rPr>
              <a:t>后</a:t>
            </a:r>
            <a:r>
              <a:rPr sz="2800" spc="-5">
                <a:solidFill>
                  <a:srgbClr val="FFFFFF"/>
                </a:solidFill>
                <a:latin typeface="黑体"/>
                <a:cs typeface="黑体"/>
              </a:rPr>
              <a:t>后，国际贸易与跨国经营业务不断扩大，国</a:t>
            </a:r>
            <a:endParaRPr sz="2800">
              <a:latin typeface="黑体"/>
              <a:cs typeface="黑体"/>
            </a:endParaRPr>
          </a:p>
          <a:p>
            <a:pPr marL="355600" marR="182880">
              <a:lnSpc>
                <a:spcPts val="3020"/>
              </a:lnSpc>
              <a:spcBef>
                <a:spcPts val="10"/>
              </a:spcBef>
            </a:pPr>
            <a:r>
              <a:rPr sz="2800" spc="-5">
                <a:solidFill>
                  <a:srgbClr val="FFFFFF"/>
                </a:solidFill>
                <a:latin typeface="黑体"/>
                <a:cs typeface="黑体"/>
              </a:rPr>
              <a:t>际筹资、投资、结算与纳税等业务也逐步开</a:t>
            </a:r>
            <a:r>
              <a:rPr sz="2800" spc="-50">
                <a:solidFill>
                  <a:srgbClr val="FFFFFF"/>
                </a:solidFill>
                <a:latin typeface="黑体"/>
                <a:cs typeface="黑体"/>
              </a:rPr>
              <a:t> </a:t>
            </a:r>
            <a:r>
              <a:rPr sz="2800" spc="-5">
                <a:solidFill>
                  <a:srgbClr val="FFFFFF"/>
                </a:solidFill>
                <a:latin typeface="黑体"/>
                <a:cs typeface="黑体"/>
              </a:rPr>
              <a:t>展起来；随着国内经济体制改革的逐步深入，我国经济持续多年的稳定增长，证券市场的</a:t>
            </a:r>
            <a:r>
              <a:rPr sz="2800" spc="-50">
                <a:solidFill>
                  <a:srgbClr val="FFFFFF"/>
                </a:solidFill>
                <a:latin typeface="黑体"/>
                <a:cs typeface="黑体"/>
              </a:rPr>
              <a:t> </a:t>
            </a:r>
            <a:r>
              <a:rPr sz="2800" spc="-5">
                <a:solidFill>
                  <a:srgbClr val="FFFFFF"/>
                </a:solidFill>
                <a:latin typeface="黑体"/>
                <a:cs typeface="黑体"/>
              </a:rPr>
              <a:t>发育不断完善，各种鼓励个人拥有财产性收入入和保护私有财产安全的政策法规不断出台，加上社会大众手里积蓄的大量资金都在寻求着着恰当的投资途径以获取尽可能高的投资收</a:t>
            </a:r>
            <a:r>
              <a:rPr sz="2800" spc="-50">
                <a:solidFill>
                  <a:srgbClr val="FFFFFF"/>
                </a:solidFill>
                <a:latin typeface="黑体"/>
                <a:cs typeface="黑体"/>
              </a:rPr>
              <a:t> </a:t>
            </a:r>
            <a:r>
              <a:rPr sz="2800" spc="-25">
                <a:solidFill>
                  <a:srgbClr val="FFFFFF"/>
                </a:solidFill>
                <a:latin typeface="黑体"/>
                <a:cs typeface="黑体"/>
              </a:rPr>
              <a:t>益，</a:t>
            </a:r>
            <a:endParaRPr sz="2800">
              <a:latin typeface="黑体"/>
              <a:cs typeface="黑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717357"/>
            <a:ext cx="8191500" cy="3012440"/>
          </a:xfrm>
          <a:prstGeom prst="rect">
            <a:avLst/>
          </a:prstGeom>
        </p:spPr>
        <p:txBody>
          <a:bodyPr vert="horz" wrap="square" lIns="0" tIns="12700" rIns="0" bIns="0" rtlCol="0">
            <a:spAutoFit/>
          </a:bodyPr>
          <a:lstStyle/>
          <a:p>
            <a:pPr marL="355600" marR="360680" indent="-342900">
              <a:lnSpc>
                <a:spcPct val="100000"/>
              </a:lnSpc>
              <a:spcBef>
                <a:spcPts val="100"/>
              </a:spcBef>
            </a:pPr>
            <a:r>
              <a:rPr sz="2800" spc="-5">
                <a:solidFill>
                  <a:srgbClr val="FFFFFF"/>
                </a:solidFill>
                <a:latin typeface="黑体"/>
                <a:cs typeface="黑体"/>
              </a:rPr>
              <a:t>以致证券、期货、房产、黄金、古董等投资市场场一度都十分活跃，所有这些不断发展变化的国际、国内经济形势和理财环境都在催促着全民</a:t>
            </a:r>
            <a:endParaRPr sz="2800">
              <a:latin typeface="黑体"/>
              <a:cs typeface="黑体"/>
            </a:endParaRPr>
          </a:p>
          <a:p>
            <a:pPr marL="355600" marR="5080">
              <a:lnSpc>
                <a:spcPct val="100000"/>
              </a:lnSpc>
            </a:pPr>
            <a:r>
              <a:rPr sz="2800" spc="-5">
                <a:solidFill>
                  <a:srgbClr val="FFFFFF"/>
                </a:solidFill>
                <a:latin typeface="黑体"/>
                <a:cs typeface="黑体"/>
              </a:rPr>
              <a:t>理财意识的觉醒，无论是单位还是个人都渴望得到</a:t>
            </a:r>
            <a:r>
              <a:rPr sz="2800">
                <a:solidFill>
                  <a:srgbClr val="FFFFFF"/>
                </a:solidFill>
                <a:latin typeface="黑体"/>
                <a:cs typeface="黑体"/>
              </a:rPr>
              <a:t>到财务管理（理财）</a:t>
            </a:r>
            <a:r>
              <a:rPr sz="2800" spc="-5">
                <a:solidFill>
                  <a:srgbClr val="FFFFFF"/>
                </a:solidFill>
                <a:latin typeface="黑体"/>
                <a:cs typeface="黑体"/>
              </a:rPr>
              <a:t>方面的专业性的咨询和指导</a:t>
            </a:r>
            <a:r>
              <a:rPr sz="2800" spc="-50">
                <a:solidFill>
                  <a:srgbClr val="FFFFFF"/>
                </a:solidFill>
                <a:latin typeface="黑体"/>
                <a:cs typeface="黑体"/>
              </a:rPr>
              <a:t> </a:t>
            </a:r>
            <a:r>
              <a:rPr sz="2800" spc="-5">
                <a:solidFill>
                  <a:srgbClr val="FFFFFF"/>
                </a:solidFill>
                <a:latin typeface="黑体"/>
                <a:cs typeface="黑体"/>
              </a:rPr>
              <a:t>以规避投资风险，减少投资损失，进而实现经济效</a:t>
            </a:r>
            <a:r>
              <a:rPr sz="2800" spc="-10">
                <a:solidFill>
                  <a:srgbClr val="FFFFFF"/>
                </a:solidFill>
                <a:latin typeface="黑体"/>
                <a:cs typeface="黑体"/>
              </a:rPr>
              <a:t>效益最大化。</a:t>
            </a:r>
            <a:endParaRPr sz="2800">
              <a:latin typeface="黑体"/>
              <a:cs typeface="黑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810536"/>
            <a:ext cx="8204200" cy="3183255"/>
          </a:xfrm>
          <a:prstGeom prst="rect">
            <a:avLst/>
          </a:prstGeom>
        </p:spPr>
        <p:txBody>
          <a:bodyPr vert="horz" wrap="square" lIns="0" tIns="94615" rIns="0" bIns="0" rtlCol="0">
            <a:spAutoFit/>
          </a:bodyPr>
          <a:lstStyle/>
          <a:p>
            <a:pPr marL="354965" marR="5080" indent="-342900">
              <a:lnSpc>
                <a:spcPts val="2690"/>
              </a:lnSpc>
              <a:spcBef>
                <a:spcPts val="745"/>
              </a:spcBef>
            </a:pPr>
            <a:r>
              <a:rPr sz="2800">
                <a:solidFill>
                  <a:srgbClr val="FFFFFF"/>
                </a:solidFill>
                <a:latin typeface="黑体"/>
                <a:cs typeface="黑体"/>
              </a:rPr>
              <a:t>整个社会学习财务管理（理财）</a:t>
            </a:r>
            <a:r>
              <a:rPr sz="2800" spc="-10">
                <a:solidFill>
                  <a:srgbClr val="FFFFFF"/>
                </a:solidFill>
                <a:latin typeface="黑体"/>
                <a:cs typeface="黑体"/>
              </a:rPr>
              <a:t>知识的热情空前高涨</a:t>
            </a:r>
            <a:r>
              <a:rPr sz="2800" spc="-5">
                <a:solidFill>
                  <a:srgbClr val="FFFFFF"/>
                </a:solidFill>
                <a:latin typeface="黑体"/>
                <a:cs typeface="黑体"/>
              </a:rPr>
              <a:t>涨，社会对具有财务管理知识和能力的专门人才</a:t>
            </a:r>
            <a:r>
              <a:rPr sz="2800" spc="-50">
                <a:solidFill>
                  <a:srgbClr val="FFFFFF"/>
                </a:solidFill>
                <a:latin typeface="黑体"/>
                <a:cs typeface="黑体"/>
              </a:rPr>
              <a:t> </a:t>
            </a:r>
            <a:r>
              <a:rPr sz="2800" spc="-5">
                <a:solidFill>
                  <a:srgbClr val="FFFFFF"/>
                </a:solidFill>
                <a:latin typeface="黑体"/>
                <a:cs typeface="黑体"/>
              </a:rPr>
              <a:t>的需求数量不断扩大，质量要求不断提高，这就促促使教育界对财务会计、财务管理专业的教育观</a:t>
            </a:r>
            <a:r>
              <a:rPr sz="2800" spc="-50">
                <a:solidFill>
                  <a:srgbClr val="FFFFFF"/>
                </a:solidFill>
                <a:latin typeface="黑体"/>
                <a:cs typeface="黑体"/>
              </a:rPr>
              <a:t> </a:t>
            </a:r>
            <a:r>
              <a:rPr sz="2800" spc="-5">
                <a:solidFill>
                  <a:srgbClr val="FFFFFF"/>
                </a:solidFill>
                <a:latin typeface="黑体"/>
                <a:cs typeface="黑体"/>
              </a:rPr>
              <a:t>观念、教育目标、教学内容、教学方法、课</a:t>
            </a:r>
            <a:endParaRPr sz="2800">
              <a:latin typeface="黑体"/>
              <a:cs typeface="黑体"/>
            </a:endParaRPr>
          </a:p>
          <a:p>
            <a:pPr marL="354965" marR="18415">
              <a:lnSpc>
                <a:spcPct val="80000"/>
              </a:lnSpc>
              <a:spcBef>
                <a:spcPts val="15"/>
              </a:spcBef>
            </a:pPr>
            <a:r>
              <a:rPr sz="2800" spc="-5">
                <a:solidFill>
                  <a:srgbClr val="FFFFFF"/>
                </a:solidFill>
                <a:latin typeface="黑体"/>
                <a:cs typeface="黑体"/>
              </a:rPr>
              <a:t>程体系等方面重新进行考量，改变过去财务会计和和财务管理专业不分离的情况，在保留原有财务</a:t>
            </a:r>
            <a:r>
              <a:rPr sz="2800" spc="-50">
                <a:solidFill>
                  <a:srgbClr val="FFFFFF"/>
                </a:solidFill>
                <a:latin typeface="黑体"/>
                <a:cs typeface="黑体"/>
              </a:rPr>
              <a:t> </a:t>
            </a:r>
            <a:r>
              <a:rPr sz="2800" spc="-5">
                <a:solidFill>
                  <a:srgbClr val="FFFFFF"/>
                </a:solidFill>
                <a:latin typeface="黑体"/>
                <a:cs typeface="黑体"/>
              </a:rPr>
              <a:t>会计专业的同时，增设财务管理专业，培养侧重于于具备财务管理知识和能力的专门人才。</a:t>
            </a:r>
            <a:endParaRPr sz="2800">
              <a:latin typeface="黑体"/>
              <a:cs typeface="黑体"/>
            </a:endParaRPr>
          </a:p>
        </p:txBody>
      </p:sp>
      <p:pic>
        <p:nvPicPr>
          <p:cNvPr id="3" name="object 3"/>
          <p:cNvPicPr/>
          <p:nvPr/>
        </p:nvPicPr>
        <p:blipFill>
          <a:blip r:embed="rId2"/>
          <a:stretch>
            <a:fillRect/>
          </a:stretch>
        </p:blipFill>
        <p:spPr>
          <a:xfrm>
            <a:off x="1041400" y="5549900"/>
            <a:ext cx="6769100" cy="719137"/>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825500" y="1625600"/>
            <a:ext cx="1500188" cy="1800225"/>
          </a:xfrm>
          <a:prstGeom prst="rect">
            <a:avLst/>
          </a:prstGeom>
        </p:spPr>
      </p:pic>
      <p:pic>
        <p:nvPicPr>
          <p:cNvPr id="3" name="object 3"/>
          <p:cNvPicPr/>
          <p:nvPr/>
        </p:nvPicPr>
        <p:blipFill>
          <a:blip r:embed="rId3"/>
          <a:stretch>
            <a:fillRect/>
          </a:stretch>
        </p:blipFill>
        <p:spPr>
          <a:xfrm>
            <a:off x="3416300" y="5448300"/>
            <a:ext cx="4124325" cy="495300"/>
          </a:xfrm>
          <a:prstGeom prst="rect">
            <a:avLst/>
          </a:prstGeom>
        </p:spPr>
      </p:pic>
      <p:pic>
        <p:nvPicPr>
          <p:cNvPr id="4" name="object 4"/>
          <p:cNvPicPr/>
          <p:nvPr/>
        </p:nvPicPr>
        <p:blipFill>
          <a:blip r:embed="rId4"/>
          <a:stretch>
            <a:fillRect/>
          </a:stretch>
        </p:blipFill>
        <p:spPr>
          <a:xfrm>
            <a:off x="2768600" y="2641600"/>
            <a:ext cx="720725" cy="444500"/>
          </a:xfrm>
          <a:prstGeom prst="rect">
            <a:avLst/>
          </a:prstGeom>
        </p:spPr>
      </p:pic>
      <p:grpSp>
        <p:nvGrpSpPr>
          <p:cNvPr id="5" name="object 5"/>
          <p:cNvGrpSpPr/>
          <p:nvPr/>
        </p:nvGrpSpPr>
        <p:grpSpPr>
          <a:xfrm>
            <a:off x="5105400" y="1485900"/>
            <a:ext cx="3291204" cy="2740025"/>
            <a:chOff x="5105400" y="1485900"/>
            <a:chExt cx="3291204" cy="2740025"/>
          </a:xfrm>
        </p:grpSpPr>
        <p:pic>
          <p:nvPicPr>
            <p:cNvPr id="6" name="object 6"/>
            <p:cNvPicPr/>
            <p:nvPr/>
          </p:nvPicPr>
          <p:blipFill>
            <a:blip r:embed="rId5"/>
            <a:stretch>
              <a:fillRect/>
            </a:stretch>
          </p:blipFill>
          <p:spPr>
            <a:xfrm>
              <a:off x="5105400" y="1485900"/>
              <a:ext cx="1860550" cy="2232025"/>
            </a:xfrm>
            <a:prstGeom prst="rect">
              <a:avLst/>
            </a:prstGeom>
          </p:spPr>
        </p:pic>
        <p:pic>
          <p:nvPicPr>
            <p:cNvPr id="7" name="object 7"/>
            <p:cNvPicPr/>
            <p:nvPr/>
          </p:nvPicPr>
          <p:blipFill>
            <a:blip r:embed="rId2"/>
            <a:stretch>
              <a:fillRect/>
            </a:stretch>
          </p:blipFill>
          <p:spPr>
            <a:xfrm>
              <a:off x="6896100" y="2425700"/>
              <a:ext cx="1500188" cy="1800225"/>
            </a:xfrm>
            <a:prstGeom prst="rect">
              <a:avLst/>
            </a:prstGeom>
          </p:spPr>
        </p:pic>
      </p:grpSp>
      <p:pic>
        <p:nvPicPr>
          <p:cNvPr id="8" name="object 8"/>
          <p:cNvPicPr/>
          <p:nvPr/>
        </p:nvPicPr>
        <p:blipFill>
          <a:blip r:embed="rId6"/>
          <a:stretch>
            <a:fillRect/>
          </a:stretch>
        </p:blipFill>
        <p:spPr>
          <a:xfrm>
            <a:off x="546100" y="5016500"/>
            <a:ext cx="8077200" cy="1130300"/>
          </a:xfrm>
          <a:prstGeom prst="rect">
            <a:avLst/>
          </a:prstGeom>
        </p:spPr>
      </p:pic>
      <p:grpSp>
        <p:nvGrpSpPr>
          <p:cNvPr id="9" name="object 9"/>
          <p:cNvGrpSpPr/>
          <p:nvPr/>
        </p:nvGrpSpPr>
        <p:grpSpPr>
          <a:xfrm>
            <a:off x="1041400" y="3784600"/>
            <a:ext cx="6769100" cy="1003300"/>
            <a:chOff x="1041400" y="3784600"/>
            <a:chExt cx="6769100" cy="1003300"/>
          </a:xfrm>
        </p:grpSpPr>
        <p:pic>
          <p:nvPicPr>
            <p:cNvPr id="10" name="object 10"/>
            <p:cNvPicPr/>
            <p:nvPr/>
          </p:nvPicPr>
          <p:blipFill>
            <a:blip r:embed="rId7"/>
            <a:stretch>
              <a:fillRect/>
            </a:stretch>
          </p:blipFill>
          <p:spPr>
            <a:xfrm>
              <a:off x="1041400" y="3784600"/>
              <a:ext cx="6769100" cy="855662"/>
            </a:xfrm>
            <a:prstGeom prst="rect">
              <a:avLst/>
            </a:prstGeom>
          </p:spPr>
        </p:pic>
        <p:pic>
          <p:nvPicPr>
            <p:cNvPr id="11" name="object 11"/>
            <p:cNvPicPr/>
            <p:nvPr/>
          </p:nvPicPr>
          <p:blipFill>
            <a:blip r:embed="rId3"/>
            <a:stretch>
              <a:fillRect/>
            </a:stretch>
          </p:blipFill>
          <p:spPr>
            <a:xfrm>
              <a:off x="1689100" y="4292600"/>
              <a:ext cx="4124325" cy="495300"/>
            </a:xfrm>
            <a:prstGeom prst="rect">
              <a:avLst/>
            </a:prstGeom>
          </p:spPr>
        </p:pic>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8" y="416380"/>
            <a:ext cx="7493000" cy="3994150"/>
          </a:xfrm>
          <a:prstGeom prst="rect">
            <a:avLst/>
          </a:prstGeom>
        </p:spPr>
        <p:txBody>
          <a:bodyPr vert="horz" wrap="square" lIns="0" tIns="60960" rIns="0" bIns="0" rtlCol="0">
            <a:spAutoFit/>
          </a:bodyPr>
          <a:lstStyle/>
          <a:p>
            <a:pPr marL="354965" marR="5080" indent="-342900">
              <a:lnSpc>
                <a:spcPts val="3020"/>
              </a:lnSpc>
              <a:spcBef>
                <a:spcPts val="480"/>
              </a:spcBef>
            </a:pPr>
            <a:r>
              <a:rPr sz="2800" spc="-5">
                <a:solidFill>
                  <a:srgbClr val="FFFFFF"/>
                </a:solidFill>
                <a:latin typeface="黑体"/>
                <a:cs typeface="黑体"/>
              </a:rPr>
              <a:t>二、应用型财务管理专业人才培养目标的定位、</a:t>
            </a:r>
            <a:r>
              <a:rPr sz="2800" spc="-10">
                <a:solidFill>
                  <a:srgbClr val="FFFFFF"/>
                </a:solidFill>
                <a:latin typeface="黑体"/>
                <a:cs typeface="黑体"/>
              </a:rPr>
              <a:t>能力与素质的构成</a:t>
            </a:r>
            <a:endParaRPr sz="2800">
              <a:latin typeface="黑体"/>
              <a:cs typeface="黑体"/>
            </a:endParaRPr>
          </a:p>
          <a:p>
            <a:pPr marL="355600" marR="5080" indent="-342900">
              <a:lnSpc>
                <a:spcPts val="3020"/>
              </a:lnSpc>
              <a:spcBef>
                <a:spcPts val="685"/>
              </a:spcBef>
            </a:pPr>
            <a:r>
              <a:rPr sz="2800" spc="-5">
                <a:solidFill>
                  <a:srgbClr val="FFFFFF"/>
                </a:solidFill>
                <a:latin typeface="黑体"/>
                <a:cs typeface="黑体"/>
              </a:rPr>
              <a:t>财务管理专业的培养目标归根到底取决于人才市市场的需求。如果培养出来的学生无法被人</a:t>
            </a:r>
            <a:r>
              <a:rPr sz="2800" spc="-50">
                <a:solidFill>
                  <a:srgbClr val="FFFFFF"/>
                </a:solidFill>
                <a:latin typeface="黑体"/>
                <a:cs typeface="黑体"/>
              </a:rPr>
              <a:t> </a:t>
            </a:r>
            <a:r>
              <a:rPr sz="2800" spc="-5">
                <a:solidFill>
                  <a:srgbClr val="FFFFFF"/>
                </a:solidFill>
                <a:latin typeface="黑体"/>
                <a:cs typeface="黑体"/>
              </a:rPr>
              <a:t>才市场接受,那么这个专业的生存与发展就存存在问题了。那么,财务管理专业应该培养</a:t>
            </a:r>
            <a:endParaRPr sz="2800">
              <a:latin typeface="黑体"/>
              <a:cs typeface="黑体"/>
            </a:endParaRPr>
          </a:p>
          <a:p>
            <a:pPr marL="355600" marR="18415">
              <a:lnSpc>
                <a:spcPts val="3020"/>
              </a:lnSpc>
              <a:spcBef>
                <a:spcPts val="15"/>
              </a:spcBef>
            </a:pPr>
            <a:r>
              <a:rPr sz="2800">
                <a:solidFill>
                  <a:srgbClr val="FFFFFF"/>
                </a:solidFill>
                <a:latin typeface="黑体"/>
                <a:cs typeface="黑体"/>
              </a:rPr>
              <a:t>什么样的财务管理人才呢?在2000</a:t>
            </a:r>
            <a:r>
              <a:rPr sz="2800" spc="-10">
                <a:solidFill>
                  <a:srgbClr val="FFFFFF"/>
                </a:solidFill>
                <a:latin typeface="黑体"/>
                <a:cs typeface="黑体"/>
              </a:rPr>
              <a:t>年国家教育</a:t>
            </a:r>
            <a:r>
              <a:rPr sz="2800" spc="-5">
                <a:solidFill>
                  <a:srgbClr val="FFFFFF"/>
                </a:solidFill>
                <a:latin typeface="黑体"/>
                <a:cs typeface="黑体"/>
              </a:rPr>
              <a:t>育部高等学校工商管理类专业教学指导委员</a:t>
            </a:r>
            <a:r>
              <a:rPr sz="2800" spc="-50">
                <a:solidFill>
                  <a:srgbClr val="FFFFFF"/>
                </a:solidFill>
                <a:latin typeface="黑体"/>
                <a:cs typeface="黑体"/>
              </a:rPr>
              <a:t> </a:t>
            </a:r>
            <a:r>
              <a:rPr sz="2800" spc="-5">
                <a:solidFill>
                  <a:srgbClr val="FFFFFF"/>
                </a:solidFill>
                <a:latin typeface="黑体"/>
                <a:cs typeface="黑体"/>
              </a:rPr>
              <a:t>会关于财务管理专业的指导性教学方案中提出出,财务管理专业的培养目标是:</a:t>
            </a:r>
            <a:endParaRPr sz="2800">
              <a:latin typeface="黑体"/>
              <a:cs typeface="黑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8490" y="664844"/>
            <a:ext cx="7670800" cy="2585720"/>
          </a:xfrm>
          <a:prstGeom prst="rect">
            <a:avLst/>
          </a:prstGeom>
        </p:spPr>
        <p:txBody>
          <a:bodyPr vert="horz" wrap="square" lIns="0" tIns="12700" rIns="0" bIns="0" rtlCol="0">
            <a:spAutoFit/>
          </a:bodyPr>
          <a:lstStyle/>
          <a:p>
            <a:pPr marL="355600" marR="5080" indent="-342900">
              <a:lnSpc>
                <a:spcPct val="100000"/>
              </a:lnSpc>
              <a:spcBef>
                <a:spcPts val="100"/>
              </a:spcBef>
            </a:pPr>
            <a:r>
              <a:rPr sz="2800">
                <a:solidFill>
                  <a:srgbClr val="FFFFFF"/>
                </a:solidFill>
                <a:latin typeface="黑体"/>
                <a:cs typeface="黑体"/>
              </a:rPr>
              <a:t>培养德、智、体、美全面发展,适应21</a:t>
            </a:r>
            <a:r>
              <a:rPr sz="2800" spc="-10">
                <a:solidFill>
                  <a:srgbClr val="FFFFFF"/>
                </a:solidFill>
                <a:latin typeface="黑体"/>
                <a:cs typeface="黑体"/>
              </a:rPr>
              <a:t>世纪社会发</a:t>
            </a:r>
            <a:r>
              <a:rPr sz="2800" spc="-5">
                <a:solidFill>
                  <a:srgbClr val="FFFFFF"/>
                </a:solidFill>
                <a:latin typeface="黑体"/>
                <a:cs typeface="黑体"/>
              </a:rPr>
              <a:t>发展和社会主义市场经济建设需要,基础扎</a:t>
            </a:r>
            <a:endParaRPr sz="2800">
              <a:latin typeface="黑体"/>
              <a:cs typeface="黑体"/>
            </a:endParaRPr>
          </a:p>
          <a:p>
            <a:pPr marL="355600">
              <a:lnSpc>
                <a:spcPct val="100000"/>
              </a:lnSpc>
            </a:pPr>
            <a:r>
              <a:rPr sz="2800" spc="-5">
                <a:solidFill>
                  <a:srgbClr val="FFFFFF"/>
                </a:solidFill>
                <a:latin typeface="黑体"/>
                <a:cs typeface="黑体"/>
              </a:rPr>
              <a:t>实、知识面宽、综合素质高、富有创新精</a:t>
            </a:r>
            <a:endParaRPr sz="2800">
              <a:latin typeface="黑体"/>
              <a:cs typeface="黑体"/>
            </a:endParaRPr>
          </a:p>
          <a:p>
            <a:pPr marL="355600" marR="18415">
              <a:lnSpc>
                <a:spcPct val="100000"/>
              </a:lnSpc>
            </a:pPr>
            <a:r>
              <a:rPr sz="2800" spc="-5">
                <a:solidFill>
                  <a:srgbClr val="FFFFFF"/>
                </a:solidFill>
                <a:latin typeface="黑体"/>
                <a:cs typeface="黑体"/>
              </a:rPr>
              <a:t>神,具备财务管理及相关的管理、经济、法律</a:t>
            </a:r>
            <a:r>
              <a:rPr sz="2800" spc="-50">
                <a:solidFill>
                  <a:srgbClr val="FFFFFF"/>
                </a:solidFill>
                <a:latin typeface="黑体"/>
                <a:cs typeface="黑体"/>
              </a:rPr>
              <a:t> </a:t>
            </a:r>
            <a:r>
              <a:rPr sz="2800" spc="-5">
                <a:solidFill>
                  <a:srgbClr val="FFFFFF"/>
                </a:solidFill>
                <a:latin typeface="黑体"/>
                <a:cs typeface="黑体"/>
              </a:rPr>
              <a:t>律、会计与金融等方面的知识和能力,能够从事事财务管理工作的工商管理高级专门人才。</a:t>
            </a:r>
            <a:endParaRPr sz="2800">
              <a:latin typeface="黑体"/>
              <a:cs typeface="黑体"/>
            </a:endParaRPr>
          </a:p>
        </p:txBody>
      </p:sp>
      <p:pic>
        <p:nvPicPr>
          <p:cNvPr id="3" name="object 3"/>
          <p:cNvPicPr/>
          <p:nvPr/>
        </p:nvPicPr>
        <p:blipFill>
          <a:blip r:embed="rId2"/>
          <a:stretch>
            <a:fillRect/>
          </a:stretch>
        </p:blipFill>
        <p:spPr>
          <a:xfrm>
            <a:off x="330200" y="5511800"/>
            <a:ext cx="8353425" cy="490537"/>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271918"/>
            <a:ext cx="7835900" cy="4676775"/>
          </a:xfrm>
          <a:prstGeom prst="rect">
            <a:avLst/>
          </a:prstGeom>
        </p:spPr>
        <p:txBody>
          <a:bodyPr vert="horz" wrap="square" lIns="0" tIns="61594" rIns="0" bIns="0" rtlCol="0">
            <a:spAutoFit/>
          </a:bodyPr>
          <a:lstStyle/>
          <a:p>
            <a:pPr marL="354965" marR="5080" indent="-342900">
              <a:lnSpc>
                <a:spcPts val="3020"/>
              </a:lnSpc>
              <a:spcBef>
                <a:spcPts val="484"/>
              </a:spcBef>
            </a:pPr>
            <a:r>
              <a:rPr sz="2800" spc="-5">
                <a:solidFill>
                  <a:srgbClr val="FFFFFF"/>
                </a:solidFill>
                <a:latin typeface="黑体"/>
                <a:cs typeface="黑体"/>
              </a:rPr>
              <a:t>笔者认为,这只是对财务管理专业培养目标进行</a:t>
            </a:r>
            <a:r>
              <a:rPr sz="2800" spc="700">
                <a:solidFill>
                  <a:srgbClr val="FFFFFF"/>
                </a:solidFill>
                <a:latin typeface="黑体"/>
                <a:cs typeface="黑体"/>
              </a:rPr>
              <a:t> </a:t>
            </a:r>
            <a:r>
              <a:rPr sz="2800" spc="-5">
                <a:solidFill>
                  <a:srgbClr val="FFFFFF"/>
                </a:solidFill>
                <a:latin typeface="黑体"/>
                <a:cs typeface="黑体"/>
              </a:rPr>
              <a:t>抽象的概括。具体到应用型本科财务管理专业</a:t>
            </a:r>
            <a:r>
              <a:rPr sz="2800" spc="-50">
                <a:solidFill>
                  <a:srgbClr val="FFFFFF"/>
                </a:solidFill>
                <a:latin typeface="黑体"/>
                <a:cs typeface="黑体"/>
              </a:rPr>
              <a:t> </a:t>
            </a:r>
            <a:r>
              <a:rPr sz="2800" spc="-5">
                <a:solidFill>
                  <a:srgbClr val="FFFFFF"/>
                </a:solidFill>
                <a:latin typeface="黑体"/>
                <a:cs typeface="黑体"/>
              </a:rPr>
              <a:t>业，我们认为培养的目标就相应地主要是面向实实业界和实务界。我们原来的培养目标是这样表表述的：本专业培养适应海峡西岸经济区，尤其其是厦门市经济建设与社会发展需要，具备经济济、管理、法律、理财和金融等方面的基本</a:t>
            </a:r>
            <a:endParaRPr sz="2800">
              <a:latin typeface="黑体"/>
              <a:cs typeface="黑体"/>
            </a:endParaRPr>
          </a:p>
          <a:p>
            <a:pPr marL="354965" marR="5080">
              <a:lnSpc>
                <a:spcPts val="3020"/>
              </a:lnSpc>
              <a:spcBef>
                <a:spcPts val="25"/>
              </a:spcBef>
            </a:pPr>
            <a:r>
              <a:rPr sz="2800" spc="-5">
                <a:solidFill>
                  <a:srgbClr val="FFFFFF"/>
                </a:solidFill>
                <a:latin typeface="黑体"/>
                <a:cs typeface="黑体"/>
              </a:rPr>
              <a:t>理论和基础知识，能在政府部门、企事业单位、金融服务业、财务咨询机构、会计师事务所、</a:t>
            </a:r>
            <a:r>
              <a:rPr sz="2800" spc="-50">
                <a:solidFill>
                  <a:srgbClr val="FFFFFF"/>
                </a:solidFill>
                <a:latin typeface="黑体"/>
                <a:cs typeface="黑体"/>
              </a:rPr>
              <a:t> </a:t>
            </a:r>
            <a:r>
              <a:rPr sz="2800">
                <a:solidFill>
                  <a:srgbClr val="FFFFFF"/>
                </a:solidFill>
                <a:latin typeface="黑体"/>
                <a:cs typeface="黑体"/>
              </a:rPr>
              <a:t>跨国（集团）</a:t>
            </a:r>
            <a:r>
              <a:rPr sz="2800" spc="-5">
                <a:solidFill>
                  <a:srgbClr val="FFFFFF"/>
                </a:solidFill>
                <a:latin typeface="黑体"/>
                <a:cs typeface="黑体"/>
              </a:rPr>
              <a:t>公司和教学科研部门从事公司理财</a:t>
            </a:r>
            <a:r>
              <a:rPr sz="2800">
                <a:solidFill>
                  <a:srgbClr val="FFFFFF"/>
                </a:solidFill>
                <a:latin typeface="黑体"/>
                <a:cs typeface="黑体"/>
              </a:rPr>
              <a:t>财（尤其是台资企业理财）</a:t>
            </a:r>
            <a:r>
              <a:rPr sz="2800" spc="-10">
                <a:solidFill>
                  <a:srgbClr val="FFFFFF"/>
                </a:solidFill>
                <a:latin typeface="黑体"/>
                <a:cs typeface="黑体"/>
              </a:rPr>
              <a:t>和个人理财等的应用用型高级专门人才。</a:t>
            </a:r>
            <a:endParaRPr sz="2800">
              <a:latin typeface="黑体"/>
              <a:cs typeface="黑体"/>
            </a:endParaRPr>
          </a:p>
        </p:txBody>
      </p:sp>
      <p:pic>
        <p:nvPicPr>
          <p:cNvPr id="3" name="object 3"/>
          <p:cNvPicPr/>
          <p:nvPr/>
        </p:nvPicPr>
        <p:blipFill>
          <a:blip r:embed="rId2"/>
          <a:stretch>
            <a:fillRect/>
          </a:stretch>
        </p:blipFill>
        <p:spPr>
          <a:xfrm>
            <a:off x="5765800" y="6121400"/>
            <a:ext cx="3378200" cy="735012"/>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169670"/>
            <a:ext cx="7493000" cy="3439160"/>
          </a:xfrm>
          <a:prstGeom prst="rect">
            <a:avLst/>
          </a:prstGeom>
        </p:spPr>
        <p:txBody>
          <a:bodyPr vert="horz" wrap="square" lIns="0" tIns="12700" rIns="0" bIns="0" rtlCol="0">
            <a:spAutoFit/>
          </a:bodyPr>
          <a:lstStyle/>
          <a:p>
            <a:pPr marL="355600" marR="5080" indent="-342900">
              <a:lnSpc>
                <a:spcPct val="100000"/>
              </a:lnSpc>
              <a:spcBef>
                <a:spcPts val="100"/>
              </a:spcBef>
            </a:pPr>
            <a:r>
              <a:rPr sz="2800" spc="-5">
                <a:solidFill>
                  <a:srgbClr val="FFFFFF"/>
                </a:solidFill>
                <a:latin typeface="黑体"/>
                <a:cs typeface="黑体"/>
              </a:rPr>
              <a:t>现在我稍微做了些修改，修改后比较简练一些：应用型财务管理专业学生未来的职业发展可</a:t>
            </a:r>
            <a:r>
              <a:rPr sz="2800" spc="-50">
                <a:solidFill>
                  <a:srgbClr val="FFFFFF"/>
                </a:solidFill>
                <a:latin typeface="黑体"/>
                <a:cs typeface="黑体"/>
              </a:rPr>
              <a:t> </a:t>
            </a:r>
            <a:r>
              <a:rPr sz="2800">
                <a:solidFill>
                  <a:srgbClr val="FFFFFF"/>
                </a:solidFill>
                <a:latin typeface="黑体"/>
                <a:cs typeface="黑体"/>
              </a:rPr>
              <a:t>以定位为成为工商企业的财务总监(CFO)</a:t>
            </a:r>
            <a:r>
              <a:rPr sz="2800" spc="-25">
                <a:solidFill>
                  <a:srgbClr val="FFFFFF"/>
                </a:solidFill>
                <a:latin typeface="黑体"/>
                <a:cs typeface="黑体"/>
              </a:rPr>
              <a:t>、证</a:t>
            </a:r>
            <a:r>
              <a:rPr sz="2800">
                <a:solidFill>
                  <a:srgbClr val="FFFFFF"/>
                </a:solidFill>
                <a:latin typeface="黑体"/>
                <a:cs typeface="黑体"/>
              </a:rPr>
              <a:t>券公司的财务分析师(CFA)</a:t>
            </a:r>
            <a:r>
              <a:rPr sz="2800" spc="-10">
                <a:solidFill>
                  <a:srgbClr val="FFFFFF"/>
                </a:solidFill>
                <a:latin typeface="黑体"/>
                <a:cs typeface="黑体"/>
              </a:rPr>
              <a:t>以及金融部门的财</a:t>
            </a:r>
            <a:r>
              <a:rPr sz="2800">
                <a:solidFill>
                  <a:srgbClr val="FFFFFF"/>
                </a:solidFill>
                <a:latin typeface="黑体"/>
                <a:cs typeface="黑体"/>
              </a:rPr>
              <a:t>务策划师(CFP),</a:t>
            </a:r>
            <a:r>
              <a:rPr sz="2800" spc="-5">
                <a:solidFill>
                  <a:srgbClr val="FFFFFF"/>
                </a:solidFill>
                <a:latin typeface="黑体"/>
                <a:cs typeface="黑体"/>
              </a:rPr>
              <a:t>其中以培养具有国际视野的</a:t>
            </a:r>
            <a:r>
              <a:rPr sz="2800" spc="-50">
                <a:solidFill>
                  <a:srgbClr val="FFFFFF"/>
                </a:solidFill>
                <a:latin typeface="黑体"/>
                <a:cs typeface="黑体"/>
              </a:rPr>
              <a:t> </a:t>
            </a:r>
            <a:r>
              <a:rPr sz="2800">
                <a:solidFill>
                  <a:srgbClr val="FFFFFF"/>
                </a:solidFill>
                <a:latin typeface="黑体"/>
                <a:cs typeface="黑体"/>
              </a:rPr>
              <a:t>CFO（特别是面向台资企业的CFO）</a:t>
            </a:r>
            <a:r>
              <a:rPr sz="2800" spc="-15">
                <a:solidFill>
                  <a:srgbClr val="FFFFFF"/>
                </a:solidFill>
                <a:latin typeface="黑体"/>
                <a:cs typeface="黑体"/>
              </a:rPr>
              <a:t>为主要目</a:t>
            </a:r>
            <a:r>
              <a:rPr sz="2800" spc="-50">
                <a:solidFill>
                  <a:srgbClr val="FFFFFF"/>
                </a:solidFill>
                <a:latin typeface="黑体"/>
                <a:cs typeface="黑体"/>
              </a:rPr>
              <a:t> </a:t>
            </a:r>
            <a:r>
              <a:rPr sz="2800" spc="-5">
                <a:solidFill>
                  <a:srgbClr val="FFFFFF"/>
                </a:solidFill>
                <a:latin typeface="黑体"/>
                <a:cs typeface="黑体"/>
              </a:rPr>
              <a:t>标。这样修改不知是否妥当？欢迎大家批评</a:t>
            </a:r>
            <a:r>
              <a:rPr sz="2800" spc="-50">
                <a:solidFill>
                  <a:srgbClr val="FFFFFF"/>
                </a:solidFill>
                <a:latin typeface="黑体"/>
                <a:cs typeface="黑体"/>
              </a:rPr>
              <a:t> </a:t>
            </a:r>
            <a:r>
              <a:rPr sz="2800" spc="-15">
                <a:solidFill>
                  <a:srgbClr val="FFFFFF"/>
                </a:solidFill>
                <a:latin typeface="黑体"/>
                <a:cs typeface="黑体"/>
              </a:rPr>
              <a:t>评指正。</a:t>
            </a:r>
            <a:endParaRPr sz="2800">
              <a:latin typeface="黑体"/>
              <a:cs typeface="黑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01700" y="774700"/>
            <a:ext cx="7200900" cy="519112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8" y="1463316"/>
            <a:ext cx="6781800" cy="2500630"/>
          </a:xfrm>
          <a:prstGeom prst="rect">
            <a:avLst/>
          </a:prstGeom>
        </p:spPr>
        <p:txBody>
          <a:bodyPr vert="horz" wrap="square" lIns="0" tIns="94615" rIns="0" bIns="0" rtlCol="0">
            <a:spAutoFit/>
          </a:bodyPr>
          <a:lstStyle/>
          <a:p>
            <a:pPr marL="355600" marR="5080" indent="-342900" algn="just">
              <a:lnSpc>
                <a:spcPts val="2690"/>
              </a:lnSpc>
              <a:spcBef>
                <a:spcPts val="745"/>
              </a:spcBef>
            </a:pPr>
            <a:r>
              <a:rPr sz="2800" spc="-5">
                <a:solidFill>
                  <a:srgbClr val="FFFFFF"/>
                </a:solidFill>
                <a:latin typeface="黑体"/>
                <a:cs typeface="黑体"/>
              </a:rPr>
              <a:t>我们对应用型本科财务管理专业人才总体素质要求主要集中在如下六个方面：一是要有高尚的道德操守，二是要有清醒的经济头脑；三是要有扎实的专业理论知识和熟练的专业实务能力，四是要有强烈的法律意识；五是要有一定的人文素养，六是要有健康的体魄和乐观进取的心态。</a:t>
            </a:r>
            <a:endParaRPr sz="2800">
              <a:latin typeface="黑体"/>
              <a:cs typeface="黑体"/>
            </a:endParaRPr>
          </a:p>
        </p:txBody>
      </p:sp>
      <p:pic>
        <p:nvPicPr>
          <p:cNvPr id="3" name="object 3"/>
          <p:cNvPicPr/>
          <p:nvPr/>
        </p:nvPicPr>
        <p:blipFill>
          <a:blip r:embed="rId2"/>
          <a:stretch>
            <a:fillRect/>
          </a:stretch>
        </p:blipFill>
        <p:spPr>
          <a:xfrm>
            <a:off x="1333500" y="5867400"/>
            <a:ext cx="5903912" cy="4699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2140" y="1717357"/>
            <a:ext cx="8191500" cy="2159000"/>
          </a:xfrm>
          <a:prstGeom prst="rect">
            <a:avLst/>
          </a:prstGeom>
        </p:spPr>
        <p:txBody>
          <a:bodyPr vert="horz" wrap="square" lIns="0" tIns="12700" rIns="0" bIns="0" rtlCol="0">
            <a:spAutoFit/>
          </a:bodyPr>
          <a:lstStyle/>
          <a:p>
            <a:pPr marL="355600" marR="5080" indent="-342900">
              <a:lnSpc>
                <a:spcPct val="100000"/>
              </a:lnSpc>
              <a:spcBef>
                <a:spcPts val="100"/>
              </a:spcBef>
            </a:pPr>
            <a:r>
              <a:rPr spc="-5"/>
              <a:t>具体来说作为大学本科阶段培养的应用型财务管理专业人才，从应具备的知识和能力来看，在基本</a:t>
            </a:r>
            <a:r>
              <a:rPr spc="-50"/>
              <a:t> </a:t>
            </a:r>
            <a:r>
              <a:rPr spc="-5"/>
              <a:t>知识与技能方面，一是要有较强的语言沟通、文字字表达、人际交往、信息获取及分析的能力；二</a:t>
            </a:r>
            <a:r>
              <a:rPr spc="-50"/>
              <a:t> </a:t>
            </a:r>
            <a:r>
              <a:rPr/>
              <a:t>二是要精通外语，便于进行国际经济协作与交流</a:t>
            </a:r>
            <a:r>
              <a:rPr b="1" spc="-50">
                <a:latin typeface="Microsoft JhengHei"/>
                <a:cs typeface="Microsoft JhengHei"/>
              </a:rPr>
              <a:t>。</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2952" y="528279"/>
            <a:ext cx="7137400" cy="4207510"/>
          </a:xfrm>
          <a:prstGeom prst="rect">
            <a:avLst/>
          </a:prstGeom>
        </p:spPr>
        <p:txBody>
          <a:bodyPr vert="horz" wrap="square" lIns="0" tIns="94615" rIns="0" bIns="0" rtlCol="0">
            <a:spAutoFit/>
          </a:bodyPr>
          <a:lstStyle/>
          <a:p>
            <a:pPr marL="354965" marR="5080" indent="-342900">
              <a:lnSpc>
                <a:spcPts val="2690"/>
              </a:lnSpc>
              <a:spcBef>
                <a:spcPts val="745"/>
              </a:spcBef>
            </a:pPr>
            <a:r>
              <a:rPr sz="2800" spc="-5">
                <a:solidFill>
                  <a:srgbClr val="FFFFFF"/>
                </a:solidFill>
                <a:latin typeface="黑体"/>
                <a:cs typeface="黑体"/>
              </a:rPr>
              <a:t>在专业知识与技能方面，一是要掌握管理学、经济学、金融学等方面的基本理论和基本</a:t>
            </a:r>
            <a:r>
              <a:rPr sz="2800" spc="-50">
                <a:solidFill>
                  <a:srgbClr val="FFFFFF"/>
                </a:solidFill>
                <a:latin typeface="黑体"/>
                <a:cs typeface="黑体"/>
              </a:rPr>
              <a:t> </a:t>
            </a:r>
            <a:r>
              <a:rPr sz="2800" spc="-5">
                <a:solidFill>
                  <a:srgbClr val="FFFFFF"/>
                </a:solidFill>
                <a:latin typeface="黑体"/>
                <a:cs typeface="黑体"/>
              </a:rPr>
              <a:t>知识；二是要熟悉我国的大政方针、经济政政策、财务法规以及国际相关法规和惯例；三是要受到财务管理和会计核算方法和技</a:t>
            </a:r>
            <a:r>
              <a:rPr sz="2800" spc="-50">
                <a:solidFill>
                  <a:srgbClr val="FFFFFF"/>
                </a:solidFill>
                <a:latin typeface="黑体"/>
                <a:cs typeface="黑体"/>
              </a:rPr>
              <a:t> </a:t>
            </a:r>
            <a:r>
              <a:rPr sz="2800" spc="-5">
                <a:solidFill>
                  <a:srgbClr val="FFFFFF"/>
                </a:solidFill>
                <a:latin typeface="黑体"/>
                <a:cs typeface="黑体"/>
              </a:rPr>
              <a:t>能方面的严格训练，具备分析和解决财务</a:t>
            </a:r>
            <a:r>
              <a:rPr sz="2800" spc="-50">
                <a:solidFill>
                  <a:srgbClr val="FFFFFF"/>
                </a:solidFill>
                <a:latin typeface="黑体"/>
                <a:cs typeface="黑体"/>
              </a:rPr>
              <a:t> </a:t>
            </a:r>
            <a:r>
              <a:rPr sz="2800" spc="-5">
                <a:solidFill>
                  <a:srgbClr val="FFFFFF"/>
                </a:solidFill>
                <a:latin typeface="黑体"/>
                <a:cs typeface="黑体"/>
              </a:rPr>
              <a:t>与会计问题的实际能力。在综合素质与能</a:t>
            </a:r>
            <a:r>
              <a:rPr sz="2800" spc="-50">
                <a:solidFill>
                  <a:srgbClr val="FFFFFF"/>
                </a:solidFill>
                <a:latin typeface="黑体"/>
                <a:cs typeface="黑体"/>
              </a:rPr>
              <a:t> </a:t>
            </a:r>
            <a:r>
              <a:rPr sz="2800" spc="-5">
                <a:solidFill>
                  <a:srgbClr val="FFFFFF"/>
                </a:solidFill>
                <a:latin typeface="黑体"/>
                <a:cs typeface="黑体"/>
              </a:rPr>
              <a:t>力方面，一是要有适应不断变化的财务环</a:t>
            </a:r>
            <a:r>
              <a:rPr sz="2800" spc="-50">
                <a:solidFill>
                  <a:srgbClr val="FFFFFF"/>
                </a:solidFill>
                <a:latin typeface="黑体"/>
                <a:cs typeface="黑体"/>
              </a:rPr>
              <a:t> </a:t>
            </a:r>
            <a:r>
              <a:rPr sz="2800" spc="-5">
                <a:solidFill>
                  <a:srgbClr val="FFFFFF"/>
                </a:solidFill>
                <a:latin typeface="黑体"/>
                <a:cs typeface="黑体"/>
              </a:rPr>
              <a:t>境的能力和心理素质；二是要有很强的知</a:t>
            </a:r>
            <a:r>
              <a:rPr sz="2800" spc="-50">
                <a:solidFill>
                  <a:srgbClr val="FFFFFF"/>
                </a:solidFill>
                <a:latin typeface="黑体"/>
                <a:cs typeface="黑体"/>
              </a:rPr>
              <a:t> </a:t>
            </a:r>
            <a:r>
              <a:rPr sz="2800" spc="-5">
                <a:solidFill>
                  <a:srgbClr val="FFFFFF"/>
                </a:solidFill>
                <a:latin typeface="黑体"/>
                <a:cs typeface="黑体"/>
              </a:rPr>
              <a:t>识更新能力，能够随着社会经济和理论研</a:t>
            </a:r>
            <a:r>
              <a:rPr sz="2800" spc="-50">
                <a:solidFill>
                  <a:srgbClr val="FFFFFF"/>
                </a:solidFill>
                <a:latin typeface="黑体"/>
                <a:cs typeface="黑体"/>
              </a:rPr>
              <a:t> </a:t>
            </a:r>
            <a:r>
              <a:rPr sz="2800" spc="-5">
                <a:solidFill>
                  <a:srgbClr val="FFFFFF"/>
                </a:solidFill>
                <a:latin typeface="黑体"/>
                <a:cs typeface="黑体"/>
              </a:rPr>
              <a:t>究的不断进步而不断创新财务管理的思想、</a:t>
            </a:r>
            <a:r>
              <a:rPr sz="2800" spc="-10">
                <a:solidFill>
                  <a:srgbClr val="FFFFFF"/>
                </a:solidFill>
                <a:latin typeface="黑体"/>
                <a:cs typeface="黑体"/>
              </a:rPr>
              <a:t>方法和手段。</a:t>
            </a:r>
            <a:endParaRPr sz="2800">
              <a:latin typeface="黑体"/>
              <a:cs typeface="黑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3429000"/>
            <a:ext cx="9144000" cy="461962"/>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520382"/>
            <a:ext cx="7835900" cy="4292600"/>
          </a:xfrm>
          <a:prstGeom prst="rect">
            <a:avLst/>
          </a:prstGeom>
        </p:spPr>
        <p:txBody>
          <a:bodyPr vert="horz" wrap="square" lIns="0" tIns="12700" rIns="0" bIns="0" rtlCol="0">
            <a:spAutoFit/>
          </a:bodyPr>
          <a:lstStyle/>
          <a:p>
            <a:pPr marL="355600" marR="5080" indent="-342900">
              <a:lnSpc>
                <a:spcPct val="100000"/>
              </a:lnSpc>
              <a:spcBef>
                <a:spcPts val="100"/>
              </a:spcBef>
            </a:pPr>
            <a:r>
              <a:rPr sz="2800" spc="-5">
                <a:solidFill>
                  <a:srgbClr val="FFFFFF"/>
                </a:solidFill>
                <a:latin typeface="黑体"/>
                <a:cs typeface="黑体"/>
              </a:rPr>
              <a:t>对应用型财务管理专业人才培养目标的定位及对对本专业毕业生知识能力的要求，是我们构建该该专业课程体系的科学依据。财务总监、财</a:t>
            </a:r>
            <a:endParaRPr sz="2800">
              <a:latin typeface="黑体"/>
              <a:cs typeface="黑体"/>
            </a:endParaRPr>
          </a:p>
          <a:p>
            <a:pPr marL="355600" marR="5080">
              <a:lnSpc>
                <a:spcPct val="100000"/>
              </a:lnSpc>
            </a:pPr>
            <a:r>
              <a:rPr sz="2800" spc="-5">
                <a:solidFill>
                  <a:srgbClr val="FFFFFF"/>
                </a:solidFill>
                <a:latin typeface="黑体"/>
                <a:cs typeface="黑体"/>
              </a:rPr>
              <a:t>务分析师与财务策划师需要什么样的知识结构</a:t>
            </a:r>
            <a:r>
              <a:rPr sz="2800" spc="-50">
                <a:solidFill>
                  <a:srgbClr val="FFFFFF"/>
                </a:solidFill>
                <a:latin typeface="黑体"/>
                <a:cs typeface="黑体"/>
              </a:rPr>
              <a:t> </a:t>
            </a:r>
            <a:r>
              <a:rPr sz="2800" spc="-5">
                <a:solidFill>
                  <a:srgbClr val="FFFFFF"/>
                </a:solidFill>
                <a:latin typeface="黑体"/>
                <a:cs typeface="黑体"/>
              </a:rPr>
              <a:t>呢?虽然这三种职业服务于不同的单位和行业,但但是都要求掌握现代企业财务管理、会计以及资资本市场方面的基本理论、基本方法和基本技能能,熟悉国际财务管理惯例。也就是说,虽然这</a:t>
            </a:r>
            <a:r>
              <a:rPr sz="2800" spc="-50">
                <a:solidFill>
                  <a:srgbClr val="FFFFFF"/>
                </a:solidFill>
                <a:latin typeface="黑体"/>
                <a:cs typeface="黑体"/>
              </a:rPr>
              <a:t> </a:t>
            </a:r>
            <a:r>
              <a:rPr sz="2800" spc="-5">
                <a:solidFill>
                  <a:srgbClr val="FFFFFF"/>
                </a:solidFill>
                <a:latin typeface="黑体"/>
                <a:cs typeface="黑体"/>
              </a:rPr>
              <a:t>这三种职业的实务工作有很大不同,但是知识结结构却是基本相同的。</a:t>
            </a:r>
            <a:endParaRPr sz="2800">
              <a:latin typeface="黑体"/>
              <a:cs typeface="黑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448944"/>
            <a:ext cx="7302500" cy="3012440"/>
          </a:xfrm>
          <a:prstGeom prst="rect">
            <a:avLst/>
          </a:prstGeom>
        </p:spPr>
        <p:txBody>
          <a:bodyPr vert="horz" wrap="square" lIns="0" tIns="12700" rIns="0" bIns="0" rtlCol="0">
            <a:spAutoFit/>
          </a:bodyPr>
          <a:lstStyle/>
          <a:p>
            <a:pPr marL="354965" marR="5080" indent="-342900">
              <a:lnSpc>
                <a:spcPct val="100000"/>
              </a:lnSpc>
              <a:spcBef>
                <a:spcPts val="100"/>
              </a:spcBef>
            </a:pPr>
            <a:r>
              <a:rPr sz="2800">
                <a:solidFill>
                  <a:srgbClr val="FFFFFF"/>
                </a:solidFill>
                <a:latin typeface="黑体"/>
                <a:cs typeface="黑体"/>
              </a:rPr>
              <a:t>以CFO</a:t>
            </a:r>
            <a:r>
              <a:rPr sz="2800" spc="-5">
                <a:solidFill>
                  <a:srgbClr val="FFFFFF"/>
                </a:solidFill>
                <a:latin typeface="黑体"/>
                <a:cs typeface="黑体"/>
              </a:rPr>
              <a:t>的知识体系与业务技能来说,一位合格的</a:t>
            </a:r>
            <a:r>
              <a:rPr sz="2800" spc="-50">
                <a:solidFill>
                  <a:srgbClr val="FFFFFF"/>
                </a:solidFill>
                <a:latin typeface="黑体"/>
                <a:cs typeface="黑体"/>
              </a:rPr>
              <a:t> </a:t>
            </a:r>
            <a:r>
              <a:rPr sz="2800">
                <a:solidFill>
                  <a:srgbClr val="FFFFFF"/>
                </a:solidFill>
                <a:latin typeface="黑体"/>
                <a:cs typeface="黑体"/>
              </a:rPr>
              <a:t>CFO</a:t>
            </a:r>
            <a:r>
              <a:rPr sz="2800" spc="-5">
                <a:solidFill>
                  <a:srgbClr val="FFFFFF"/>
                </a:solidFill>
                <a:latin typeface="黑体"/>
                <a:cs typeface="黑体"/>
              </a:rPr>
              <a:t>要有四个方面的知识和技能:资本运作(</a:t>
            </a:r>
            <a:r>
              <a:rPr sz="2800" spc="-50">
                <a:solidFill>
                  <a:srgbClr val="FFFFFF"/>
                </a:solidFill>
                <a:latin typeface="黑体"/>
                <a:cs typeface="黑体"/>
              </a:rPr>
              <a:t> </a:t>
            </a:r>
            <a:r>
              <a:rPr sz="2800" spc="-5">
                <a:solidFill>
                  <a:srgbClr val="FFFFFF"/>
                </a:solidFill>
                <a:latin typeface="黑体"/>
                <a:cs typeface="黑体"/>
              </a:rPr>
              <a:t>投融资)、内部控制、纳税筹划与财务分析。</a:t>
            </a:r>
            <a:r>
              <a:rPr sz="2800">
                <a:solidFill>
                  <a:srgbClr val="FFFFFF"/>
                </a:solidFill>
                <a:latin typeface="黑体"/>
                <a:cs typeface="黑体"/>
              </a:rPr>
              <a:t>这些知识和技能也是CFA与CFP</a:t>
            </a:r>
            <a:r>
              <a:rPr sz="2800" spc="-10">
                <a:solidFill>
                  <a:srgbClr val="FFFFFF"/>
                </a:solidFill>
                <a:latin typeface="黑体"/>
                <a:cs typeface="黑体"/>
              </a:rPr>
              <a:t>所必备的。这</a:t>
            </a:r>
            <a:r>
              <a:rPr sz="2800" spc="-5">
                <a:solidFill>
                  <a:srgbClr val="FFFFFF"/>
                </a:solidFill>
                <a:latin typeface="黑体"/>
                <a:cs typeface="黑体"/>
              </a:rPr>
              <a:t>四个方面的知识要分别与相关的课程一一对应,而技能则主要通过案例教学、实训实习</a:t>
            </a:r>
            <a:r>
              <a:rPr sz="2800" spc="-50">
                <a:solidFill>
                  <a:srgbClr val="FFFFFF"/>
                </a:solidFill>
                <a:latin typeface="黑体"/>
                <a:cs typeface="黑体"/>
              </a:rPr>
              <a:t> </a:t>
            </a:r>
            <a:r>
              <a:rPr sz="2800" spc="-5">
                <a:solidFill>
                  <a:srgbClr val="FFFFFF"/>
                </a:solidFill>
                <a:latin typeface="黑体"/>
                <a:cs typeface="黑体"/>
              </a:rPr>
              <a:t>与开展财务管理竞赛等手段来培养。</a:t>
            </a:r>
            <a:endParaRPr sz="2800">
              <a:latin typeface="黑体"/>
              <a:cs typeface="黑体"/>
            </a:endParaRPr>
          </a:p>
        </p:txBody>
      </p:sp>
      <p:pic>
        <p:nvPicPr>
          <p:cNvPr id="3" name="object 3"/>
          <p:cNvPicPr/>
          <p:nvPr/>
        </p:nvPicPr>
        <p:blipFill>
          <a:blip r:embed="rId2"/>
          <a:stretch>
            <a:fillRect/>
          </a:stretch>
        </p:blipFill>
        <p:spPr>
          <a:xfrm>
            <a:off x="1765300" y="5956300"/>
            <a:ext cx="5514975" cy="762000"/>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809307"/>
            <a:ext cx="7658100" cy="3012440"/>
          </a:xfrm>
          <a:prstGeom prst="rect">
            <a:avLst/>
          </a:prstGeom>
        </p:spPr>
        <p:txBody>
          <a:bodyPr vert="horz" wrap="square" lIns="0" tIns="12700" rIns="0" bIns="0" rtlCol="0">
            <a:spAutoFit/>
          </a:bodyPr>
          <a:lstStyle/>
          <a:p>
            <a:pPr marL="355600" marR="347980" indent="-342900">
              <a:lnSpc>
                <a:spcPct val="100000"/>
              </a:lnSpc>
              <a:spcBef>
                <a:spcPts val="100"/>
              </a:spcBef>
            </a:pPr>
            <a:r>
              <a:rPr sz="2800" spc="-5">
                <a:solidFill>
                  <a:srgbClr val="FFFFFF"/>
                </a:solidFill>
                <a:latin typeface="黑体"/>
                <a:cs typeface="黑体"/>
              </a:rPr>
              <a:t>有了清晰的人才市场定位,在制定或修改财务管理专业教学计划、选用教材等具体教学工作</a:t>
            </a:r>
            <a:endParaRPr sz="2800">
              <a:latin typeface="黑体"/>
              <a:cs typeface="黑体"/>
            </a:endParaRPr>
          </a:p>
          <a:p>
            <a:pPr marL="355600" marR="5080">
              <a:lnSpc>
                <a:spcPct val="100000"/>
              </a:lnSpc>
            </a:pPr>
            <a:r>
              <a:rPr sz="2800" spc="-5">
                <a:solidFill>
                  <a:srgbClr val="FFFFFF"/>
                </a:solidFill>
                <a:latin typeface="黑体"/>
                <a:cs typeface="黑体"/>
              </a:rPr>
              <a:t>中,就可以有的放矢。财务管理专业教学计划要要根据财务管理专业培养目标的人才市场定</a:t>
            </a:r>
            <a:endParaRPr sz="2800">
              <a:latin typeface="黑体"/>
              <a:cs typeface="黑体"/>
            </a:endParaRPr>
          </a:p>
          <a:p>
            <a:pPr marL="355600" marR="5080">
              <a:lnSpc>
                <a:spcPct val="100000"/>
              </a:lnSpc>
            </a:pPr>
            <a:r>
              <a:rPr sz="2800" spc="-5">
                <a:solidFill>
                  <a:srgbClr val="FFFFFF"/>
                </a:solidFill>
                <a:latin typeface="黑体"/>
                <a:cs typeface="黑体"/>
              </a:rPr>
              <a:t>位来安排专业课程体系,具体来说,应当根据</a:t>
            </a:r>
            <a:r>
              <a:rPr sz="2800" spc="-50">
                <a:solidFill>
                  <a:srgbClr val="FFFFFF"/>
                </a:solidFill>
                <a:latin typeface="黑体"/>
                <a:cs typeface="黑体"/>
              </a:rPr>
              <a:t> </a:t>
            </a:r>
            <a:r>
              <a:rPr sz="2800">
                <a:solidFill>
                  <a:srgbClr val="FFFFFF"/>
                </a:solidFill>
                <a:latin typeface="黑体"/>
                <a:cs typeface="黑体"/>
              </a:rPr>
              <a:t>CFO、CFA和CFP</a:t>
            </a:r>
            <a:r>
              <a:rPr sz="2800" spc="-5">
                <a:solidFill>
                  <a:srgbClr val="FFFFFF"/>
                </a:solidFill>
                <a:latin typeface="黑体"/>
                <a:cs typeface="黑体"/>
              </a:rPr>
              <a:t>需要的知识结构和专业技能来制定教学计划和安排专业课程体系。</a:t>
            </a:r>
            <a:endParaRPr sz="2800">
              <a:latin typeface="黑体"/>
              <a:cs typeface="黑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841500" y="3644900"/>
            <a:ext cx="5689600" cy="908050"/>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949971"/>
            <a:ext cx="7137400" cy="3055620"/>
          </a:xfrm>
          <a:prstGeom prst="rect">
            <a:avLst/>
          </a:prstGeom>
        </p:spPr>
        <p:txBody>
          <a:bodyPr vert="horz" wrap="square" lIns="0" tIns="55244" rIns="0" bIns="0" rtlCol="0">
            <a:spAutoFit/>
          </a:bodyPr>
          <a:lstStyle/>
          <a:p>
            <a:pPr marL="12700">
              <a:lnSpc>
                <a:spcPct val="100000"/>
              </a:lnSpc>
              <a:spcBef>
                <a:spcPts val="434"/>
              </a:spcBef>
            </a:pPr>
            <a:r>
              <a:rPr sz="2800" b="1" spc="-5">
                <a:solidFill>
                  <a:srgbClr val="FFFFFF"/>
                </a:solidFill>
                <a:latin typeface="Microsoft JhengHei"/>
                <a:cs typeface="Microsoft JhengHei"/>
              </a:rPr>
              <a:t>三、应用型财务管理专业课程体系的构建</a:t>
            </a:r>
            <a:endParaRPr sz="2800">
              <a:latin typeface="Microsoft JhengHei"/>
              <a:cs typeface="Microsoft JhengHei"/>
            </a:endParaRPr>
          </a:p>
          <a:p>
            <a:pPr marL="12700" marR="360680">
              <a:lnSpc>
                <a:spcPct val="110000"/>
              </a:lnSpc>
            </a:pPr>
            <a:r>
              <a:rPr sz="2800">
                <a:solidFill>
                  <a:srgbClr val="FFFFFF"/>
                </a:solidFill>
                <a:latin typeface="黑体"/>
                <a:cs typeface="黑体"/>
              </a:rPr>
              <a:t>（一）</a:t>
            </a:r>
            <a:r>
              <a:rPr sz="2800" spc="-5">
                <a:solidFill>
                  <a:srgbClr val="FFFFFF"/>
                </a:solidFill>
                <a:latin typeface="黑体"/>
                <a:cs typeface="黑体"/>
              </a:rPr>
              <a:t>应用型财务管理专业课程设置的原则</a:t>
            </a:r>
            <a:r>
              <a:rPr sz="2800" spc="-50">
                <a:solidFill>
                  <a:srgbClr val="FFFFFF"/>
                </a:solidFill>
                <a:latin typeface="黑体"/>
                <a:cs typeface="黑体"/>
              </a:rPr>
              <a:t> </a:t>
            </a:r>
            <a:r>
              <a:rPr sz="2800">
                <a:solidFill>
                  <a:srgbClr val="FFFFFF"/>
                </a:solidFill>
                <a:latin typeface="黑体"/>
                <a:cs typeface="黑体"/>
              </a:rPr>
              <a:t>1</a:t>
            </a:r>
            <a:r>
              <a:rPr sz="2800" spc="-5">
                <a:solidFill>
                  <a:srgbClr val="FFFFFF"/>
                </a:solidFill>
                <a:latin typeface="黑体"/>
                <a:cs typeface="黑体"/>
              </a:rPr>
              <a:t>、知识、能力和素质辩证统一的原则</a:t>
            </a:r>
            <a:endParaRPr sz="2800">
              <a:latin typeface="黑体"/>
              <a:cs typeface="黑体"/>
            </a:endParaRPr>
          </a:p>
          <a:p>
            <a:pPr marL="355600" marR="5080" indent="-342900" algn="just">
              <a:lnSpc>
                <a:spcPts val="3020"/>
              </a:lnSpc>
              <a:spcBef>
                <a:spcPts val="720"/>
              </a:spcBef>
            </a:pPr>
            <a:r>
              <a:rPr sz="2800" spc="-5">
                <a:solidFill>
                  <a:srgbClr val="FFFFFF"/>
                </a:solidFill>
                <a:latin typeface="黑体"/>
                <a:cs typeface="黑体"/>
              </a:rPr>
              <a:t>在人才培养的目标体系中，知识、能力和素质三者之间绝不是简单的并列、平行的关系，它们之间三位一体，相互联系而又处于不同</a:t>
            </a:r>
            <a:r>
              <a:rPr sz="2800">
                <a:solidFill>
                  <a:srgbClr val="FFFFFF"/>
                </a:solidFill>
                <a:latin typeface="黑体"/>
                <a:cs typeface="黑体"/>
              </a:rPr>
              <a:t>的层面</a:t>
            </a:r>
            <a:r>
              <a:rPr sz="2800" b="1" spc="-50">
                <a:solidFill>
                  <a:srgbClr val="FFFFFF"/>
                </a:solidFill>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717357"/>
            <a:ext cx="7848600" cy="2585720"/>
          </a:xfrm>
          <a:prstGeom prst="rect">
            <a:avLst/>
          </a:prstGeom>
        </p:spPr>
        <p:txBody>
          <a:bodyPr vert="horz" wrap="square" lIns="0" tIns="12700" rIns="0" bIns="0" rtlCol="0">
            <a:spAutoFit/>
          </a:bodyPr>
          <a:lstStyle/>
          <a:p>
            <a:pPr marL="355600" marR="5080" indent="-342900" algn="just">
              <a:lnSpc>
                <a:spcPct val="100000"/>
              </a:lnSpc>
              <a:spcBef>
                <a:spcPts val="100"/>
              </a:spcBef>
            </a:pPr>
            <a:r>
              <a:rPr sz="2800" spc="-5">
                <a:solidFill>
                  <a:srgbClr val="FFFFFF"/>
                </a:solidFill>
                <a:latin typeface="黑体"/>
                <a:cs typeface="黑体"/>
              </a:rPr>
              <a:t>只有掌握了扎实的基本理论和基本知识，才能培养处理和解决各种问题的能力，只有经过学习和训练有了知识和能力，才谈得上提高专业人才的整体素质。因此，课程体系的建设应体现层次性、结构性与系统性。应以优化知识结构和能力结构</a:t>
            </a:r>
            <a:r>
              <a:rPr sz="2800">
                <a:solidFill>
                  <a:srgbClr val="FFFFFF"/>
                </a:solidFill>
                <a:latin typeface="黑体"/>
                <a:cs typeface="黑体"/>
              </a:rPr>
              <a:t>作为设置课程体系、安排课程内容的指针</a:t>
            </a:r>
            <a:r>
              <a:rPr sz="2800" b="1" spc="-50">
                <a:solidFill>
                  <a:srgbClr val="FFFFFF"/>
                </a:solidFill>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1744344"/>
            <a:ext cx="7480300" cy="2671445"/>
          </a:xfrm>
          <a:prstGeom prst="rect">
            <a:avLst/>
          </a:prstGeom>
        </p:spPr>
        <p:txBody>
          <a:bodyPr vert="horz" wrap="square" lIns="0" tIns="12700" rIns="0" bIns="0" rtlCol="0">
            <a:spAutoFit/>
          </a:bodyPr>
          <a:lstStyle/>
          <a:p>
            <a:pPr marL="355600" marR="170180" indent="-342900">
              <a:lnSpc>
                <a:spcPct val="100000"/>
              </a:lnSpc>
              <a:spcBef>
                <a:spcPts val="100"/>
              </a:spcBef>
            </a:pPr>
            <a:r>
              <a:rPr sz="2800">
                <a:solidFill>
                  <a:srgbClr val="FFFFFF"/>
                </a:solidFill>
                <a:latin typeface="黑体"/>
                <a:cs typeface="黑体"/>
              </a:rPr>
              <a:t>2</a:t>
            </a:r>
            <a:r>
              <a:rPr sz="2800" spc="-5">
                <a:solidFill>
                  <a:srgbClr val="FFFFFF"/>
                </a:solidFill>
                <a:latin typeface="黑体"/>
                <a:cs typeface="黑体"/>
              </a:rPr>
              <a:t>、兼顾“通”与“专”或曰“博”与“精”的</a:t>
            </a:r>
            <a:r>
              <a:rPr sz="2800" spc="-10">
                <a:solidFill>
                  <a:srgbClr val="FFFFFF"/>
                </a:solidFill>
                <a:latin typeface="黑体"/>
                <a:cs typeface="黑体"/>
              </a:rPr>
              <a:t>关系的原则</a:t>
            </a:r>
            <a:endParaRPr sz="2800">
              <a:latin typeface="黑体"/>
              <a:cs typeface="黑体"/>
            </a:endParaRPr>
          </a:p>
          <a:p>
            <a:pPr marL="355600" marR="347980" indent="-342900">
              <a:lnSpc>
                <a:spcPct val="100000"/>
              </a:lnSpc>
              <a:spcBef>
                <a:spcPts val="670"/>
              </a:spcBef>
            </a:pPr>
            <a:r>
              <a:rPr sz="2800" spc="-5">
                <a:solidFill>
                  <a:srgbClr val="FFFFFF"/>
                </a:solidFill>
                <a:latin typeface="黑体"/>
                <a:cs typeface="黑体"/>
              </a:rPr>
              <a:t>“博”与“精”，是现代高等教育中的一对矛盾。它们既对立又统一。一方面现代社会</a:t>
            </a:r>
            <a:r>
              <a:rPr sz="2800" spc="-50">
                <a:solidFill>
                  <a:srgbClr val="FFFFFF"/>
                </a:solidFill>
                <a:latin typeface="黑体"/>
                <a:cs typeface="黑体"/>
              </a:rPr>
              <a:t> </a:t>
            </a:r>
            <a:r>
              <a:rPr sz="2800" spc="-5">
                <a:solidFill>
                  <a:srgbClr val="FFFFFF"/>
                </a:solidFill>
                <a:latin typeface="黑体"/>
                <a:cs typeface="黑体"/>
              </a:rPr>
              <a:t>的分工日益细密，隔行如隔山，这就要求高</a:t>
            </a:r>
            <a:endParaRPr sz="2800">
              <a:latin typeface="黑体"/>
              <a:cs typeface="黑体"/>
            </a:endParaRPr>
          </a:p>
          <a:p>
            <a:pPr marL="355600">
              <a:lnSpc>
                <a:spcPct val="100000"/>
              </a:lnSpc>
            </a:pPr>
            <a:r>
              <a:rPr sz="2800" spc="-5">
                <a:solidFill>
                  <a:srgbClr val="FFFFFF"/>
                </a:solidFill>
                <a:latin typeface="黑体"/>
                <a:cs typeface="黑体"/>
              </a:rPr>
              <a:t>等教育能够分别为各“行”培养专门的人才；</a:t>
            </a:r>
            <a:endParaRPr sz="2800">
              <a:latin typeface="黑体"/>
              <a:cs typeface="黑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684793"/>
            <a:ext cx="7848600" cy="3140710"/>
          </a:xfrm>
          <a:prstGeom prst="rect">
            <a:avLst/>
          </a:prstGeom>
        </p:spPr>
        <p:txBody>
          <a:bodyPr vert="horz" wrap="square" lIns="0" tIns="60960" rIns="0" bIns="0" rtlCol="0">
            <a:spAutoFit/>
          </a:bodyPr>
          <a:lstStyle/>
          <a:p>
            <a:pPr marL="355600" marR="5080" indent="-342900" algn="just">
              <a:lnSpc>
                <a:spcPts val="3020"/>
              </a:lnSpc>
              <a:spcBef>
                <a:spcPts val="480"/>
              </a:spcBef>
            </a:pPr>
            <a:r>
              <a:rPr sz="2800" spc="-5">
                <a:solidFill>
                  <a:srgbClr val="FFFFFF"/>
                </a:solidFill>
                <a:latin typeface="黑体"/>
                <a:cs typeface="黑体"/>
              </a:rPr>
              <a:t>另一方面，现代社会各行之间的协作又十分必要和普遍，这又要求高等教育培养的专门人才在知识和能力上不能过分单一，应该使学生拥有复合型知识结构，即应在较为扎实地掌握财务管理基本理论和方法的基础之上，还应具有相邻或者相关的会计、审计、财政、金融等基础知识，使学生在择业时有更大的适应空间。这是我们在设计课程体系时应该遵循的一条重要原则。</a:t>
            </a:r>
            <a:endParaRPr sz="2800">
              <a:latin typeface="黑体"/>
              <a:cs typeface="黑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457007"/>
            <a:ext cx="8191500" cy="3098165"/>
          </a:xfrm>
          <a:prstGeom prst="rect">
            <a:avLst/>
          </a:prstGeom>
        </p:spPr>
        <p:txBody>
          <a:bodyPr vert="horz" wrap="square" lIns="0" tIns="12700" rIns="0" bIns="0" rtlCol="0">
            <a:spAutoFit/>
          </a:bodyPr>
          <a:lstStyle/>
          <a:p>
            <a:pPr marL="355600" marR="526415" indent="-342900">
              <a:lnSpc>
                <a:spcPct val="100000"/>
              </a:lnSpc>
              <a:spcBef>
                <a:spcPts val="100"/>
              </a:spcBef>
            </a:pPr>
            <a:r>
              <a:rPr sz="2800" b="1" spc="-285">
                <a:solidFill>
                  <a:srgbClr val="FFFFFF"/>
                </a:solidFill>
                <a:latin typeface="Microsoft JhengHei"/>
                <a:cs typeface="Microsoft JhengHei"/>
              </a:rPr>
              <a:t>3</a:t>
            </a:r>
            <a:r>
              <a:rPr sz="2800" b="1" spc="-5">
                <a:solidFill>
                  <a:srgbClr val="FFFFFF"/>
                </a:solidFill>
                <a:latin typeface="Microsoft JhengHei"/>
                <a:cs typeface="Microsoft JhengHei"/>
              </a:rPr>
              <a:t>、市场导向，学以致用，服务地方社会经济发展</a:t>
            </a:r>
            <a:r>
              <a:rPr sz="2800" b="1" spc="-20">
                <a:solidFill>
                  <a:srgbClr val="FFFFFF"/>
                </a:solidFill>
                <a:latin typeface="Microsoft JhengHei"/>
                <a:cs typeface="Microsoft JhengHei"/>
              </a:rPr>
              <a:t>的原则</a:t>
            </a:r>
            <a:endParaRPr sz="2800">
              <a:latin typeface="Microsoft JhengHei"/>
              <a:cs typeface="Microsoft JhengHei"/>
            </a:endParaRPr>
          </a:p>
          <a:p>
            <a:pPr marL="12700">
              <a:lnSpc>
                <a:spcPct val="100000"/>
              </a:lnSpc>
              <a:spcBef>
                <a:spcPts val="670"/>
              </a:spcBef>
            </a:pPr>
            <a:r>
              <a:rPr sz="2800" b="1" spc="-5">
                <a:solidFill>
                  <a:srgbClr val="FFFFFF"/>
                </a:solidFill>
                <a:latin typeface="Microsoft JhengHei"/>
                <a:cs typeface="Microsoft JhengHei"/>
              </a:rPr>
              <a:t>学习的终极目标是服务社会、造福人类。“夯实</a:t>
            </a:r>
            <a:endParaRPr sz="2800">
              <a:latin typeface="Microsoft JhengHei"/>
              <a:cs typeface="Microsoft JhengHei"/>
            </a:endParaRPr>
          </a:p>
          <a:p>
            <a:pPr marL="355600" marR="5080">
              <a:lnSpc>
                <a:spcPct val="100000"/>
              </a:lnSpc>
            </a:pPr>
            <a:r>
              <a:rPr sz="2800" b="1" spc="-5">
                <a:solidFill>
                  <a:srgbClr val="FFFFFF"/>
                </a:solidFill>
                <a:latin typeface="Microsoft JhengHei"/>
                <a:cs typeface="Microsoft JhengHei"/>
              </a:rPr>
              <a:t>基础、精通专业、强化应用”符合应用型财务管理理专业的培养目标。我们在设置课程时应考虑用</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人地区、部门、单位、市场对人才知识能力</a:t>
            </a:r>
            <a:endParaRPr sz="2800">
              <a:latin typeface="Microsoft JhengHei"/>
              <a:cs typeface="Microsoft JhengHei"/>
            </a:endParaRPr>
          </a:p>
          <a:p>
            <a:pPr marL="355600">
              <a:lnSpc>
                <a:spcPct val="100000"/>
              </a:lnSpc>
            </a:pPr>
            <a:r>
              <a:rPr sz="2800" b="1" spc="-5">
                <a:solidFill>
                  <a:srgbClr val="FFFFFF"/>
                </a:solidFill>
                <a:latin typeface="Microsoft JhengHei"/>
                <a:cs typeface="Microsoft JhengHei"/>
              </a:rPr>
              <a:t>的要求，避免出现学与用严重脱节的状况。</a:t>
            </a:r>
            <a:endParaRPr sz="2800">
              <a:latin typeface="Microsoft JhengHei"/>
              <a:cs typeface="Microsoft JhengHe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632013"/>
            <a:ext cx="8204200" cy="3183255"/>
          </a:xfrm>
          <a:prstGeom prst="rect">
            <a:avLst/>
          </a:prstGeom>
        </p:spPr>
        <p:txBody>
          <a:bodyPr vert="horz" wrap="square" lIns="0" tIns="97790" rIns="0" bIns="0" rtlCol="0">
            <a:spAutoFit/>
          </a:bodyPr>
          <a:lstStyle/>
          <a:p>
            <a:pPr marL="12700">
              <a:lnSpc>
                <a:spcPct val="100000"/>
              </a:lnSpc>
              <a:spcBef>
                <a:spcPts val="770"/>
              </a:spcBef>
            </a:pPr>
            <a:r>
              <a:rPr sz="2800" b="1" spc="-285">
                <a:solidFill>
                  <a:srgbClr val="FFFFFF"/>
                </a:solidFill>
                <a:latin typeface="Microsoft JhengHei"/>
                <a:cs typeface="Microsoft JhengHei"/>
              </a:rPr>
              <a:t>4</a:t>
            </a:r>
            <a:r>
              <a:rPr sz="2800" b="1" spc="-5">
                <a:solidFill>
                  <a:srgbClr val="FFFFFF"/>
                </a:solidFill>
                <a:latin typeface="Microsoft JhengHei"/>
                <a:cs typeface="Microsoft JhengHei"/>
              </a:rPr>
              <a:t>、有利于学生个人未来发展的原则</a:t>
            </a:r>
            <a:endParaRPr sz="2800">
              <a:latin typeface="Microsoft JhengHei"/>
              <a:cs typeface="Microsoft JhengHei"/>
            </a:endParaRPr>
          </a:p>
          <a:p>
            <a:pPr marL="355600" marR="5080" indent="-342900">
              <a:lnSpc>
                <a:spcPct val="100000"/>
              </a:lnSpc>
              <a:spcBef>
                <a:spcPts val="675"/>
              </a:spcBef>
            </a:pPr>
            <a:r>
              <a:rPr sz="2800" b="1" spc="-5">
                <a:solidFill>
                  <a:srgbClr val="FFFFFF"/>
                </a:solidFill>
                <a:latin typeface="Microsoft JhengHei"/>
                <a:cs typeface="Microsoft JhengHei"/>
              </a:rPr>
              <a:t>某个院校的某个专业是否得到学生持久的认同与欢迎迎，一个很重要的因素取决于它有没有站在学生的的角度考虑问题，有没有真正关心学生未来的发展展前途。为此我们在设置课程和选择课程的教学</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学内容时，应该适度照顾学生将来考研究生和考相相关执业资格以及考职称的需要。</a:t>
            </a:r>
            <a:endParaRPr sz="2800">
              <a:latin typeface="Microsoft JhengHei"/>
              <a:cs typeface="Microsoft JhengHei"/>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508063"/>
            <a:ext cx="8191500" cy="2329815"/>
          </a:xfrm>
          <a:prstGeom prst="rect">
            <a:avLst/>
          </a:prstGeom>
        </p:spPr>
        <p:txBody>
          <a:bodyPr vert="horz" wrap="square" lIns="0" tIns="97790" rIns="0" bIns="0" rtlCol="0">
            <a:spAutoFit/>
          </a:bodyPr>
          <a:lstStyle/>
          <a:p>
            <a:pPr marL="354965" indent="-342265">
              <a:lnSpc>
                <a:spcPct val="100000"/>
              </a:lnSpc>
              <a:spcBef>
                <a:spcPts val="770"/>
              </a:spcBef>
              <a:buClr>
                <a:srgbClr val="66FFFF"/>
              </a:buClr>
              <a:buSzPct val="66071"/>
              <a:buFont typeface="Wingdings"/>
              <a:buChar char=""/>
              <a:tabLst>
                <a:tab pos="354965"/>
                <a:tab pos="355600"/>
              </a:tabLst>
            </a:pPr>
            <a:r>
              <a:rPr sz="2800" b="1" spc="-285">
                <a:solidFill>
                  <a:srgbClr val="FFFFFF"/>
                </a:solidFill>
                <a:latin typeface="Microsoft JhengHei"/>
                <a:cs typeface="Microsoft JhengHei"/>
              </a:rPr>
              <a:t>5</a:t>
            </a:r>
            <a:r>
              <a:rPr sz="2800" b="1" spc="-5">
                <a:solidFill>
                  <a:srgbClr val="FFFFFF"/>
                </a:solidFill>
                <a:latin typeface="Microsoft JhengHei"/>
                <a:cs typeface="Microsoft JhengHei"/>
              </a:rPr>
              <a:t>、理论与实务并重的原则</a:t>
            </a:r>
            <a:endParaRPr sz="2800">
              <a:latin typeface="Microsoft JhengHei"/>
              <a:cs typeface="Microsoft JhengHei"/>
            </a:endParaRPr>
          </a:p>
          <a:p>
            <a:pPr marL="354965" marR="5080" indent="-342265">
              <a:lnSpc>
                <a:spcPct val="100000"/>
              </a:lnSpc>
              <a:spcBef>
                <a:spcPts val="675"/>
              </a:spcBef>
              <a:buClr>
                <a:srgbClr val="66FFFF"/>
              </a:buClr>
              <a:buSzPct val="66071"/>
              <a:buFont typeface="Wingdings"/>
              <a:buChar char=""/>
              <a:tabLst>
                <a:tab pos="354965"/>
                <a:tab pos="355600"/>
              </a:tabLst>
            </a:pPr>
            <a:r>
              <a:rPr sz="2800" b="1" spc="-5">
                <a:solidFill>
                  <a:srgbClr val="FFFFFF"/>
                </a:solidFill>
                <a:latin typeface="Microsoft JhengHei"/>
                <a:cs typeface="Microsoft JhengHei"/>
              </a:rPr>
              <a:t>作为应用型财务管理专业，我们不仅要注重专业</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理论知识的学习，更要重视实务操作技能的训练。为此我们在设计课程体系时应当安排适量的实务实</a:t>
            </a:r>
            <a:r>
              <a:rPr sz="2800" b="1" spc="-10">
                <a:solidFill>
                  <a:srgbClr val="FFFFFF"/>
                </a:solidFill>
                <a:latin typeface="Microsoft JhengHei"/>
                <a:cs typeface="Microsoft JhengHei"/>
              </a:rPr>
              <a:t>实验的课程。</a:t>
            </a:r>
            <a:endParaRPr sz="2800">
              <a:latin typeface="Microsoft JhengHei"/>
              <a:cs typeface="Microsoft JhengHei"/>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457007"/>
            <a:ext cx="8191500" cy="3012440"/>
          </a:xfrm>
          <a:prstGeom prst="rect">
            <a:avLst/>
          </a:prstGeom>
        </p:spPr>
        <p:txBody>
          <a:bodyPr vert="horz" wrap="square" lIns="0" tIns="12700" rIns="0" bIns="0" rtlCol="0">
            <a:spAutoFit/>
          </a:bodyPr>
          <a:lstStyle/>
          <a:p>
            <a:pPr marL="354965" marR="5080" indent="-342265">
              <a:lnSpc>
                <a:spcPct val="100000"/>
              </a:lnSpc>
              <a:spcBef>
                <a:spcPts val="100"/>
              </a:spcBef>
              <a:buClr>
                <a:srgbClr val="66FFFF"/>
              </a:buClr>
              <a:buSzPct val="66071"/>
              <a:buFont typeface="Wingdings"/>
              <a:buChar char=""/>
              <a:tabLst>
                <a:tab pos="354965"/>
                <a:tab pos="355600"/>
              </a:tabLst>
            </a:pPr>
            <a:r>
              <a:rPr sz="2800" b="1" spc="-285">
                <a:solidFill>
                  <a:srgbClr val="FFFFFF"/>
                </a:solidFill>
                <a:latin typeface="Microsoft JhengHei"/>
                <a:cs typeface="Microsoft JhengHei"/>
              </a:rPr>
              <a:t>6</a:t>
            </a:r>
            <a:r>
              <a:rPr sz="2800" b="1" spc="-5">
                <a:solidFill>
                  <a:srgbClr val="FFFFFF"/>
                </a:solidFill>
                <a:latin typeface="Microsoft JhengHei"/>
                <a:cs typeface="Microsoft JhengHei"/>
              </a:rPr>
              <a:t>、“由浅入深，循序渐进”是基本的教学规律。先学什么，后学什么才最有利于学生对知识的消</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化和吸收，使学生既能掌握专门的知识又能把所学学的所有知识进行融会贯通，从而使知识内化成</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分析问题和解决问题的能力，这就要求我们在安</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排各门课程的前后顺序和课时量的确定上多花一</a:t>
            </a:r>
            <a:r>
              <a:rPr sz="2800" b="1" spc="-50">
                <a:solidFill>
                  <a:srgbClr val="FFFFFF"/>
                </a:solidFill>
                <a:latin typeface="Microsoft JhengHei"/>
                <a:cs typeface="Microsoft JhengHei"/>
              </a:rPr>
              <a:t> </a:t>
            </a:r>
            <a:r>
              <a:rPr sz="2800" b="1" spc="-20">
                <a:solidFill>
                  <a:srgbClr val="FFFFFF"/>
                </a:solidFill>
                <a:latin typeface="Microsoft JhengHei"/>
                <a:cs typeface="Microsoft JhengHei"/>
              </a:rPr>
              <a:t>些心思</a:t>
            </a:r>
            <a:endParaRPr sz="2800">
              <a:latin typeface="Microsoft JhengHei"/>
              <a:cs typeface="Microsoft JhengHei"/>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939863"/>
            <a:ext cx="8191500" cy="2329815"/>
          </a:xfrm>
          <a:prstGeom prst="rect">
            <a:avLst/>
          </a:prstGeom>
        </p:spPr>
        <p:txBody>
          <a:bodyPr vert="horz" wrap="square" lIns="0" tIns="97790" rIns="0" bIns="0" rtlCol="0">
            <a:spAutoFit/>
          </a:bodyPr>
          <a:lstStyle/>
          <a:p>
            <a:pPr marL="12700">
              <a:lnSpc>
                <a:spcPct val="100000"/>
              </a:lnSpc>
              <a:spcBef>
                <a:spcPts val="770"/>
              </a:spcBef>
            </a:pPr>
            <a:r>
              <a:rPr sz="2800">
                <a:solidFill>
                  <a:srgbClr val="FFFFFF"/>
                </a:solidFill>
                <a:latin typeface="黑体"/>
                <a:cs typeface="黑体"/>
              </a:rPr>
              <a:t>7</a:t>
            </a:r>
            <a:r>
              <a:rPr sz="2800" spc="-10">
                <a:solidFill>
                  <a:srgbClr val="FFFFFF"/>
                </a:solidFill>
                <a:latin typeface="黑体"/>
                <a:cs typeface="黑体"/>
              </a:rPr>
              <a:t>、前瞻性的原则</a:t>
            </a:r>
            <a:endParaRPr sz="2800">
              <a:latin typeface="黑体"/>
              <a:cs typeface="黑体"/>
            </a:endParaRPr>
          </a:p>
          <a:p>
            <a:pPr marL="355600" marR="5080" indent="-342900">
              <a:lnSpc>
                <a:spcPct val="100000"/>
              </a:lnSpc>
              <a:spcBef>
                <a:spcPts val="675"/>
              </a:spcBef>
            </a:pPr>
            <a:r>
              <a:rPr sz="2800" spc="-5">
                <a:solidFill>
                  <a:srgbClr val="FFFFFF"/>
                </a:solidFill>
                <a:latin typeface="黑体"/>
                <a:cs typeface="黑体"/>
              </a:rPr>
              <a:t>以往经济管理类专业课程体系和课程内容的更新常常是滞后于社会经济的发展步伐，学生走出校门</a:t>
            </a:r>
            <a:r>
              <a:rPr sz="2800" spc="-50">
                <a:solidFill>
                  <a:srgbClr val="FFFFFF"/>
                </a:solidFill>
                <a:latin typeface="黑体"/>
                <a:cs typeface="黑体"/>
              </a:rPr>
              <a:t> </a:t>
            </a:r>
            <a:r>
              <a:rPr sz="2800" spc="-5">
                <a:solidFill>
                  <a:srgbClr val="FFFFFF"/>
                </a:solidFill>
                <a:latin typeface="黑体"/>
                <a:cs typeface="黑体"/>
              </a:rPr>
              <a:t>时，所学知识早已过时。今后我们要开阔我们的视视野，增强我们的超前意识。</a:t>
            </a:r>
            <a:endParaRPr sz="2800">
              <a:latin typeface="黑体"/>
              <a:cs typeface="黑体"/>
            </a:endParaRPr>
          </a:p>
        </p:txBody>
      </p:sp>
      <p:pic>
        <p:nvPicPr>
          <p:cNvPr id="3" name="object 3"/>
          <p:cNvPicPr/>
          <p:nvPr/>
        </p:nvPicPr>
        <p:blipFill>
          <a:blip r:embed="rId2"/>
          <a:stretch>
            <a:fillRect/>
          </a:stretch>
        </p:blipFill>
        <p:spPr>
          <a:xfrm>
            <a:off x="1473200" y="5892800"/>
            <a:ext cx="6767511" cy="349250"/>
          </a:xfrm>
          <a:prstGeom prst="rect">
            <a:avLst/>
          </a:prstGeo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717357"/>
            <a:ext cx="8191500" cy="2159000"/>
          </a:xfrm>
          <a:prstGeom prst="rect">
            <a:avLst/>
          </a:prstGeom>
        </p:spPr>
        <p:txBody>
          <a:bodyPr vert="horz" wrap="square" lIns="0" tIns="12700" rIns="0" bIns="0" rtlCol="0">
            <a:spAutoFit/>
          </a:bodyPr>
          <a:lstStyle/>
          <a:p>
            <a:pPr marL="354965" marR="5080" indent="-342265">
              <a:lnSpc>
                <a:spcPct val="100000"/>
              </a:lnSpc>
              <a:spcBef>
                <a:spcPts val="100"/>
              </a:spcBef>
              <a:buClr>
                <a:srgbClr val="66FFFF"/>
              </a:buClr>
              <a:buSzPct val="66071"/>
              <a:buFont typeface="Wingdings"/>
              <a:buChar char=""/>
              <a:tabLst>
                <a:tab pos="354965"/>
                <a:tab pos="355600"/>
              </a:tabLst>
            </a:pPr>
            <a:r>
              <a:rPr sz="2800" spc="-5">
                <a:solidFill>
                  <a:srgbClr val="FFFFFF"/>
                </a:solidFill>
                <a:latin typeface="黑体"/>
                <a:cs typeface="黑体"/>
              </a:rPr>
              <a:t>我们要善于借鉴经济社会发展远远超过我们的发</a:t>
            </a:r>
            <a:r>
              <a:rPr sz="2800" spc="-50">
                <a:solidFill>
                  <a:srgbClr val="FFFFFF"/>
                </a:solidFill>
                <a:latin typeface="黑体"/>
                <a:cs typeface="黑体"/>
              </a:rPr>
              <a:t> </a:t>
            </a:r>
            <a:r>
              <a:rPr sz="2800" spc="-5">
                <a:solidFill>
                  <a:srgbClr val="FFFFFF"/>
                </a:solidFill>
                <a:latin typeface="黑体"/>
                <a:cs typeface="黑体"/>
              </a:rPr>
              <a:t>达国家的先进经验，加强经济社会发展趋势的研</a:t>
            </a:r>
            <a:r>
              <a:rPr sz="2800" spc="-50">
                <a:solidFill>
                  <a:srgbClr val="FFFFFF"/>
                </a:solidFill>
                <a:latin typeface="黑体"/>
                <a:cs typeface="黑体"/>
              </a:rPr>
              <a:t> </a:t>
            </a:r>
            <a:r>
              <a:rPr sz="2800" spc="-5">
                <a:solidFill>
                  <a:srgbClr val="FFFFFF"/>
                </a:solidFill>
                <a:latin typeface="黑体"/>
                <a:cs typeface="黑体"/>
              </a:rPr>
              <a:t>究和预测，尽量使我们设置的课程体系的更新能</a:t>
            </a:r>
            <a:r>
              <a:rPr sz="2800" spc="-50">
                <a:solidFill>
                  <a:srgbClr val="FFFFFF"/>
                </a:solidFill>
                <a:latin typeface="黑体"/>
                <a:cs typeface="黑体"/>
              </a:rPr>
              <a:t> </a:t>
            </a:r>
            <a:r>
              <a:rPr sz="2800" spc="-5">
                <a:solidFill>
                  <a:srgbClr val="FFFFFF"/>
                </a:solidFill>
                <a:latin typeface="黑体"/>
                <a:cs typeface="黑体"/>
              </a:rPr>
              <a:t>够与时俱进并保持适度的超前，这样我们的专业才才会具有良好的声誉和旺盛的生命力。</a:t>
            </a:r>
            <a:endParaRPr sz="2800">
              <a:latin typeface="黑体"/>
              <a:cs typeface="黑体"/>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239354"/>
            <a:ext cx="7658100" cy="4207510"/>
          </a:xfrm>
          <a:prstGeom prst="rect">
            <a:avLst/>
          </a:prstGeom>
        </p:spPr>
        <p:txBody>
          <a:bodyPr vert="horz" wrap="square" lIns="0" tIns="97790" rIns="0" bIns="0" rtlCol="0">
            <a:spAutoFit/>
          </a:bodyPr>
          <a:lstStyle/>
          <a:p>
            <a:pPr marL="354965" marR="539115" indent="-342265">
              <a:lnSpc>
                <a:spcPct val="80000"/>
              </a:lnSpc>
              <a:spcBef>
                <a:spcPts val="770"/>
              </a:spcBef>
              <a:buClr>
                <a:srgbClr val="66FFFF"/>
              </a:buClr>
              <a:buSzPct val="66071"/>
              <a:buFont typeface="Wingdings"/>
              <a:buChar char=""/>
              <a:tabLst>
                <a:tab pos="354965"/>
                <a:tab pos="355600"/>
              </a:tabLst>
            </a:pPr>
            <a:r>
              <a:rPr sz="2800">
                <a:solidFill>
                  <a:srgbClr val="FFFFFF"/>
                </a:solidFill>
                <a:latin typeface="黑体"/>
                <a:cs typeface="黑体"/>
              </a:rPr>
              <a:t>（二）</a:t>
            </a:r>
            <a:r>
              <a:rPr sz="2800" spc="-5">
                <a:solidFill>
                  <a:srgbClr val="FFFFFF"/>
                </a:solidFill>
                <a:latin typeface="黑体"/>
                <a:cs typeface="黑体"/>
              </a:rPr>
              <a:t>财务管理专业的培养现状与课程体系建设以及应用型财务管理专业课程体系的构</a:t>
            </a:r>
            <a:r>
              <a:rPr sz="2800">
                <a:solidFill>
                  <a:srgbClr val="FFFFFF"/>
                </a:solidFill>
                <a:latin typeface="黑体"/>
                <a:cs typeface="黑体"/>
              </a:rPr>
              <a:t>成及特色自从1999</a:t>
            </a:r>
            <a:r>
              <a:rPr sz="2800" spc="-5">
                <a:solidFill>
                  <a:srgbClr val="FFFFFF"/>
                </a:solidFill>
                <a:latin typeface="黑体"/>
                <a:cs typeface="黑体"/>
              </a:rPr>
              <a:t>年高校开设财务管理专业以来,对于财务管理专业建设,不同的高校有不同的做法。财经类大学往往将财务管理</a:t>
            </a:r>
            <a:r>
              <a:rPr sz="2800" spc="-50">
                <a:solidFill>
                  <a:srgbClr val="FFFFFF"/>
                </a:solidFill>
                <a:latin typeface="黑体"/>
                <a:cs typeface="黑体"/>
              </a:rPr>
              <a:t> </a:t>
            </a:r>
            <a:r>
              <a:rPr sz="2800" spc="-5">
                <a:solidFill>
                  <a:srgbClr val="FFFFFF"/>
                </a:solidFill>
                <a:latin typeface="黑体"/>
                <a:cs typeface="黑体"/>
              </a:rPr>
              <a:t>专业设置在会计学院下面,这样财务管理专</a:t>
            </a:r>
            <a:endParaRPr sz="2800">
              <a:latin typeface="黑体"/>
              <a:cs typeface="黑体"/>
            </a:endParaRPr>
          </a:p>
          <a:p>
            <a:pPr marL="354965" marR="5080">
              <a:lnSpc>
                <a:spcPct val="80000"/>
              </a:lnSpc>
            </a:pPr>
            <a:r>
              <a:rPr sz="2800" spc="-5">
                <a:solidFill>
                  <a:srgbClr val="FFFFFF"/>
                </a:solidFill>
                <a:latin typeface="黑体"/>
                <a:cs typeface="黑体"/>
              </a:rPr>
              <a:t>业就被打上会计学的烙印,课程设置以会计学</a:t>
            </a:r>
            <a:r>
              <a:rPr sz="2800" spc="-50">
                <a:solidFill>
                  <a:srgbClr val="FFFFFF"/>
                </a:solidFill>
                <a:latin typeface="黑体"/>
                <a:cs typeface="黑体"/>
              </a:rPr>
              <a:t> </a:t>
            </a:r>
            <a:r>
              <a:rPr sz="2800" spc="-5">
                <a:solidFill>
                  <a:srgbClr val="FFFFFF"/>
                </a:solidFill>
                <a:latin typeface="黑体"/>
                <a:cs typeface="黑体"/>
              </a:rPr>
              <a:t>学系列课程为主,再加上高级财务管理等课程。综合类大学和理工类大学往往将财务管理专</a:t>
            </a:r>
            <a:endParaRPr sz="2800">
              <a:latin typeface="黑体"/>
              <a:cs typeface="黑体"/>
            </a:endParaRPr>
          </a:p>
          <a:p>
            <a:pPr marL="355600" marR="361315">
              <a:lnSpc>
                <a:spcPct val="80000"/>
              </a:lnSpc>
            </a:pPr>
            <a:r>
              <a:rPr sz="2800" spc="-5">
                <a:solidFill>
                  <a:srgbClr val="FFFFFF"/>
                </a:solidFill>
                <a:latin typeface="黑体"/>
                <a:cs typeface="黑体"/>
              </a:rPr>
              <a:t>业设置在管理学院(或商学院)下面,与会计学学专业并列,比如复旦大学设置财务金融系,招收财务管理专业学生。</a:t>
            </a:r>
            <a:endParaRPr sz="2800">
              <a:latin typeface="黑体"/>
              <a:cs typeface="黑体"/>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1528444"/>
            <a:ext cx="8318500" cy="2585720"/>
          </a:xfrm>
          <a:prstGeom prst="rect">
            <a:avLst/>
          </a:prstGeom>
        </p:spPr>
        <p:txBody>
          <a:bodyPr vert="horz" wrap="square" lIns="0" tIns="12700" rIns="0" bIns="0" rtlCol="0">
            <a:spAutoFit/>
          </a:bodyPr>
          <a:lstStyle/>
          <a:p>
            <a:pPr marL="355600" marR="5080" indent="-342900">
              <a:lnSpc>
                <a:spcPct val="100000"/>
              </a:lnSpc>
              <a:spcBef>
                <a:spcPts val="100"/>
              </a:spcBef>
            </a:pPr>
            <a:r>
              <a:rPr sz="2800" spc="-5">
                <a:solidFill>
                  <a:srgbClr val="FFFFFF"/>
                </a:solidFill>
                <a:latin typeface="黑体"/>
                <a:cs typeface="黑体"/>
              </a:rPr>
              <a:t>培养模式和思路的不同具体体现在专业基础课与专</a:t>
            </a:r>
            <a:r>
              <a:rPr sz="2800" spc="-50">
                <a:solidFill>
                  <a:srgbClr val="FFFFFF"/>
                </a:solidFill>
                <a:latin typeface="黑体"/>
                <a:cs typeface="黑体"/>
              </a:rPr>
              <a:t> 业主 干干课的 设设置上 。。通过 对对上海 财财</a:t>
            </a:r>
            <a:r>
              <a:rPr sz="2800" spc="-5">
                <a:solidFill>
                  <a:srgbClr val="FFFFFF"/>
                </a:solidFill>
                <a:latin typeface="黑体"/>
                <a:cs typeface="黑体"/>
              </a:rPr>
              <a:t>复旦大学的对比不难看出相互之间的差别。上</a:t>
            </a:r>
            <a:endParaRPr sz="2800">
              <a:latin typeface="黑体"/>
              <a:cs typeface="黑体"/>
            </a:endParaRPr>
          </a:p>
          <a:p>
            <a:pPr marL="355600" marR="488315">
              <a:lnSpc>
                <a:spcPct val="100000"/>
              </a:lnSpc>
            </a:pPr>
            <a:r>
              <a:rPr sz="2800" spc="-5">
                <a:solidFill>
                  <a:srgbClr val="FFFFFF"/>
                </a:solidFill>
                <a:latin typeface="黑体"/>
                <a:cs typeface="黑体"/>
              </a:rPr>
              <a:t>海财经大学的专业必修课包括基础会计、中级财务会计、成本会计、管理会计、公司财务(上、下)、审计学、电算化会计和高级财务会计。</a:t>
            </a:r>
            <a:endParaRPr sz="2800">
              <a:latin typeface="黑体"/>
              <a:cs typeface="黑体"/>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https://d.book118.com/308142026021006025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32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32</vt:i4>
      </vt:variant>
    </vt:vector>
  </HeadingPairs>
  <TitlesOfParts>
    <vt:vector baseType="lpstr" size="38">
      <vt:lpstr>Arial</vt:lpstr>
      <vt:lpstr>Calibri</vt:lpstr>
      <vt:lpstr>黑体</vt:lpstr>
      <vt:lpstr>Microsoft JhengHei</vt:lpstr>
      <vt:lpstr>Wingdings</vt:lpstr>
      <vt:lpstr>Office Theme</vt:lpstr>
      <vt:lpstr>财务管理专业培养目标与课程设置的优化</vt:lpstr>
      <vt:lpstr>为了便于大家（包括电商、国商的老师）了解财务管理专业，我对财务管理专业的各方面都都稍微做一下解释.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具体来说作为大学本科阶段培养的应用型财务管理专业人才，从应具备的知识和能力来看，在基本 知识与技能方面，一是要有较强的语言沟通、文字字表达、人际交往、信息获取及分析的能力；二 二是要精通外语，便于进行国际经济协作与交流。</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2024-09-01T15:34:38.460</cp:lastPrinted>
  <dcterms:created xsi:type="dcterms:W3CDTF">2024-09-01T07:34:38Z</dcterms:created>
  <dcterms:modified xsi:type="dcterms:W3CDTF">2024-09-01T07:34:39Z</dcterms:modified>
</cp:coreProperties>
</file>