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440625-D3DA-4A7A-91BF-FD883F4377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CB6B05-AD44-4CDE-A488-A546F8BFA3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C043C4-55F4-4B30-B44F-9B4BACDB5C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B3D475-196F-4CDA-AA7E-B7B2E977BC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53792D7-807F-4A89-AFAD-C61D9C6FA5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B2277CF-FA1A-4F47-B238-C17A16C857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7A18D5E-959C-41C1-A703-ECBFE9D4B9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EAE166-2B5A-44E4-8723-EB19A50EAF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3D114A-3619-4505-BBF3-7385F59A48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C6D6D9-39CE-4C08-8024-5A655AF6B4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119BE6-929C-4A28-8BA1-B867B4C9B4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8143033055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航空航天概论复习课课件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航空航天概述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飞机基本原理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航空发动机原理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飞行器设计与制造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航空航天法规与安全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航空航天概述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总结词：明确区分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详细描述：航空是指利用飞行器在地球大气层内进行飞行活动，而航天则是指利用飞行器在地球大气层外进行飞行活动。两者在技术、应用和定义上存在明显的区别。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航空与航天的定义与区别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时间线梳理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航空航天技术的发展历程可以追溯到19世纪初的滑翔机试验，随后经历了莱特兄弟的首次动力飞行、喷气式飞机的发明、阿波罗登月等重大里程碑事件，至今已经发展成为全球性的高科技产业。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43" r="2504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航空航天技术的发展历程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多元化应用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航空航天技术的应用领域非常广泛，包括但不限于交通运输、军事侦察、气象观测、商业航空、太空探索等。这些应用在推动科技进步、经济发展和人类文明进程中发挥了重要作用。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航空航天的应用领域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飞机基本原理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96324" y="1798767"/>
            <a:ext cx="2754316" cy="64698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642414" y="1934125"/>
            <a:ext cx="2708226" cy="377919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固定翼飞机</a:t>
            </a:r>
            <a:endParaRPr lang="en-US" sz="1100"/>
          </a:p>
        </p:txBody>
      </p:sp>
      <p:sp>
        <p:nvSpPr>
          <p:cNvPr id="4" name="Freeform 4"/>
          <p:cNvSpPr/>
          <p:nvPr/>
        </p:nvSpPr>
        <p:spPr>
          <a:xfrm>
            <a:off x="1810403" y="1798767"/>
            <a:ext cx="559947" cy="562395"/>
          </a:xfrm>
          <a:custGeom>
            <a:rect l="l" t="t" r="r" b="b"/>
            <a:pathLst>
              <a:path w="85" h="85">
                <a:moveTo>
                  <a:pt x="80" y="53"/>
                </a:moveTo>
                <a:cubicBezTo>
                  <a:pt x="80" y="80"/>
                  <a:pt x="80" y="80"/>
                  <a:pt x="80" y="80"/>
                </a:cubicBezTo>
                <a:cubicBezTo>
                  <a:pt x="80" y="83"/>
                  <a:pt x="78" y="85"/>
                  <a:pt x="74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7" y="85"/>
                  <a:pt x="5" y="83"/>
                  <a:pt x="5" y="80"/>
                </a:cubicBezTo>
                <a:cubicBezTo>
                  <a:pt x="5" y="53"/>
                  <a:pt x="5" y="53"/>
                  <a:pt x="5" y="53"/>
                </a:cubicBezTo>
                <a:cubicBezTo>
                  <a:pt x="9" y="54"/>
                  <a:pt x="13" y="55"/>
                  <a:pt x="17" y="56"/>
                </a:cubicBezTo>
                <a:cubicBezTo>
                  <a:pt x="17" y="60"/>
                  <a:pt x="17" y="60"/>
                  <a:pt x="17" y="60"/>
                </a:cubicBezTo>
                <a:cubicBezTo>
                  <a:pt x="20" y="60"/>
                  <a:pt x="20" y="60"/>
                  <a:pt x="20" y="60"/>
                </a:cubicBezTo>
                <a:cubicBezTo>
                  <a:pt x="20" y="68"/>
                  <a:pt x="20" y="68"/>
                  <a:pt x="20" y="68"/>
                </a:cubicBezTo>
                <a:cubicBezTo>
                  <a:pt x="27" y="68"/>
                  <a:pt x="27" y="68"/>
                  <a:pt x="27" y="68"/>
                </a:cubicBezTo>
                <a:cubicBezTo>
                  <a:pt x="27" y="60"/>
                  <a:pt x="27" y="60"/>
                  <a:pt x="27" y="60"/>
                </a:cubicBezTo>
                <a:cubicBezTo>
                  <a:pt x="30" y="60"/>
                  <a:pt x="30" y="60"/>
                  <a:pt x="30" y="60"/>
                </a:cubicBezTo>
                <a:cubicBezTo>
                  <a:pt x="30" y="57"/>
                  <a:pt x="30" y="57"/>
                  <a:pt x="30" y="57"/>
                </a:cubicBezTo>
                <a:cubicBezTo>
                  <a:pt x="38" y="58"/>
                  <a:pt x="46" y="58"/>
                  <a:pt x="54" y="57"/>
                </a:cubicBezTo>
                <a:cubicBezTo>
                  <a:pt x="54" y="60"/>
                  <a:pt x="54" y="60"/>
                  <a:pt x="54" y="60"/>
                </a:cubicBezTo>
                <a:cubicBezTo>
                  <a:pt x="57" y="60"/>
                  <a:pt x="57" y="60"/>
                  <a:pt x="57" y="60"/>
                </a:cubicBezTo>
                <a:cubicBezTo>
                  <a:pt x="57" y="68"/>
                  <a:pt x="57" y="68"/>
                  <a:pt x="57" y="68"/>
                </a:cubicBezTo>
                <a:cubicBezTo>
                  <a:pt x="63" y="68"/>
                  <a:pt x="63" y="68"/>
                  <a:pt x="63" y="68"/>
                </a:cubicBezTo>
                <a:cubicBezTo>
                  <a:pt x="63" y="60"/>
                  <a:pt x="63" y="60"/>
                  <a:pt x="63" y="60"/>
                </a:cubicBezTo>
                <a:cubicBezTo>
                  <a:pt x="66" y="60"/>
                  <a:pt x="66" y="60"/>
                  <a:pt x="66" y="60"/>
                </a:cubicBezTo>
                <a:cubicBezTo>
                  <a:pt x="66" y="56"/>
                  <a:pt x="66" y="56"/>
                  <a:pt x="66" y="56"/>
                </a:cubicBezTo>
                <a:cubicBezTo>
                  <a:pt x="71" y="55"/>
                  <a:pt x="75" y="54"/>
                  <a:pt x="80" y="53"/>
                </a:cubicBezTo>
                <a:close/>
                <a:moveTo>
                  <a:pt x="31" y="0"/>
                </a:moveTo>
                <a:cubicBezTo>
                  <a:pt x="54" y="0"/>
                  <a:pt x="54" y="0"/>
                  <a:pt x="54" y="0"/>
                </a:cubicBezTo>
                <a:cubicBezTo>
                  <a:pt x="58" y="0"/>
                  <a:pt x="61" y="3"/>
                  <a:pt x="61" y="7"/>
                </a:cubicBezTo>
                <a:cubicBezTo>
                  <a:pt x="61" y="16"/>
                  <a:pt x="61" y="16"/>
                  <a:pt x="61" y="16"/>
                </a:cubicBezTo>
                <a:cubicBezTo>
                  <a:pt x="53" y="16"/>
                  <a:pt x="53" y="16"/>
                  <a:pt x="53" y="16"/>
                </a:cubicBezTo>
                <a:cubicBezTo>
                  <a:pt x="53" y="8"/>
                  <a:pt x="53" y="8"/>
                  <a:pt x="53" y="8"/>
                </a:cubicBezTo>
                <a:cubicBezTo>
                  <a:pt x="32" y="8"/>
                  <a:pt x="32" y="8"/>
                  <a:pt x="32" y="8"/>
                </a:cubicBezTo>
                <a:cubicBezTo>
                  <a:pt x="32" y="16"/>
                  <a:pt x="32" y="16"/>
                  <a:pt x="32" y="16"/>
                </a:cubicBezTo>
                <a:cubicBezTo>
                  <a:pt x="24" y="16"/>
                  <a:pt x="24" y="16"/>
                  <a:pt x="24" y="16"/>
                </a:cubicBezTo>
                <a:cubicBezTo>
                  <a:pt x="24" y="7"/>
                  <a:pt x="24" y="7"/>
                  <a:pt x="24" y="7"/>
                </a:cubicBezTo>
                <a:cubicBezTo>
                  <a:pt x="24" y="3"/>
                  <a:pt x="27" y="0"/>
                  <a:pt x="31" y="0"/>
                </a:cubicBezTo>
                <a:close/>
                <a:moveTo>
                  <a:pt x="0" y="20"/>
                </a:moveTo>
                <a:cubicBezTo>
                  <a:pt x="0" y="48"/>
                  <a:pt x="0" y="48"/>
                  <a:pt x="0" y="48"/>
                </a:cubicBezTo>
                <a:cubicBezTo>
                  <a:pt x="27" y="55"/>
                  <a:pt x="56" y="55"/>
                  <a:pt x="85" y="48"/>
                </a:cubicBezTo>
                <a:cubicBezTo>
                  <a:pt x="85" y="20"/>
                  <a:pt x="85" y="20"/>
                  <a:pt x="85" y="20"/>
                </a:cubicBezTo>
                <a:lnTo>
                  <a:pt x="0" y="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642414" y="2932252"/>
            <a:ext cx="2753936" cy="645148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2654004" y="4055207"/>
            <a:ext cx="2752792" cy="644697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781996" y="4110075"/>
            <a:ext cx="644511" cy="521244"/>
          </a:xfrm>
          <a:custGeom>
            <a:rect l="l" t="t" r="r" b="b"/>
            <a:pathLst>
              <a:path w="109" h="88">
                <a:moveTo>
                  <a:pt x="80" y="88"/>
                </a:moveTo>
                <a:cubicBezTo>
                  <a:pt x="86" y="88"/>
                  <a:pt x="86" y="88"/>
                  <a:pt x="86" y="88"/>
                </a:cubicBezTo>
                <a:cubicBezTo>
                  <a:pt x="86" y="44"/>
                  <a:pt x="86" y="44"/>
                  <a:pt x="86" y="44"/>
                </a:cubicBezTo>
                <a:cubicBezTo>
                  <a:pt x="84" y="44"/>
                  <a:pt x="84" y="44"/>
                  <a:pt x="84" y="44"/>
                </a:cubicBezTo>
                <a:cubicBezTo>
                  <a:pt x="82" y="70"/>
                  <a:pt x="82" y="70"/>
                  <a:pt x="82" y="70"/>
                </a:cubicBezTo>
                <a:cubicBezTo>
                  <a:pt x="80" y="71"/>
                  <a:pt x="80" y="71"/>
                  <a:pt x="80" y="71"/>
                </a:cubicBezTo>
                <a:cubicBezTo>
                  <a:pt x="80" y="88"/>
                  <a:pt x="80" y="88"/>
                  <a:pt x="80" y="88"/>
                </a:cubicBezTo>
                <a:close/>
                <a:moveTo>
                  <a:pt x="109" y="0"/>
                </a:moveTo>
                <a:cubicBezTo>
                  <a:pt x="100" y="17"/>
                  <a:pt x="100" y="17"/>
                  <a:pt x="100" y="17"/>
                </a:cubicBezTo>
                <a:cubicBezTo>
                  <a:pt x="92" y="33"/>
                  <a:pt x="92" y="33"/>
                  <a:pt x="92" y="33"/>
                </a:cubicBezTo>
                <a:cubicBezTo>
                  <a:pt x="84" y="22"/>
                  <a:pt x="84" y="22"/>
                  <a:pt x="84" y="22"/>
                </a:cubicBezTo>
                <a:cubicBezTo>
                  <a:pt x="80" y="25"/>
                  <a:pt x="80" y="25"/>
                  <a:pt x="80" y="25"/>
                </a:cubicBezTo>
                <a:cubicBezTo>
                  <a:pt x="77" y="64"/>
                  <a:pt x="77" y="64"/>
                  <a:pt x="77" y="64"/>
                </a:cubicBezTo>
                <a:cubicBezTo>
                  <a:pt x="67" y="68"/>
                  <a:pt x="67" y="68"/>
                  <a:pt x="67" y="68"/>
                </a:cubicBezTo>
                <a:cubicBezTo>
                  <a:pt x="48" y="50"/>
                  <a:pt x="48" y="50"/>
                  <a:pt x="48" y="50"/>
                </a:cubicBezTo>
                <a:cubicBezTo>
                  <a:pt x="37" y="73"/>
                  <a:pt x="37" y="73"/>
                  <a:pt x="37" y="73"/>
                </a:cubicBezTo>
                <a:cubicBezTo>
                  <a:pt x="26" y="73"/>
                  <a:pt x="26" y="73"/>
                  <a:pt x="26" y="73"/>
                </a:cubicBezTo>
                <a:cubicBezTo>
                  <a:pt x="19" y="63"/>
                  <a:pt x="19" y="63"/>
                  <a:pt x="19" y="63"/>
                </a:cubicBezTo>
                <a:cubicBezTo>
                  <a:pt x="4" y="67"/>
                  <a:pt x="4" y="67"/>
                  <a:pt x="4" y="67"/>
                </a:cubicBezTo>
                <a:cubicBezTo>
                  <a:pt x="0" y="56"/>
                  <a:pt x="0" y="56"/>
                  <a:pt x="0" y="56"/>
                </a:cubicBezTo>
                <a:cubicBezTo>
                  <a:pt x="20" y="50"/>
                  <a:pt x="20" y="50"/>
                  <a:pt x="20" y="50"/>
                </a:cubicBezTo>
                <a:cubicBezTo>
                  <a:pt x="25" y="48"/>
                  <a:pt x="25" y="48"/>
                  <a:pt x="25" y="48"/>
                </a:cubicBezTo>
                <a:cubicBezTo>
                  <a:pt x="27" y="52"/>
                  <a:pt x="27" y="52"/>
                  <a:pt x="27" y="52"/>
                </a:cubicBezTo>
                <a:cubicBezTo>
                  <a:pt x="30" y="57"/>
                  <a:pt x="30" y="57"/>
                  <a:pt x="30" y="57"/>
                </a:cubicBezTo>
                <a:cubicBezTo>
                  <a:pt x="40" y="37"/>
                  <a:pt x="40" y="37"/>
                  <a:pt x="40" y="37"/>
                </a:cubicBezTo>
                <a:cubicBezTo>
                  <a:pt x="44" y="29"/>
                  <a:pt x="44" y="29"/>
                  <a:pt x="44" y="29"/>
                </a:cubicBezTo>
                <a:cubicBezTo>
                  <a:pt x="50" y="35"/>
                  <a:pt x="50" y="35"/>
                  <a:pt x="50" y="35"/>
                </a:cubicBezTo>
                <a:cubicBezTo>
                  <a:pt x="66" y="50"/>
                  <a:pt x="66" y="50"/>
                  <a:pt x="66" y="50"/>
                </a:cubicBezTo>
                <a:cubicBezTo>
                  <a:pt x="68" y="21"/>
                  <a:pt x="68" y="21"/>
                  <a:pt x="68" y="21"/>
                </a:cubicBezTo>
                <a:cubicBezTo>
                  <a:pt x="68" y="18"/>
                  <a:pt x="68" y="18"/>
                  <a:pt x="68" y="18"/>
                </a:cubicBezTo>
                <a:cubicBezTo>
                  <a:pt x="71" y="16"/>
                  <a:pt x="71" y="16"/>
                  <a:pt x="71" y="16"/>
                </a:cubicBezTo>
                <a:cubicBezTo>
                  <a:pt x="78" y="12"/>
                  <a:pt x="78" y="12"/>
                  <a:pt x="78" y="12"/>
                </a:cubicBezTo>
                <a:cubicBezTo>
                  <a:pt x="72" y="2"/>
                  <a:pt x="72" y="2"/>
                  <a:pt x="72" y="2"/>
                </a:cubicBezTo>
                <a:cubicBezTo>
                  <a:pt x="90" y="1"/>
                  <a:pt x="90" y="1"/>
                  <a:pt x="90" y="1"/>
                </a:cubicBezTo>
                <a:cubicBezTo>
                  <a:pt x="109" y="0"/>
                  <a:pt x="109" y="0"/>
                  <a:pt x="109" y="0"/>
                </a:cubicBezTo>
                <a:close/>
                <a:moveTo>
                  <a:pt x="22" y="88"/>
                </a:moveTo>
                <a:cubicBezTo>
                  <a:pt x="24" y="88"/>
                  <a:pt x="27" y="88"/>
                  <a:pt x="29" y="88"/>
                </a:cubicBezTo>
                <a:cubicBezTo>
                  <a:pt x="29" y="80"/>
                  <a:pt x="29" y="80"/>
                  <a:pt x="29" y="80"/>
                </a:cubicBezTo>
                <a:cubicBezTo>
                  <a:pt x="23" y="81"/>
                  <a:pt x="23" y="81"/>
                  <a:pt x="23" y="81"/>
                </a:cubicBezTo>
                <a:cubicBezTo>
                  <a:pt x="22" y="79"/>
                  <a:pt x="22" y="79"/>
                  <a:pt x="22" y="79"/>
                </a:cubicBezTo>
                <a:cubicBezTo>
                  <a:pt x="22" y="88"/>
                  <a:pt x="22" y="88"/>
                  <a:pt x="22" y="88"/>
                </a:cubicBezTo>
                <a:close/>
                <a:moveTo>
                  <a:pt x="11" y="88"/>
                </a:moveTo>
                <a:cubicBezTo>
                  <a:pt x="17" y="88"/>
                  <a:pt x="17" y="88"/>
                  <a:pt x="17" y="88"/>
                </a:cubicBezTo>
                <a:cubicBezTo>
                  <a:pt x="17" y="71"/>
                  <a:pt x="17" y="71"/>
                  <a:pt x="17" y="71"/>
                </a:cubicBezTo>
                <a:cubicBezTo>
                  <a:pt x="17" y="71"/>
                  <a:pt x="17" y="71"/>
                  <a:pt x="17" y="71"/>
                </a:cubicBezTo>
                <a:cubicBezTo>
                  <a:pt x="11" y="73"/>
                  <a:pt x="11" y="73"/>
                  <a:pt x="11" y="73"/>
                </a:cubicBezTo>
                <a:cubicBezTo>
                  <a:pt x="11" y="88"/>
                  <a:pt x="11" y="88"/>
                  <a:pt x="11" y="88"/>
                </a:cubicBezTo>
                <a:close/>
                <a:moveTo>
                  <a:pt x="34" y="88"/>
                </a:moveTo>
                <a:cubicBezTo>
                  <a:pt x="36" y="88"/>
                  <a:pt x="38" y="88"/>
                  <a:pt x="40" y="88"/>
                </a:cubicBezTo>
                <a:cubicBezTo>
                  <a:pt x="40" y="79"/>
                  <a:pt x="40" y="79"/>
                  <a:pt x="40" y="79"/>
                </a:cubicBezTo>
                <a:cubicBezTo>
                  <a:pt x="40" y="80"/>
                  <a:pt x="40" y="80"/>
                  <a:pt x="40" y="80"/>
                </a:cubicBezTo>
                <a:cubicBezTo>
                  <a:pt x="34" y="80"/>
                  <a:pt x="34" y="80"/>
                  <a:pt x="34" y="80"/>
                </a:cubicBezTo>
                <a:cubicBezTo>
                  <a:pt x="34" y="88"/>
                  <a:pt x="34" y="88"/>
                  <a:pt x="34" y="88"/>
                </a:cubicBezTo>
                <a:close/>
                <a:moveTo>
                  <a:pt x="45" y="88"/>
                </a:moveTo>
                <a:cubicBezTo>
                  <a:pt x="47" y="88"/>
                  <a:pt x="50" y="88"/>
                  <a:pt x="52" y="88"/>
                </a:cubicBezTo>
                <a:cubicBezTo>
                  <a:pt x="52" y="63"/>
                  <a:pt x="52" y="63"/>
                  <a:pt x="52" y="63"/>
                </a:cubicBezTo>
                <a:cubicBezTo>
                  <a:pt x="49" y="60"/>
                  <a:pt x="49" y="60"/>
                  <a:pt x="49" y="60"/>
                </a:cubicBezTo>
                <a:cubicBezTo>
                  <a:pt x="45" y="69"/>
                  <a:pt x="45" y="69"/>
                  <a:pt x="45" y="69"/>
                </a:cubicBezTo>
                <a:cubicBezTo>
                  <a:pt x="45" y="88"/>
                  <a:pt x="45" y="88"/>
                  <a:pt x="45" y="88"/>
                </a:cubicBezTo>
                <a:close/>
                <a:moveTo>
                  <a:pt x="57" y="88"/>
                </a:moveTo>
                <a:cubicBezTo>
                  <a:pt x="59" y="88"/>
                  <a:pt x="61" y="88"/>
                  <a:pt x="63" y="88"/>
                </a:cubicBezTo>
                <a:cubicBezTo>
                  <a:pt x="63" y="73"/>
                  <a:pt x="63" y="73"/>
                  <a:pt x="63" y="73"/>
                </a:cubicBezTo>
                <a:cubicBezTo>
                  <a:pt x="57" y="67"/>
                  <a:pt x="57" y="67"/>
                  <a:pt x="57" y="67"/>
                </a:cubicBezTo>
                <a:cubicBezTo>
                  <a:pt x="57" y="88"/>
                  <a:pt x="57" y="88"/>
                  <a:pt x="57" y="88"/>
                </a:cubicBezTo>
                <a:close/>
                <a:moveTo>
                  <a:pt x="68" y="88"/>
                </a:moveTo>
                <a:cubicBezTo>
                  <a:pt x="70" y="88"/>
                  <a:pt x="73" y="88"/>
                  <a:pt x="75" y="88"/>
                </a:cubicBezTo>
                <a:cubicBezTo>
                  <a:pt x="75" y="72"/>
                  <a:pt x="75" y="72"/>
                  <a:pt x="75" y="72"/>
                </a:cubicBezTo>
                <a:cubicBezTo>
                  <a:pt x="68" y="75"/>
                  <a:pt x="68" y="75"/>
                  <a:pt x="68" y="75"/>
                </a:cubicBezTo>
                <a:lnTo>
                  <a:pt x="68" y="8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619378" y="5177711"/>
            <a:ext cx="2754121" cy="647099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776120" y="5179997"/>
            <a:ext cx="628513" cy="649269"/>
          </a:xfrm>
          <a:custGeom>
            <a:rect l="l" t="t" r="r" b="b"/>
            <a:pathLst>
              <a:path w="89" h="92">
                <a:moveTo>
                  <a:pt x="45" y="0"/>
                </a:moveTo>
                <a:cubicBezTo>
                  <a:pt x="40" y="0"/>
                  <a:pt x="35" y="5"/>
                  <a:pt x="35" y="11"/>
                </a:cubicBezTo>
                <a:cubicBezTo>
                  <a:pt x="35" y="16"/>
                  <a:pt x="40" y="21"/>
                  <a:pt x="45" y="21"/>
                </a:cubicBezTo>
                <a:cubicBezTo>
                  <a:pt x="51" y="21"/>
                  <a:pt x="56" y="16"/>
                  <a:pt x="56" y="11"/>
                </a:cubicBezTo>
                <a:cubicBezTo>
                  <a:pt x="56" y="5"/>
                  <a:pt x="51" y="0"/>
                  <a:pt x="45" y="0"/>
                </a:cubicBezTo>
                <a:close/>
                <a:moveTo>
                  <a:pt x="70" y="10"/>
                </a:moveTo>
                <a:cubicBezTo>
                  <a:pt x="65" y="10"/>
                  <a:pt x="61" y="14"/>
                  <a:pt x="61" y="18"/>
                </a:cubicBezTo>
                <a:cubicBezTo>
                  <a:pt x="61" y="23"/>
                  <a:pt x="65" y="27"/>
                  <a:pt x="70" y="27"/>
                </a:cubicBezTo>
                <a:cubicBezTo>
                  <a:pt x="74" y="27"/>
                  <a:pt x="78" y="23"/>
                  <a:pt x="78" y="18"/>
                </a:cubicBezTo>
                <a:cubicBezTo>
                  <a:pt x="78" y="14"/>
                  <a:pt x="74" y="10"/>
                  <a:pt x="70" y="10"/>
                </a:cubicBezTo>
                <a:close/>
                <a:moveTo>
                  <a:pt x="30" y="52"/>
                </a:moveTo>
                <a:cubicBezTo>
                  <a:pt x="30" y="55"/>
                  <a:pt x="30" y="55"/>
                  <a:pt x="30" y="55"/>
                </a:cubicBezTo>
                <a:cubicBezTo>
                  <a:pt x="30" y="55"/>
                  <a:pt x="30" y="55"/>
                  <a:pt x="30" y="55"/>
                </a:cubicBezTo>
                <a:cubicBezTo>
                  <a:pt x="32" y="85"/>
                  <a:pt x="32" y="85"/>
                  <a:pt x="32" y="85"/>
                </a:cubicBezTo>
                <a:cubicBezTo>
                  <a:pt x="24" y="85"/>
                  <a:pt x="24" y="85"/>
                  <a:pt x="24" y="85"/>
                </a:cubicBezTo>
                <a:cubicBezTo>
                  <a:pt x="22" y="59"/>
                  <a:pt x="22" y="59"/>
                  <a:pt x="22" y="59"/>
                </a:cubicBezTo>
                <a:cubicBezTo>
                  <a:pt x="19" y="59"/>
                  <a:pt x="19" y="59"/>
                  <a:pt x="19" y="59"/>
                </a:cubicBezTo>
                <a:cubicBezTo>
                  <a:pt x="17" y="85"/>
                  <a:pt x="17" y="85"/>
                  <a:pt x="17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11" y="55"/>
                  <a:pt x="11" y="55"/>
                  <a:pt x="11" y="55"/>
                </a:cubicBezTo>
                <a:cubicBezTo>
                  <a:pt x="10" y="43"/>
                  <a:pt x="10" y="43"/>
                  <a:pt x="10" y="43"/>
                </a:cubicBezTo>
                <a:cubicBezTo>
                  <a:pt x="4" y="53"/>
                  <a:pt x="4" y="53"/>
                  <a:pt x="4" y="53"/>
                </a:cubicBezTo>
                <a:cubicBezTo>
                  <a:pt x="0" y="50"/>
                  <a:pt x="0" y="50"/>
                  <a:pt x="0" y="50"/>
                </a:cubicBezTo>
                <a:cubicBezTo>
                  <a:pt x="10" y="28"/>
                  <a:pt x="10" y="28"/>
                  <a:pt x="10" y="28"/>
                </a:cubicBezTo>
                <a:cubicBezTo>
                  <a:pt x="16" y="28"/>
                  <a:pt x="16" y="28"/>
                  <a:pt x="16" y="28"/>
                </a:cubicBezTo>
                <a:cubicBezTo>
                  <a:pt x="21" y="35"/>
                  <a:pt x="21" y="35"/>
                  <a:pt x="21" y="35"/>
                </a:cubicBezTo>
                <a:cubicBezTo>
                  <a:pt x="26" y="28"/>
                  <a:pt x="26" y="28"/>
                  <a:pt x="26" y="28"/>
                </a:cubicBezTo>
                <a:cubicBezTo>
                  <a:pt x="31" y="28"/>
                  <a:pt x="31" y="28"/>
                  <a:pt x="31" y="28"/>
                </a:cubicBezTo>
                <a:cubicBezTo>
                  <a:pt x="33" y="24"/>
                  <a:pt x="33" y="24"/>
                  <a:pt x="33" y="24"/>
                </a:cubicBezTo>
                <a:cubicBezTo>
                  <a:pt x="44" y="24"/>
                  <a:pt x="44" y="24"/>
                  <a:pt x="44" y="24"/>
                </a:cubicBezTo>
                <a:cubicBezTo>
                  <a:pt x="43" y="25"/>
                  <a:pt x="43" y="25"/>
                  <a:pt x="43" y="25"/>
                </a:cubicBezTo>
                <a:cubicBezTo>
                  <a:pt x="44" y="27"/>
                  <a:pt x="44" y="27"/>
                  <a:pt x="44" y="27"/>
                </a:cubicBezTo>
                <a:cubicBezTo>
                  <a:pt x="41" y="44"/>
                  <a:pt x="41" y="44"/>
                  <a:pt x="41" y="44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9" y="44"/>
                  <a:pt x="49" y="44"/>
                  <a:pt x="49" y="44"/>
                </a:cubicBezTo>
                <a:cubicBezTo>
                  <a:pt x="47" y="27"/>
                  <a:pt x="47" y="27"/>
                  <a:pt x="47" y="27"/>
                </a:cubicBezTo>
                <a:cubicBezTo>
                  <a:pt x="48" y="25"/>
                  <a:pt x="48" y="25"/>
                  <a:pt x="48" y="25"/>
                </a:cubicBezTo>
                <a:cubicBezTo>
                  <a:pt x="47" y="24"/>
                  <a:pt x="47" y="24"/>
                  <a:pt x="47" y="24"/>
                </a:cubicBezTo>
                <a:cubicBezTo>
                  <a:pt x="58" y="24"/>
                  <a:pt x="58" y="24"/>
                  <a:pt x="58" y="24"/>
                </a:cubicBezTo>
                <a:cubicBezTo>
                  <a:pt x="59" y="28"/>
                  <a:pt x="59" y="28"/>
                  <a:pt x="59" y="28"/>
                </a:cubicBezTo>
                <a:cubicBezTo>
                  <a:pt x="64" y="28"/>
                  <a:pt x="64" y="28"/>
                  <a:pt x="64" y="28"/>
                </a:cubicBezTo>
                <a:cubicBezTo>
                  <a:pt x="70" y="35"/>
                  <a:pt x="70" y="35"/>
                  <a:pt x="70" y="35"/>
                </a:cubicBezTo>
                <a:cubicBezTo>
                  <a:pt x="75" y="28"/>
                  <a:pt x="75" y="28"/>
                  <a:pt x="75" y="28"/>
                </a:cubicBezTo>
                <a:cubicBezTo>
                  <a:pt x="80" y="28"/>
                  <a:pt x="80" y="28"/>
                  <a:pt x="80" y="28"/>
                </a:cubicBezTo>
                <a:cubicBezTo>
                  <a:pt x="89" y="48"/>
                  <a:pt x="89" y="48"/>
                  <a:pt x="89" y="48"/>
                </a:cubicBezTo>
                <a:cubicBezTo>
                  <a:pt x="85" y="51"/>
                  <a:pt x="85" y="51"/>
                  <a:pt x="85" y="51"/>
                </a:cubicBezTo>
                <a:cubicBezTo>
                  <a:pt x="79" y="41"/>
                  <a:pt x="79" y="41"/>
                  <a:pt x="79" y="41"/>
                </a:cubicBezTo>
                <a:cubicBezTo>
                  <a:pt x="79" y="55"/>
                  <a:pt x="79" y="55"/>
                  <a:pt x="79" y="55"/>
                </a:cubicBezTo>
                <a:cubicBezTo>
                  <a:pt x="79" y="55"/>
                  <a:pt x="79" y="55"/>
                  <a:pt x="79" y="55"/>
                </a:cubicBezTo>
                <a:cubicBezTo>
                  <a:pt x="80" y="85"/>
                  <a:pt x="80" y="85"/>
                  <a:pt x="80" y="85"/>
                </a:cubicBezTo>
                <a:cubicBezTo>
                  <a:pt x="72" y="85"/>
                  <a:pt x="72" y="85"/>
                  <a:pt x="72" y="85"/>
                </a:cubicBezTo>
                <a:cubicBezTo>
                  <a:pt x="71" y="59"/>
                  <a:pt x="71" y="59"/>
                  <a:pt x="71" y="59"/>
                </a:cubicBezTo>
                <a:cubicBezTo>
                  <a:pt x="68" y="59"/>
                  <a:pt x="68" y="59"/>
                  <a:pt x="68" y="59"/>
                </a:cubicBezTo>
                <a:cubicBezTo>
                  <a:pt x="66" y="85"/>
                  <a:pt x="66" y="85"/>
                  <a:pt x="66" y="85"/>
                </a:cubicBezTo>
                <a:cubicBezTo>
                  <a:pt x="59" y="85"/>
                  <a:pt x="59" y="85"/>
                  <a:pt x="59" y="85"/>
                </a:cubicBezTo>
                <a:cubicBezTo>
                  <a:pt x="60" y="55"/>
                  <a:pt x="60" y="55"/>
                  <a:pt x="60" y="55"/>
                </a:cubicBezTo>
                <a:cubicBezTo>
                  <a:pt x="60" y="53"/>
                  <a:pt x="60" y="53"/>
                  <a:pt x="60" y="53"/>
                </a:cubicBezTo>
                <a:cubicBezTo>
                  <a:pt x="57" y="55"/>
                  <a:pt x="57" y="55"/>
                  <a:pt x="57" y="55"/>
                </a:cubicBezTo>
                <a:cubicBezTo>
                  <a:pt x="58" y="92"/>
                  <a:pt x="58" y="92"/>
                  <a:pt x="58" y="92"/>
                </a:cubicBezTo>
                <a:cubicBezTo>
                  <a:pt x="49" y="92"/>
                  <a:pt x="49" y="92"/>
                  <a:pt x="49" y="92"/>
                </a:cubicBezTo>
                <a:cubicBezTo>
                  <a:pt x="47" y="61"/>
                  <a:pt x="47" y="61"/>
                  <a:pt x="47" y="61"/>
                </a:cubicBezTo>
                <a:cubicBezTo>
                  <a:pt x="43" y="61"/>
                  <a:pt x="43" y="61"/>
                  <a:pt x="43" y="61"/>
                </a:cubicBezTo>
                <a:cubicBezTo>
                  <a:pt x="42" y="92"/>
                  <a:pt x="42" y="92"/>
                  <a:pt x="42" y="92"/>
                </a:cubicBezTo>
                <a:cubicBezTo>
                  <a:pt x="32" y="92"/>
                  <a:pt x="32" y="92"/>
                  <a:pt x="32" y="92"/>
                </a:cubicBezTo>
                <a:cubicBezTo>
                  <a:pt x="34" y="55"/>
                  <a:pt x="34" y="55"/>
                  <a:pt x="34" y="55"/>
                </a:cubicBezTo>
                <a:cubicBezTo>
                  <a:pt x="30" y="52"/>
                  <a:pt x="30" y="52"/>
                  <a:pt x="30" y="52"/>
                </a:cubicBezTo>
                <a:close/>
                <a:moveTo>
                  <a:pt x="21" y="10"/>
                </a:moveTo>
                <a:cubicBezTo>
                  <a:pt x="16" y="10"/>
                  <a:pt x="13" y="14"/>
                  <a:pt x="13" y="18"/>
                </a:cubicBezTo>
                <a:cubicBezTo>
                  <a:pt x="13" y="23"/>
                  <a:pt x="16" y="27"/>
                  <a:pt x="21" y="27"/>
                </a:cubicBezTo>
                <a:cubicBezTo>
                  <a:pt x="25" y="27"/>
                  <a:pt x="29" y="23"/>
                  <a:pt x="29" y="18"/>
                </a:cubicBezTo>
                <a:cubicBezTo>
                  <a:pt x="29" y="14"/>
                  <a:pt x="25" y="10"/>
                  <a:pt x="21" y="1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642414" y="3056650"/>
            <a:ext cx="2708226" cy="367030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旋翼机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2654004" y="4162996"/>
            <a:ext cx="2696636" cy="413850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飞艇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2596324" y="5312610"/>
            <a:ext cx="2754316" cy="367030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滑翔机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1810403" y="2932252"/>
            <a:ext cx="568288" cy="568288"/>
          </a:xfrm>
          <a:custGeom>
            <a:rect l="l" t="t" r="r" b="b"/>
            <a:pathLst>
              <a:path w="304800" h="304800">
                <a:moveTo>
                  <a:pt x="247650" y="38100"/>
                </a:moveTo>
                <a:lnTo>
                  <a:pt x="247650" y="57598"/>
                </a:lnTo>
                <a:cubicBezTo>
                  <a:pt x="247650" y="78657"/>
                  <a:pt x="230610" y="95698"/>
                  <a:pt x="209550" y="95698"/>
                </a:cubicBezTo>
                <a:cubicBezTo>
                  <a:pt x="188490" y="95698"/>
                  <a:pt x="171450" y="78657"/>
                  <a:pt x="171450" y="57598"/>
                </a:cubicBezTo>
                <a:lnTo>
                  <a:pt x="171450" y="38100"/>
                </a:lnTo>
                <a:lnTo>
                  <a:pt x="133350" y="38100"/>
                </a:lnTo>
                <a:lnTo>
                  <a:pt x="133350" y="57598"/>
                </a:lnTo>
                <a:cubicBezTo>
                  <a:pt x="133350" y="78657"/>
                  <a:pt x="116310" y="95698"/>
                  <a:pt x="95250" y="95698"/>
                </a:cubicBezTo>
                <a:cubicBezTo>
                  <a:pt x="74190" y="95698"/>
                  <a:pt x="57150" y="78657"/>
                  <a:pt x="57150" y="57598"/>
                </a:cubicBezTo>
                <a:lnTo>
                  <a:pt x="57150" y="38100"/>
                </a:lnTo>
                <a:lnTo>
                  <a:pt x="0" y="38100"/>
                </a:lnTo>
                <a:lnTo>
                  <a:pt x="0" y="304800"/>
                </a:lnTo>
                <a:lnTo>
                  <a:pt x="304800" y="304800"/>
                </a:lnTo>
                <a:lnTo>
                  <a:pt x="304800" y="38100"/>
                </a:lnTo>
                <a:lnTo>
                  <a:pt x="247650" y="38100"/>
                </a:lnTo>
                <a:close/>
                <a:moveTo>
                  <a:pt x="95250" y="266700"/>
                </a:moveTo>
                <a:lnTo>
                  <a:pt x="57150" y="266700"/>
                </a:lnTo>
                <a:lnTo>
                  <a:pt x="57150" y="228600"/>
                </a:lnTo>
                <a:lnTo>
                  <a:pt x="95250" y="228600"/>
                </a:lnTo>
                <a:lnTo>
                  <a:pt x="95250" y="266700"/>
                </a:lnTo>
                <a:close/>
                <a:moveTo>
                  <a:pt x="95250" y="190500"/>
                </a:moveTo>
                <a:lnTo>
                  <a:pt x="57150" y="190500"/>
                </a:lnTo>
                <a:lnTo>
                  <a:pt x="57150" y="152400"/>
                </a:lnTo>
                <a:lnTo>
                  <a:pt x="95250" y="152400"/>
                </a:lnTo>
                <a:lnTo>
                  <a:pt x="95250" y="190500"/>
                </a:lnTo>
                <a:close/>
                <a:moveTo>
                  <a:pt x="171450" y="266700"/>
                </a:moveTo>
                <a:lnTo>
                  <a:pt x="133350" y="26670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66700"/>
                </a:lnTo>
                <a:close/>
                <a:moveTo>
                  <a:pt x="171450" y="190500"/>
                </a:moveTo>
                <a:lnTo>
                  <a:pt x="133350" y="190500"/>
                </a:lnTo>
                <a:lnTo>
                  <a:pt x="133350" y="152400"/>
                </a:lnTo>
                <a:lnTo>
                  <a:pt x="171450" y="152400"/>
                </a:lnTo>
                <a:lnTo>
                  <a:pt x="171450" y="190500"/>
                </a:lnTo>
                <a:close/>
                <a:moveTo>
                  <a:pt x="209550" y="266700"/>
                </a:moveTo>
                <a:lnTo>
                  <a:pt x="209550" y="228600"/>
                </a:lnTo>
                <a:lnTo>
                  <a:pt x="247650" y="228600"/>
                </a:lnTo>
                <a:lnTo>
                  <a:pt x="209550" y="266700"/>
                </a:lnTo>
                <a:close/>
                <a:moveTo>
                  <a:pt x="247650" y="190500"/>
                </a:moveTo>
                <a:lnTo>
                  <a:pt x="209550" y="190500"/>
                </a:lnTo>
                <a:lnTo>
                  <a:pt x="209550" y="152400"/>
                </a:lnTo>
                <a:lnTo>
                  <a:pt x="247650" y="152400"/>
                </a:lnTo>
                <a:lnTo>
                  <a:pt x="247650" y="190500"/>
                </a:lnTo>
                <a:close/>
                <a:moveTo>
                  <a:pt x="76200" y="57150"/>
                </a:moveTo>
                <a:lnTo>
                  <a:pt x="76200" y="19050"/>
                </a:lnTo>
                <a:cubicBezTo>
                  <a:pt x="76200" y="8525"/>
                  <a:pt x="84725" y="0"/>
                  <a:pt x="95250" y="0"/>
                </a:cubicBezTo>
                <a:cubicBezTo>
                  <a:pt x="105775" y="0"/>
                  <a:pt x="114300" y="8525"/>
                  <a:pt x="114300" y="19050"/>
                </a:cubicBezTo>
                <a:lnTo>
                  <a:pt x="114300" y="57150"/>
                </a:lnTo>
                <a:cubicBezTo>
                  <a:pt x="114300" y="67675"/>
                  <a:pt x="105775" y="76200"/>
                  <a:pt x="95250" y="76200"/>
                </a:cubicBezTo>
                <a:cubicBezTo>
                  <a:pt x="84725" y="76200"/>
                  <a:pt x="76200" y="67675"/>
                  <a:pt x="76200" y="57150"/>
                </a:cubicBezTo>
                <a:close/>
                <a:moveTo>
                  <a:pt x="190500" y="57150"/>
                </a:moveTo>
                <a:lnTo>
                  <a:pt x="190500" y="19050"/>
                </a:lnTo>
                <a:cubicBezTo>
                  <a:pt x="190500" y="8525"/>
                  <a:pt x="199025" y="0"/>
                  <a:pt x="209550" y="0"/>
                </a:cubicBezTo>
                <a:cubicBezTo>
                  <a:pt x="220075" y="0"/>
                  <a:pt x="228600" y="8525"/>
                  <a:pt x="228600" y="19050"/>
                </a:cubicBezTo>
                <a:lnTo>
                  <a:pt x="228600" y="57150"/>
                </a:lnTo>
                <a:cubicBezTo>
                  <a:pt x="228600" y="67675"/>
                  <a:pt x="220075" y="76200"/>
                  <a:pt x="209550" y="76200"/>
                </a:cubicBezTo>
                <a:cubicBezTo>
                  <a:pt x="199025" y="76200"/>
                  <a:pt x="190500" y="67675"/>
                  <a:pt x="190500" y="5715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飞机的分类与特点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5590556" y="2936787"/>
            <a:ext cx="4962525" cy="582295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通过旋转的机翼（旋翼）产生升力，包括直升机和旋翼机。直升机具有可变形的旋翼，而旋翼机通常具有固定形状的旋翼。</a:t>
            </a:r>
            <a:endParaRPr lang="en-US" sz="1100"/>
          </a:p>
        </p:txBody>
      </p:sp>
      <p:sp>
        <p:nvSpPr>
          <p:cNvPr id="37" name="AutoShape 37"/>
          <p:cNvSpPr/>
          <p:nvPr/>
        </p:nvSpPr>
        <p:spPr>
          <a:xfrm>
            <a:off x="5590556" y="4059741"/>
            <a:ext cx="4962525" cy="582295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一种轻于空气的航空器，通过内部填充的氦气或氢气产生浮力，实现空中飞行。</a:t>
            </a:r>
            <a:endParaRPr lang="en-US" sz="1100"/>
          </a:p>
        </p:txBody>
      </p:sp>
      <p:sp>
        <p:nvSpPr>
          <p:cNvPr id="38" name="AutoShape 38"/>
          <p:cNvSpPr/>
          <p:nvPr/>
        </p:nvSpPr>
        <p:spPr>
          <a:xfrm>
            <a:off x="5590556" y="5182247"/>
            <a:ext cx="4962525" cy="582295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一种没有动力装置的航空器，通过上升气流和重力作用实现飞行。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5590556" y="1803301"/>
            <a:ext cx="4962525" cy="582295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具有固定机翼，通过机翼产生的升力克服重力实现飞行。根据机翼数量可分为单翼机、双翼机和多翼机。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511480" y="3223760"/>
            <a:ext cx="478346" cy="399410"/>
            <a:chOff x="6511480" y="3223760"/>
            <a:chExt cx="478346" cy="399410"/>
          </a:xfrm>
        </p:grpSpPr>
        <p:sp>
          <p:nvSpPr>
            <p:cNvPr id="7" name="AutoShape 7"/>
            <p:cNvSpPr/>
            <p:nvPr/>
          </p:nvSpPr>
          <p:spPr>
            <a:xfrm>
              <a:off x="6511480" y="3223760"/>
              <a:ext cx="478346" cy="39941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511480" y="4805669"/>
            <a:ext cx="478346" cy="413650"/>
            <a:chOff x="6511480" y="4805669"/>
            <a:chExt cx="478346" cy="413650"/>
          </a:xfrm>
        </p:grpSpPr>
        <p:sp>
          <p:nvSpPr>
            <p:cNvPr id="9" name="AutoShape 9"/>
            <p:cNvSpPr/>
            <p:nvPr/>
          </p:nvSpPr>
          <p:spPr>
            <a:xfrm>
              <a:off x="6511480" y="4805669"/>
              <a:ext cx="478346" cy="413650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飞机的飞行原理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6384512" y="2015068"/>
            <a:ext cx="5082159" cy="1071601"/>
            <a:chOff x="6384512" y="2015068"/>
            <a:chExt cx="5082159" cy="1071601"/>
          </a:xfrm>
        </p:grpSpPr>
        <p:sp>
          <p:nvSpPr>
            <p:cNvPr id="34" name="TextBox 34"/>
            <p:cNvSpPr txBox="1"/>
            <p:nvPr/>
          </p:nvSpPr>
          <p:spPr>
            <a:xfrm>
              <a:off x="6384512" y="2015068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当一个物体对另一个物体施加力时，另一个物体会对施力物体施加一个相反方向的力，即反作用力。飞机通过发动机产生的推力克服空气阻力，使飞机前进。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116604" y="3155950"/>
            <a:ext cx="4476083" cy="490334"/>
            <a:chOff x="7116604" y="3155950"/>
            <a:chExt cx="4476083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7116604" y="3155950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机翼产生的升力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6510528" y="3652633"/>
            <a:ext cx="5082159" cy="1071601"/>
            <a:chOff x="6510528" y="3652633"/>
            <a:chExt cx="5082159" cy="1071601"/>
          </a:xfrm>
        </p:grpSpPr>
        <p:sp>
          <p:nvSpPr>
            <p:cNvPr id="38" name="TextBox 38"/>
            <p:cNvSpPr txBox="1"/>
            <p:nvPr/>
          </p:nvSpPr>
          <p:spPr>
            <a:xfrm>
              <a:off x="6510528" y="3652633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当飞机向前飞行时，机翼与空气相互作用产生升力。机翼的特殊形状和攻角使机翼下方的空气流速减慢，上方的空气流速加快，形成压力差，从而产生升力。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116604" y="4743284"/>
            <a:ext cx="4476083" cy="490334"/>
            <a:chOff x="7116604" y="4743284"/>
            <a:chExt cx="4476083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116604" y="4743284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重力与平衡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6510528" y="5239966"/>
            <a:ext cx="5082159" cy="1071601"/>
            <a:chOff x="6510528" y="5239966"/>
            <a:chExt cx="5082159" cy="1071601"/>
          </a:xfrm>
        </p:grpSpPr>
        <p:sp>
          <p:nvSpPr>
            <p:cNvPr id="42" name="TextBox 42"/>
            <p:cNvSpPr txBox="1"/>
            <p:nvPr/>
          </p:nvSpPr>
          <p:spPr>
            <a:xfrm>
              <a:off x="6510528" y="5239966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飞机的重心位置和姿态调整通过尾翼等装置保持飞机的平衡，以抵抗重力的作用。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116604" y="1472796"/>
            <a:ext cx="4476083" cy="490334"/>
            <a:chOff x="7116604" y="1472796"/>
            <a:chExt cx="4476083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116604" y="1472796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牛顿第三定律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发动机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为飞机提供动力的装置，可以是活塞式发动机或涡轮发动机。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起落架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用于起飞、降落和地面滑行时支撑飞机的轮子和相关机构。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尾翼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位于飞机尾部的翼面结构，用于保持飞机的稳定性。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机身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飞机的主体结构，用于连接和承载其他部件。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机翼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产生升力的主要部件，通常为固定翼或可变形的旋翼。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飞机的结构与组成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指飞机起飞时允许的最大重量限制。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最大起飞重量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指飞机着陆时允许的最大重量限制。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最大着陆重量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指飞机在不进行空中加油的情况下能够飞行的最远距离。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最大航程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指飞机在最佳燃油消耗状态下能够达到的最大平飞速度。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最大巡航速度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飞机的性能参数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航空发动机原理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活塞式发动机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早期的航空发动机类型，技术成熟，但效率较低。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涡轮喷气发动机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高速飞行时的优选，具有较高的推进比和低速下无法启动的缺点。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涡轮螺旋桨发动机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低速飞行时的优选，效率较高但高速性能较差。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涡轮轴发动机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主要用于直升机和垂直起降飞机，可产生轴功率和推进力。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航空发动机的分类与特点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https://d.book118.com/308143033055006044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2024-09-24T12:45:08.245</cp:lastPrinted>
  <dcterms:created xsi:type="dcterms:W3CDTF">2024-09-24T04:45:08Z</dcterms:created>
  <dcterms:modified xsi:type="dcterms:W3CDTF">2024-09-24T04:45:10Z</dcterms:modified>
</cp:coreProperties>
</file>