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22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9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B1CEB-0132-4D6F-B1D8-808B5088D0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BCD46-2B91-4E60-90E3-2B25FB201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87C85C-FDA7-4F14-95FB-B7004AA3E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3D6074-E5C2-4C7D-AD4F-192E28B69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17266C-0A9D-4C6C-862D-F2448DC0C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82E8AEF-C3FD-4B9E-9F06-57DC37937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2C24F8-75FE-4BF8-9327-ED4F0EA43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C9BBA1-337C-45AD-BDDC-B29F2C2D4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79077-E25D-447B-ADC6-08AB2DF11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518971-6C7C-4C62-84D2-B00A8497A4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02635-8566-4F23-B04F-D2CEE1B81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4213" r:id="rId2"/>
    <p:sldLayoutId id="2147494214" r:id="rId3"/>
    <p:sldLayoutId id="2147494215" r:id="rId4"/>
    <p:sldLayoutId id="2147494216" r:id="rId5"/>
    <p:sldLayoutId id="2147494217" r:id="rId6"/>
    <p:sldLayoutId id="2147494218" r:id="rId7"/>
    <p:sldLayoutId id="2147494219" r:id="rId8"/>
    <p:sldLayoutId id="2147494220" r:id="rId9"/>
    <p:sldLayoutId id="2147494221" r:id="rId10"/>
    <p:sldLayoutId id="2147494222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6.xml" /><Relationship Id="rId11" Type="http://schemas.openxmlformats.org/officeDocument/2006/relationships/tags" Target="../tags/tag237.xml" /><Relationship Id="rId12" Type="http://schemas.openxmlformats.org/officeDocument/2006/relationships/tags" Target="../tags/tag238.xml" /><Relationship Id="rId13" Type="http://schemas.openxmlformats.org/officeDocument/2006/relationships/tags" Target="../tags/tag239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Relationship Id="rId6" Type="http://schemas.openxmlformats.org/officeDocument/2006/relationships/tags" Target="../tags/tag232.xml" /><Relationship Id="rId7" Type="http://schemas.openxmlformats.org/officeDocument/2006/relationships/tags" Target="../tags/tag233.xml" /><Relationship Id="rId8" Type="http://schemas.openxmlformats.org/officeDocument/2006/relationships/tags" Target="../tags/tag234.xml" /><Relationship Id="rId9" Type="http://schemas.openxmlformats.org/officeDocument/2006/relationships/tags" Target="../tags/tag23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8.xml" /><Relationship Id="rId11" Type="http://schemas.openxmlformats.org/officeDocument/2006/relationships/tags" Target="../tags/tag249.xml" /><Relationship Id="rId12" Type="http://schemas.openxmlformats.org/officeDocument/2006/relationships/tags" Target="../tags/tag250.xml" /><Relationship Id="rId13" Type="http://schemas.openxmlformats.org/officeDocument/2006/relationships/tags" Target="../tags/tag251.xml" /><Relationship Id="rId2" Type="http://schemas.openxmlformats.org/officeDocument/2006/relationships/tags" Target="../tags/tag240.xml" /><Relationship Id="rId3" Type="http://schemas.openxmlformats.org/officeDocument/2006/relationships/tags" Target="../tags/tag241.xml" /><Relationship Id="rId4" Type="http://schemas.openxmlformats.org/officeDocument/2006/relationships/tags" Target="../tags/tag242.xml" /><Relationship Id="rId5" Type="http://schemas.openxmlformats.org/officeDocument/2006/relationships/tags" Target="../tags/tag243.xml" /><Relationship Id="rId6" Type="http://schemas.openxmlformats.org/officeDocument/2006/relationships/tags" Target="../tags/tag244.xml" /><Relationship Id="rId7" Type="http://schemas.openxmlformats.org/officeDocument/2006/relationships/tags" Target="../tags/tag245.xml" /><Relationship Id="rId8" Type="http://schemas.openxmlformats.org/officeDocument/2006/relationships/tags" Target="../tags/tag246.xml" /><Relationship Id="rId9" Type="http://schemas.openxmlformats.org/officeDocument/2006/relationships/tags" Target="../tags/tag24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7.xml" /><Relationship Id="rId11" Type="http://schemas.openxmlformats.org/officeDocument/2006/relationships/tags" Target="../tags/tag288.xml" /><Relationship Id="rId12" Type="http://schemas.openxmlformats.org/officeDocument/2006/relationships/tags" Target="../tags/tag289.xml" /><Relationship Id="rId13" Type="http://schemas.openxmlformats.org/officeDocument/2006/relationships/tags" Target="../tags/tag290.xml" /><Relationship Id="rId2" Type="http://schemas.openxmlformats.org/officeDocument/2006/relationships/tags" Target="../tags/tag279.xml" /><Relationship Id="rId3" Type="http://schemas.openxmlformats.org/officeDocument/2006/relationships/tags" Target="../tags/tag280.xml" /><Relationship Id="rId4" Type="http://schemas.openxmlformats.org/officeDocument/2006/relationships/tags" Target="../tags/tag281.xml" /><Relationship Id="rId5" Type="http://schemas.openxmlformats.org/officeDocument/2006/relationships/tags" Target="../tags/tag282.xml" /><Relationship Id="rId6" Type="http://schemas.openxmlformats.org/officeDocument/2006/relationships/tags" Target="../tags/tag283.xml" /><Relationship Id="rId7" Type="http://schemas.openxmlformats.org/officeDocument/2006/relationships/tags" Target="../tags/tag284.xml" /><Relationship Id="rId8" Type="http://schemas.openxmlformats.org/officeDocument/2006/relationships/tags" Target="../tags/tag285.xml" /><Relationship Id="rId9" Type="http://schemas.openxmlformats.org/officeDocument/2006/relationships/tags" Target="../tags/tag28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022200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2024年智慧城市的普及与应用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智慧城市的发展历程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智慧城市的优势与挑战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智慧城市的应用场景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智慧城市的未来展望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智慧城市的实践案例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92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2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概念提出：20世纪90年代，美国学者提出“智慧城市”概念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关键技术：物联网、大数据、人工智能等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应用领域：交通、医疗、教育、环保等各个领域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发展历程：从最初的数字化城市，到智能城市，再到智慧城市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1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9314" name="五边形 30"/>
          <p:cNvSpPr/>
          <p:nvPr>
            <p:custDataLst>
              <p:tags r:id="rId2"/>
            </p:custDataLst>
          </p:nvPr>
        </p:nvSpPr>
        <p:spPr>
          <a:xfrm>
            <a:off x="608330" y="320781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6" name="燕尾形 36"/>
          <p:cNvSpPr/>
          <p:nvPr>
            <p:custDataLst>
              <p:tags r:id="rId3"/>
            </p:custDataLst>
          </p:nvPr>
        </p:nvSpPr>
        <p:spPr>
          <a:xfrm>
            <a:off x="3220372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18" name="燕尾形 37"/>
          <p:cNvSpPr/>
          <p:nvPr>
            <p:custDataLst>
              <p:tags r:id="rId4"/>
            </p:custDataLst>
          </p:nvPr>
        </p:nvSpPr>
        <p:spPr>
          <a:xfrm>
            <a:off x="8444456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0" name="燕尾形 38"/>
          <p:cNvSpPr/>
          <p:nvPr>
            <p:custDataLst>
              <p:tags r:id="rId5"/>
            </p:custDataLst>
          </p:nvPr>
        </p:nvSpPr>
        <p:spPr>
          <a:xfrm>
            <a:off x="5832414" y="320781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22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探索实践阶段：21世纪初，一些城市开始尝试建设智慧城市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4" name="文本框 6"/>
          <p:cNvSpPr txBox="1"/>
          <p:nvPr>
            <p:custDataLst>
              <p:tags r:id="rId7"/>
            </p:custDataLst>
          </p:nvPr>
        </p:nvSpPr>
        <p:spPr>
          <a:xfrm>
            <a:off x="608330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概念提出阶段：20世纪90年代，智慧城市的概念首次被提出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6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5458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快速发展阶段：2010年代，智慧城市的建设在全球范围内迅速发展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4162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成熟应用阶段：2024年，智慧城市的普及与应用将达到一个新的高度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8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智慧城市的技术支撑</a:t>
            </a:r>
            <a:endParaRPr lang="zh-CN" altLang="en-US"/>
          </a:p>
        </p:txBody>
      </p:sp>
      <p:sp>
        <p:nvSpPr>
          <p:cNvPr id="104938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9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物联网技术：实现城市万物互联，实时监控和管理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人工智能技术：智能化分析、预测和优化城市运行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0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云计算技术：提供强大的计算和存储能力，支持城市应用和服务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大数据技术：处理和分析海量城市数据，为决策提供支持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94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智能化程度不断提高：人工智能、大数据、物联网等技术的应用将使城市更加智能化。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城市管理更加高效：通过智慧城市的建设，城市管理将更加高效，提高城市运行效率。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居民生活更加便捷：智慧城市的发展将使居民生活更加便捷，提高生活质量。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5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环境保护更加有效：智慧城市的发展将有助于环境保护，实现可持续发展。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6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智慧城市的优势与挑战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9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智慧城市的主要优势</a:t>
            </a:r>
            <a:endParaRPr lang="zh-CN" altLang="en-US"/>
          </a:p>
        </p:txBody>
      </p:sp>
      <p:sp>
        <p:nvSpPr>
          <p:cNvPr id="1049696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提高城市管理效率：通过智能化手段，实现城市管理的精细化、实时化和智能化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98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0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2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提升居民生活质量：提供便捷的公共服务，改善居民生活环境，提高居民生活品质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8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促进经济发展：推动产业升级，提高企业竞争力，促进经济增长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0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4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增强城市安全：通过智能化手段，提高城市安全防范能力，保障居民生命财产安全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6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智慧城市面临的挑战</a:t>
            </a:r>
            <a:endParaRPr lang="zh-CN" altLang="en-US"/>
          </a:p>
        </p:txBody>
      </p:sp>
      <p:sp>
        <p:nvSpPr>
          <p:cNvPr id="1049778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0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82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4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86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8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9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92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94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投资成本：建设智慧城市需要大量的资金投入，如何平衡投资与效益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6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公众接受度：如何提高公众对智慧城市的认知和接受程度，促进公众参与和监督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98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技术难题：如何实现各种智能技术的有效整合和应用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00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数据安全：如何保障大量数据在传输、存储和处理过程中的安全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5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智慧城市的发展瓶颈</a:t>
            </a:r>
            <a:endParaRPr lang="zh-CN" altLang="en-US"/>
          </a:p>
        </p:txBody>
      </p:sp>
      <p:sp>
        <p:nvSpPr>
          <p:cNvPr id="104986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6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6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87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7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87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隐私保护：智慧城市收集大量个人数据，隐私保护问题日益突出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7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网络安全：智慧城市依赖互联网，网络安全问题不容忽视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技术瓶颈：人工智能、大数据等技术尚未完全成熟，制约了智慧城市的发展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88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资金瓶颈：建设智慧城市需要大量资金投入，政府和企业面临资金压力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4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智慧城市的发展机遇</a:t>
            </a:r>
            <a:endParaRPr lang="zh-CN" altLang="en-US"/>
          </a:p>
        </p:txBody>
      </p:sp>
      <p:sp>
        <p:nvSpPr>
          <p:cNvPr id="104994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技术进步：5G、AI、大数据等技术的发展为智慧城市提供了技术支持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46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4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政策支持：政府出台了一系列支持智慧城市建设的政策和措施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2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5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市场需求：随着城市化进程的加快，人们对于高效、便捷、智能的城市生活的需求日益增长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58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6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国际合作：国际间的合作与交流为智慧城市的发展提供了更多的机遇和资源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64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5002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5002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智慧城市的应用场景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5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智慧交通</a:t>
            </a:r>
            <a:endParaRPr lang="zh-CN" altLang="en-US"/>
          </a:p>
        </p:txBody>
      </p:sp>
      <p:sp>
        <p:nvSpPr>
          <p:cNvPr id="1050152" name="任意多边形 20"/>
          <p:cNvSpPr/>
          <p:nvPr>
            <p:custDataLst>
              <p:tags r:id="rId2"/>
            </p:custDataLst>
          </p:nvPr>
        </p:nvSpPr>
        <p:spPr>
          <a:xfrm rot="2700000">
            <a:off x="15654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4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198260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智能交通系统：实时监控交通流量，优化交通信号灯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6" name="矩形 42"/>
          <p:cNvSpPr/>
          <p:nvPr>
            <p:custDataLst>
              <p:tags r:id="rId4"/>
            </p:custDataLst>
          </p:nvPr>
        </p:nvSpPr>
        <p:spPr>
          <a:xfrm>
            <a:off x="1334518" y="2721717"/>
            <a:ext cx="1784917" cy="126399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8" name="任意多边形 18"/>
          <p:cNvSpPr/>
          <p:nvPr>
            <p:custDataLst>
              <p:tags r:id="rId5"/>
            </p:custDataLst>
          </p:nvPr>
        </p:nvSpPr>
        <p:spPr>
          <a:xfrm rot="5400000">
            <a:off x="4142919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60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7750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自动驾驶汽车：减少交通事故，提高出行效率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2" name="矩形 43"/>
          <p:cNvSpPr/>
          <p:nvPr>
            <p:custDataLst>
              <p:tags r:id="rId7"/>
            </p:custDataLst>
          </p:nvPr>
        </p:nvSpPr>
        <p:spPr>
          <a:xfrm>
            <a:off x="3912018" y="2721717"/>
            <a:ext cx="1784917" cy="126399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64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19748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66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52589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智能停车系统：实时显示停车位信息，提高停车效率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8" name="矩形 44"/>
          <p:cNvSpPr/>
          <p:nvPr>
            <p:custDataLst>
              <p:tags r:id="rId10"/>
            </p:custDataLst>
          </p:nvPr>
        </p:nvSpPr>
        <p:spPr>
          <a:xfrm>
            <a:off x="6488176" y="2721717"/>
            <a:ext cx="1784917" cy="126399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70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96577" y="1319530"/>
            <a:ext cx="1322984" cy="1325282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72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929418" y="3111027"/>
            <a:ext cx="2057787" cy="31385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公共交通系统：实时查询公交、地铁信息，方便市民出行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74" name="矩形 45"/>
          <p:cNvSpPr/>
          <p:nvPr>
            <p:custDataLst>
              <p:tags r:id="rId13"/>
            </p:custDataLst>
          </p:nvPr>
        </p:nvSpPr>
        <p:spPr>
          <a:xfrm>
            <a:off x="9065676" y="2721717"/>
            <a:ext cx="1784917" cy="126399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https://d.book118.com/315002220021011100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7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9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2024年智慧城市的普及与应用</vt:lpstr>
      <vt:lpstr>目录</vt:lpstr>
      <vt:lpstr>添加章节标题</vt:lpstr>
      <vt:lpstr>智慧城市的发展历程</vt:lpstr>
      <vt:lpstr>智慧城市的起源</vt:lpstr>
      <vt:lpstr>智慧城市的发展阶段</vt:lpstr>
      <vt:lpstr>智慧城市的技术支撑</vt:lpstr>
      <vt:lpstr>智慧城市的发展趋势</vt:lpstr>
      <vt:lpstr>智慧城市的优势与挑战</vt:lpstr>
      <vt:lpstr>智慧城市的主要优势</vt:lpstr>
      <vt:lpstr>智慧城市面临的挑战</vt:lpstr>
      <vt:lpstr>智慧城市的发展瓶颈</vt:lpstr>
      <vt:lpstr>智慧城市的发展机遇</vt:lpstr>
      <vt:lpstr>智慧城市的应用场景</vt:lpstr>
      <vt:lpstr>智慧交通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2024-09-07T19:33:46.264</cp:lastPrinted>
  <dcterms:created xsi:type="dcterms:W3CDTF">2024-09-07T11:33:46Z</dcterms:created>
  <dcterms:modified xsi:type="dcterms:W3CDTF">2024-09-07T11:33:49Z</dcterms:modified>
</cp:coreProperties>
</file>