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5238D-9A22-4A0C-96FA-BDFAD8901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C4F5A-472A-495B-8AD5-F4CBABE70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38835-A860-4B56-9996-9937839CE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4CE25-168B-4241-BE18-6E2BBABB5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2FF91-5F27-4E8F-8D9F-86758367B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1C2D0F-13FA-450F-9CE7-4439A89A4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017FF4-613B-4264-A1DF-0CF0CFEC7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C6863-C606-4199-9ECC-74412C434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5A26B-F311-465C-80DE-74413EBA7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536C4-8EF4-42BB-8C66-6419EEEF0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3CA7D-B21F-4B50-8C65-FFBDE396B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0301421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133510" y="1153400"/>
            <a:ext cx="5931534" cy="16173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123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维保项目预算差异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endParaRPr lang="Microsoft YaHei" altLang="Microsoft YaHei" sz="5100"/>
          </a:p>
          <a:p>
            <a:pPr marL="13357" algn="l" rtl="0" eaLnBrk="0">
              <a:lnSpc>
                <a:spcPts val="7410"/>
              </a:lnSpc>
            </a:pP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析报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3045FD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3045FD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1661319"/>
            <a:ext cx="3260725" cy="3648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5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维保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项目预算概况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9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差异分析方法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0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维保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项目预算差异分析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差异对项目的影响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9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控制和改进措施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和建议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1088544" y="1580398"/>
            <a:ext cx="1195705" cy="2290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22415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882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800" spc="-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374796" y="2055083"/>
            <a:ext cx="2479806" cy="280329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52884" y="2055083"/>
            <a:ext cx="2476500" cy="2476500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2021496" y="4751957"/>
            <a:ext cx="2110739" cy="697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05"/>
              </a:lnSpc>
            </a:pPr>
            <a:endParaRPr lang="Arial" altLang="Arial" sz="100"/>
          </a:p>
          <a:p>
            <a:pPr marL="13271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项目时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1"/>
              </a:spcBef>
            </a:pP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</a:t>
            </a:r>
            <a:r>
              <a:rPr sz="130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30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月-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</a:t>
            </a:r>
            <a:r>
              <a:rPr sz="130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30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</a:t>
            </a:r>
            <a:endParaRPr lang="Microsoft YaHei" altLang="Microsoft YaHei" sz="1300"/>
          </a:p>
        </p:txBody>
      </p:sp>
      <p:sp>
        <p:nvSpPr>
          <p:cNvPr id="17" name="textbox 17"/>
          <p:cNvSpPr/>
          <p:nvPr/>
        </p:nvSpPr>
        <p:spPr>
          <a:xfrm>
            <a:off x="442263" y="318468"/>
            <a:ext cx="3075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8" name="textbox 38"/>
          <p:cNvSpPr/>
          <p:nvPr/>
        </p:nvSpPr>
        <p:spPr>
          <a:xfrm>
            <a:off x="8018526" y="5189790"/>
            <a:ext cx="230187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3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设备进行维修保养，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</a:t>
            </a:r>
            <a:endParaRPr lang="Microsoft YaHei" altLang="Microsoft YaHei" sz="1300"/>
          </a:p>
          <a:p>
            <a:pPr algn="r" rtl="0" eaLnBrk="0">
              <a:lnSpc>
                <a:spcPts val="2424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其正常运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endParaRPr lang="Microsoft YaHei" altLang="Microsoft YaHei" sz="1300"/>
          </a:p>
        </p:txBody>
      </p:sp>
      <p:sp>
        <p:nvSpPr>
          <p:cNvPr id="39" name="textbox 39"/>
          <p:cNvSpPr/>
          <p:nvPr/>
        </p:nvSpPr>
        <p:spPr>
          <a:xfrm>
            <a:off x="2178019" y="2093514"/>
            <a:ext cx="930275" cy="645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04"/>
              </a:lnSpc>
            </a:pPr>
            <a:endParaRPr lang="Arial" altLang="Arial" sz="100"/>
          </a:p>
          <a:p>
            <a:pPr marL="120147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项目名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称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2"/>
              </a:spcBef>
            </a:pP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30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维保项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endParaRPr lang="Microsoft YaHei" altLang="Microsoft YaHei" sz="13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238459" y="4164011"/>
            <a:ext cx="694370" cy="694365"/>
            <a:chExt cx="694370" cy="694365"/>
          </a:xfrm>
        </p:grpSpPr>
        <p:sp>
          <p:nvSpPr>
            <p:cNvPr id="40" name="path"/>
            <p:cNvSpPr/>
            <p:nvPr/>
          </p:nvSpPr>
          <p:spPr>
            <a:xfrm>
              <a:off x="14287" y="14287"/>
              <a:ext cx="665795" cy="665790"/>
            </a:xfrm>
            <a:custGeom>
              <a:rect l="0" t="0" r="0" b="0"/>
              <a:pathLst>
                <a:path w="1048" h="1048">
                  <a:moveTo>
                    <a:pt x="0" y="524"/>
                  </a:moveTo>
                  <a:cubicBezTo>
                    <a:pt x="0" y="234"/>
                    <a:pt x="234" y="0"/>
                    <a:pt x="524" y="0"/>
                  </a:cubicBezTo>
                  <a:lnTo>
                    <a:pt x="524" y="0"/>
                  </a:lnTo>
                  <a:lnTo>
                    <a:pt x="524" y="0"/>
                  </a:lnTo>
                  <a:lnTo>
                    <a:pt x="524" y="0"/>
                  </a:lnTo>
                  <a:cubicBezTo>
                    <a:pt x="813" y="0"/>
                    <a:pt x="1048" y="234"/>
                    <a:pt x="1048" y="524"/>
                  </a:cubicBezTo>
                  <a:lnTo>
                    <a:pt x="1048" y="524"/>
                  </a:lnTo>
                  <a:cubicBezTo>
                    <a:pt x="1048" y="524"/>
                    <a:pt x="1048" y="524"/>
                    <a:pt x="1048" y="524"/>
                  </a:cubicBezTo>
                  <a:lnTo>
                    <a:pt x="1048" y="524"/>
                  </a:lnTo>
                  <a:lnTo>
                    <a:pt x="1048" y="524"/>
                  </a:lnTo>
                  <a:lnTo>
                    <a:pt x="1048" y="524"/>
                  </a:lnTo>
                  <a:cubicBezTo>
                    <a:pt x="1048" y="813"/>
                    <a:pt x="813" y="1048"/>
                    <a:pt x="524" y="1048"/>
                  </a:cubicBezTo>
                  <a:lnTo>
                    <a:pt x="524" y="1048"/>
                  </a:lnTo>
                  <a:lnTo>
                    <a:pt x="524" y="1048"/>
                  </a:lnTo>
                  <a:lnTo>
                    <a:pt x="524" y="1048"/>
                  </a:lnTo>
                  <a:cubicBezTo>
                    <a:pt x="234" y="1048"/>
                    <a:pt x="0" y="813"/>
                    <a:pt x="0" y="524"/>
                  </a:cubicBezTo>
                  <a:lnTo>
                    <a:pt x="0" y="524"/>
                  </a:lnTo>
                  <a:cubicBezTo>
                    <a:pt x="0" y="524"/>
                    <a:pt x="0" y="524"/>
                    <a:pt x="0" y="524"/>
                  </a:cubicBezTo>
                  <a:lnTo>
                    <a:pt x="0" y="524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0" y="0"/>
              <a:ext cx="694370" cy="694365"/>
            </a:xfrm>
            <a:custGeom>
              <a:rect l="0" t="0" r="0" b="0"/>
              <a:pathLst>
                <a:path w="1093" h="1093">
                  <a:moveTo>
                    <a:pt x="22" y="546"/>
                  </a:moveTo>
                  <a:cubicBezTo>
                    <a:pt x="22" y="257"/>
                    <a:pt x="257" y="22"/>
                    <a:pt x="546" y="22"/>
                  </a:cubicBezTo>
                  <a:lnTo>
                    <a:pt x="546" y="22"/>
                  </a:lnTo>
                  <a:lnTo>
                    <a:pt x="546" y="22"/>
                  </a:lnTo>
                  <a:lnTo>
                    <a:pt x="546" y="22"/>
                  </a:lnTo>
                  <a:cubicBezTo>
                    <a:pt x="836" y="22"/>
                    <a:pt x="1070" y="257"/>
                    <a:pt x="1070" y="546"/>
                  </a:cubicBezTo>
                  <a:lnTo>
                    <a:pt x="1070" y="546"/>
                  </a:lnTo>
                  <a:cubicBezTo>
                    <a:pt x="1070" y="546"/>
                    <a:pt x="1070" y="546"/>
                    <a:pt x="1070" y="546"/>
                  </a:cubicBezTo>
                  <a:lnTo>
                    <a:pt x="1070" y="546"/>
                  </a:lnTo>
                  <a:lnTo>
                    <a:pt x="1070" y="546"/>
                  </a:lnTo>
                  <a:lnTo>
                    <a:pt x="1070" y="546"/>
                  </a:lnTo>
                  <a:cubicBezTo>
                    <a:pt x="1070" y="836"/>
                    <a:pt x="836" y="1070"/>
                    <a:pt x="546" y="1070"/>
                  </a:cubicBezTo>
                  <a:lnTo>
                    <a:pt x="546" y="1070"/>
                  </a:lnTo>
                  <a:lnTo>
                    <a:pt x="546" y="1070"/>
                  </a:lnTo>
                  <a:lnTo>
                    <a:pt x="546" y="1070"/>
                  </a:lnTo>
                  <a:cubicBezTo>
                    <a:pt x="257" y="1070"/>
                    <a:pt x="22" y="836"/>
                    <a:pt x="22" y="546"/>
                  </a:cubicBezTo>
                  <a:lnTo>
                    <a:pt x="22" y="546"/>
                  </a:lnTo>
                  <a:cubicBezTo>
                    <a:pt x="22" y="546"/>
                    <a:pt x="22" y="546"/>
                    <a:pt x="22" y="546"/>
                  </a:cubicBezTo>
                  <a:lnTo>
                    <a:pt x="22" y="546"/>
                  </a:lnTo>
                  <a:close/>
                </a:path>
              </a:pathLst>
            </a:custGeom>
            <a:noFill/>
            <a:ln w="28575" cap="flat">
              <a:solidFill>
                <a:srgbClr val="0108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193764" y="199761"/>
              <a:ext cx="306479" cy="294842"/>
            </a:xfrm>
            <a:custGeom>
              <a:rect l="0" t="0" r="0" b="0"/>
              <a:pathLst>
                <a:path w="482" h="462">
                  <a:moveTo>
                    <a:pt x="240" y="75"/>
                  </a:moveTo>
                  <a:cubicBezTo>
                    <a:pt x="252" y="75"/>
                    <a:pt x="261" y="84"/>
                    <a:pt x="261" y="95"/>
                  </a:cubicBezTo>
                  <a:lnTo>
                    <a:pt x="261" y="95"/>
                  </a:lnTo>
                  <a:lnTo>
                    <a:pt x="261" y="224"/>
                  </a:lnTo>
                  <a:lnTo>
                    <a:pt x="373" y="224"/>
                  </a:lnTo>
                  <a:lnTo>
                    <a:pt x="373" y="224"/>
                  </a:lnTo>
                  <a:cubicBezTo>
                    <a:pt x="384" y="224"/>
                    <a:pt x="393" y="233"/>
                    <a:pt x="393" y="244"/>
                  </a:cubicBezTo>
                  <a:lnTo>
                    <a:pt x="393" y="244"/>
                  </a:lnTo>
                  <a:cubicBezTo>
                    <a:pt x="393" y="255"/>
                    <a:pt x="384" y="264"/>
                    <a:pt x="373" y="264"/>
                  </a:cubicBezTo>
                  <a:lnTo>
                    <a:pt x="373" y="264"/>
                  </a:lnTo>
                  <a:lnTo>
                    <a:pt x="240" y="264"/>
                  </a:lnTo>
                  <a:lnTo>
                    <a:pt x="240" y="264"/>
                  </a:lnTo>
                  <a:cubicBezTo>
                    <a:pt x="229" y="264"/>
                    <a:pt x="220" y="255"/>
                    <a:pt x="220" y="244"/>
                  </a:cubicBezTo>
                  <a:lnTo>
                    <a:pt x="220" y="244"/>
                  </a:lnTo>
                  <a:lnTo>
                    <a:pt x="220" y="95"/>
                  </a:lnTo>
                  <a:lnTo>
                    <a:pt x="220" y="95"/>
                  </a:lnTo>
                  <a:cubicBezTo>
                    <a:pt x="220" y="84"/>
                    <a:pt x="229" y="75"/>
                    <a:pt x="240" y="75"/>
                  </a:cubicBezTo>
                  <a:moveTo>
                    <a:pt x="240" y="0"/>
                  </a:moveTo>
                  <a:cubicBezTo>
                    <a:pt x="374" y="0"/>
                    <a:pt x="482" y="104"/>
                    <a:pt x="482" y="232"/>
                  </a:cubicBezTo>
                  <a:lnTo>
                    <a:pt x="482" y="232"/>
                  </a:lnTo>
                  <a:cubicBezTo>
                    <a:pt x="482" y="360"/>
                    <a:pt x="374" y="464"/>
                    <a:pt x="240" y="464"/>
                  </a:cubicBezTo>
                  <a:lnTo>
                    <a:pt x="240" y="464"/>
                  </a:lnTo>
                  <a:cubicBezTo>
                    <a:pt x="152" y="464"/>
                    <a:pt x="70" y="417"/>
                    <a:pt x="28" y="343"/>
                  </a:cubicBezTo>
                  <a:lnTo>
                    <a:pt x="28" y="343"/>
                  </a:lnTo>
                  <a:cubicBezTo>
                    <a:pt x="27" y="340"/>
                    <a:pt x="26" y="337"/>
                    <a:pt x="28" y="335"/>
                  </a:cubicBezTo>
                  <a:lnTo>
                    <a:pt x="28" y="335"/>
                  </a:lnTo>
                  <a:cubicBezTo>
                    <a:pt x="28" y="332"/>
                    <a:pt x="30" y="330"/>
                    <a:pt x="33" y="329"/>
                  </a:cubicBezTo>
                  <a:lnTo>
                    <a:pt x="33" y="329"/>
                  </a:lnTo>
                  <a:lnTo>
                    <a:pt x="60" y="316"/>
                  </a:lnTo>
                  <a:lnTo>
                    <a:pt x="60" y="316"/>
                  </a:lnTo>
                  <a:cubicBezTo>
                    <a:pt x="65" y="314"/>
                    <a:pt x="72" y="316"/>
                    <a:pt x="74" y="320"/>
                  </a:cubicBezTo>
                  <a:lnTo>
                    <a:pt x="74" y="320"/>
                  </a:lnTo>
                  <a:cubicBezTo>
                    <a:pt x="107" y="378"/>
                    <a:pt x="171" y="415"/>
                    <a:pt x="240" y="415"/>
                  </a:cubicBezTo>
                  <a:lnTo>
                    <a:pt x="240" y="415"/>
                  </a:lnTo>
                  <a:cubicBezTo>
                    <a:pt x="345" y="415"/>
                    <a:pt x="431" y="333"/>
                    <a:pt x="431" y="232"/>
                  </a:cubicBezTo>
                  <a:lnTo>
                    <a:pt x="431" y="232"/>
                  </a:lnTo>
                  <a:cubicBezTo>
                    <a:pt x="431" y="131"/>
                    <a:pt x="345" y="49"/>
                    <a:pt x="240" y="49"/>
                  </a:cubicBezTo>
                  <a:lnTo>
                    <a:pt x="240" y="49"/>
                  </a:lnTo>
                  <a:cubicBezTo>
                    <a:pt x="195" y="49"/>
                    <a:pt x="151" y="64"/>
                    <a:pt x="117" y="93"/>
                  </a:cubicBezTo>
                  <a:lnTo>
                    <a:pt x="117" y="93"/>
                  </a:lnTo>
                  <a:lnTo>
                    <a:pt x="162" y="110"/>
                  </a:lnTo>
                  <a:lnTo>
                    <a:pt x="162" y="110"/>
                  </a:lnTo>
                  <a:cubicBezTo>
                    <a:pt x="165" y="111"/>
                    <a:pt x="168" y="114"/>
                    <a:pt x="168" y="118"/>
                  </a:cubicBezTo>
                  <a:lnTo>
                    <a:pt x="168" y="118"/>
                  </a:lnTo>
                  <a:cubicBezTo>
                    <a:pt x="168" y="121"/>
                    <a:pt x="167" y="125"/>
                    <a:pt x="164" y="127"/>
                  </a:cubicBezTo>
                  <a:lnTo>
                    <a:pt x="164" y="127"/>
                  </a:lnTo>
                  <a:lnTo>
                    <a:pt x="39" y="221"/>
                  </a:lnTo>
                  <a:lnTo>
                    <a:pt x="39" y="221"/>
                  </a:lnTo>
                  <a:cubicBezTo>
                    <a:pt x="36" y="223"/>
                    <a:pt x="32" y="224"/>
                    <a:pt x="28" y="223"/>
                  </a:cubicBezTo>
                  <a:lnTo>
                    <a:pt x="28" y="223"/>
                  </a:lnTo>
                  <a:cubicBezTo>
                    <a:pt x="25" y="221"/>
                    <a:pt x="23" y="218"/>
                    <a:pt x="22" y="215"/>
                  </a:cubicBezTo>
                  <a:lnTo>
                    <a:pt x="22" y="215"/>
                  </a:lnTo>
                  <a:lnTo>
                    <a:pt x="0" y="63"/>
                  </a:lnTo>
                  <a:lnTo>
                    <a:pt x="0" y="63"/>
                  </a:lnTo>
                  <a:cubicBezTo>
                    <a:pt x="0" y="60"/>
                    <a:pt x="1" y="56"/>
                    <a:pt x="4" y="54"/>
                  </a:cubicBezTo>
                  <a:lnTo>
                    <a:pt x="4" y="54"/>
                  </a:lnTo>
                  <a:cubicBezTo>
                    <a:pt x="7" y="52"/>
                    <a:pt x="11" y="51"/>
                    <a:pt x="14" y="53"/>
                  </a:cubicBezTo>
                  <a:lnTo>
                    <a:pt x="14" y="53"/>
                  </a:lnTo>
                  <a:lnTo>
                    <a:pt x="65" y="73"/>
                  </a:lnTo>
                  <a:lnTo>
                    <a:pt x="65" y="73"/>
                  </a:lnTo>
                  <a:cubicBezTo>
                    <a:pt x="111" y="25"/>
                    <a:pt x="173" y="0"/>
                    <a:pt x="24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3338597" y="2093144"/>
            <a:ext cx="694369" cy="694365"/>
            <a:chExt cx="694369" cy="694365"/>
          </a:xfrm>
        </p:grpSpPr>
        <p:sp>
          <p:nvSpPr>
            <p:cNvPr id="43" name="path"/>
            <p:cNvSpPr/>
            <p:nvPr/>
          </p:nvSpPr>
          <p:spPr>
            <a:xfrm>
              <a:off x="14287" y="14286"/>
              <a:ext cx="665794" cy="665791"/>
            </a:xfrm>
            <a:custGeom>
              <a:rect l="0" t="0" r="0" b="0"/>
              <a:pathLst>
                <a:path w="1048" h="1048">
                  <a:moveTo>
                    <a:pt x="0" y="524"/>
                  </a:moveTo>
                  <a:cubicBezTo>
                    <a:pt x="0" y="234"/>
                    <a:pt x="234" y="0"/>
                    <a:pt x="524" y="0"/>
                  </a:cubicBezTo>
                  <a:lnTo>
                    <a:pt x="524" y="0"/>
                  </a:lnTo>
                  <a:lnTo>
                    <a:pt x="524" y="0"/>
                  </a:lnTo>
                  <a:lnTo>
                    <a:pt x="524" y="0"/>
                  </a:lnTo>
                  <a:cubicBezTo>
                    <a:pt x="813" y="0"/>
                    <a:pt x="1048" y="234"/>
                    <a:pt x="1048" y="524"/>
                  </a:cubicBezTo>
                  <a:lnTo>
                    <a:pt x="1048" y="524"/>
                  </a:lnTo>
                  <a:cubicBezTo>
                    <a:pt x="1048" y="524"/>
                    <a:pt x="1048" y="524"/>
                    <a:pt x="1048" y="524"/>
                  </a:cubicBezTo>
                  <a:lnTo>
                    <a:pt x="1048" y="524"/>
                  </a:lnTo>
                  <a:lnTo>
                    <a:pt x="1048" y="524"/>
                  </a:lnTo>
                  <a:lnTo>
                    <a:pt x="1048" y="524"/>
                  </a:lnTo>
                  <a:cubicBezTo>
                    <a:pt x="1048" y="813"/>
                    <a:pt x="813" y="1048"/>
                    <a:pt x="524" y="1048"/>
                  </a:cubicBezTo>
                  <a:lnTo>
                    <a:pt x="524" y="1048"/>
                  </a:lnTo>
                  <a:lnTo>
                    <a:pt x="524" y="1048"/>
                  </a:lnTo>
                  <a:lnTo>
                    <a:pt x="524" y="1048"/>
                  </a:lnTo>
                  <a:cubicBezTo>
                    <a:pt x="234" y="1048"/>
                    <a:pt x="0" y="813"/>
                    <a:pt x="0" y="524"/>
                  </a:cubicBezTo>
                  <a:lnTo>
                    <a:pt x="0" y="524"/>
                  </a:lnTo>
                  <a:cubicBezTo>
                    <a:pt x="0" y="524"/>
                    <a:pt x="0" y="524"/>
                    <a:pt x="0" y="524"/>
                  </a:cubicBezTo>
                  <a:lnTo>
                    <a:pt x="0" y="524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0" y="0"/>
              <a:ext cx="694369" cy="694365"/>
            </a:xfrm>
            <a:custGeom>
              <a:rect l="0" t="0" r="0" b="0"/>
              <a:pathLst>
                <a:path w="1093" h="1093">
                  <a:moveTo>
                    <a:pt x="22" y="546"/>
                  </a:moveTo>
                  <a:cubicBezTo>
                    <a:pt x="22" y="257"/>
                    <a:pt x="257" y="22"/>
                    <a:pt x="546" y="22"/>
                  </a:cubicBezTo>
                  <a:lnTo>
                    <a:pt x="546" y="22"/>
                  </a:lnTo>
                  <a:lnTo>
                    <a:pt x="546" y="22"/>
                  </a:lnTo>
                  <a:lnTo>
                    <a:pt x="546" y="22"/>
                  </a:lnTo>
                  <a:cubicBezTo>
                    <a:pt x="836" y="22"/>
                    <a:pt x="1070" y="257"/>
                    <a:pt x="1070" y="546"/>
                  </a:cubicBezTo>
                  <a:lnTo>
                    <a:pt x="1070" y="546"/>
                  </a:lnTo>
                  <a:cubicBezTo>
                    <a:pt x="1070" y="546"/>
                    <a:pt x="1070" y="546"/>
                    <a:pt x="1070" y="546"/>
                  </a:cubicBezTo>
                  <a:lnTo>
                    <a:pt x="1070" y="546"/>
                  </a:lnTo>
                  <a:lnTo>
                    <a:pt x="1070" y="546"/>
                  </a:lnTo>
                  <a:lnTo>
                    <a:pt x="1070" y="546"/>
                  </a:lnTo>
                  <a:cubicBezTo>
                    <a:pt x="1070" y="836"/>
                    <a:pt x="836" y="1070"/>
                    <a:pt x="546" y="1070"/>
                  </a:cubicBezTo>
                  <a:lnTo>
                    <a:pt x="546" y="1070"/>
                  </a:lnTo>
                  <a:lnTo>
                    <a:pt x="546" y="1070"/>
                  </a:lnTo>
                  <a:lnTo>
                    <a:pt x="546" y="1070"/>
                  </a:lnTo>
                  <a:cubicBezTo>
                    <a:pt x="257" y="1070"/>
                    <a:pt x="22" y="836"/>
                    <a:pt x="22" y="546"/>
                  </a:cubicBezTo>
                  <a:lnTo>
                    <a:pt x="22" y="546"/>
                  </a:lnTo>
                  <a:cubicBezTo>
                    <a:pt x="22" y="546"/>
                    <a:pt x="22" y="546"/>
                    <a:pt x="22" y="546"/>
                  </a:cubicBezTo>
                  <a:lnTo>
                    <a:pt x="22" y="546"/>
                  </a:lnTo>
                  <a:close/>
                </a:path>
              </a:pathLst>
            </a:custGeom>
            <a:noFill/>
            <a:ln w="28575" cap="flat">
              <a:solidFill>
                <a:srgbClr val="0108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94128" y="199761"/>
              <a:ext cx="306159" cy="294886"/>
            </a:xfrm>
            <a:custGeom>
              <a:rect l="0" t="0" r="0" b="0"/>
              <a:pathLst>
                <a:path w="482" h="462">
                  <a:moveTo>
                    <a:pt x="89" y="356"/>
                  </a:moveTo>
                  <a:cubicBezTo>
                    <a:pt x="92" y="373"/>
                    <a:pt x="109" y="386"/>
                    <a:pt x="128" y="386"/>
                  </a:cubicBezTo>
                  <a:lnTo>
                    <a:pt x="128" y="386"/>
                  </a:lnTo>
                  <a:cubicBezTo>
                    <a:pt x="149" y="386"/>
                    <a:pt x="166" y="371"/>
                    <a:pt x="168" y="352"/>
                  </a:cubicBezTo>
                  <a:lnTo>
                    <a:pt x="168" y="352"/>
                  </a:lnTo>
                  <a:lnTo>
                    <a:pt x="251" y="285"/>
                  </a:lnTo>
                  <a:lnTo>
                    <a:pt x="251" y="285"/>
                  </a:lnTo>
                  <a:cubicBezTo>
                    <a:pt x="257" y="299"/>
                    <a:pt x="272" y="309"/>
                    <a:pt x="289" y="309"/>
                  </a:cubicBezTo>
                  <a:lnTo>
                    <a:pt x="289" y="309"/>
                  </a:lnTo>
                  <a:cubicBezTo>
                    <a:pt x="307" y="309"/>
                    <a:pt x="322" y="298"/>
                    <a:pt x="327" y="282"/>
                  </a:cubicBezTo>
                  <a:lnTo>
                    <a:pt x="327" y="282"/>
                  </a:lnTo>
                  <a:lnTo>
                    <a:pt x="402" y="322"/>
                  </a:lnTo>
                  <a:lnTo>
                    <a:pt x="402" y="322"/>
                  </a:lnTo>
                  <a:cubicBezTo>
                    <a:pt x="404" y="341"/>
                    <a:pt x="421" y="356"/>
                    <a:pt x="441" y="356"/>
                  </a:cubicBezTo>
                  <a:lnTo>
                    <a:pt x="441" y="356"/>
                  </a:lnTo>
                  <a:cubicBezTo>
                    <a:pt x="464" y="356"/>
                    <a:pt x="482" y="338"/>
                    <a:pt x="482" y="317"/>
                  </a:cubicBezTo>
                  <a:lnTo>
                    <a:pt x="482" y="317"/>
                  </a:lnTo>
                  <a:cubicBezTo>
                    <a:pt x="482" y="295"/>
                    <a:pt x="464" y="278"/>
                    <a:pt x="441" y="278"/>
                  </a:cubicBezTo>
                  <a:lnTo>
                    <a:pt x="441" y="278"/>
                  </a:lnTo>
                  <a:cubicBezTo>
                    <a:pt x="424" y="278"/>
                    <a:pt x="409" y="289"/>
                    <a:pt x="403" y="305"/>
                  </a:cubicBezTo>
                  <a:lnTo>
                    <a:pt x="403" y="305"/>
                  </a:lnTo>
                  <a:lnTo>
                    <a:pt x="328" y="266"/>
                  </a:lnTo>
                  <a:lnTo>
                    <a:pt x="328" y="266"/>
                  </a:lnTo>
                  <a:cubicBezTo>
                    <a:pt x="326" y="246"/>
                    <a:pt x="309" y="232"/>
                    <a:pt x="289" y="232"/>
                  </a:cubicBezTo>
                  <a:lnTo>
                    <a:pt x="289" y="232"/>
                  </a:lnTo>
                  <a:cubicBezTo>
                    <a:pt x="268" y="232"/>
                    <a:pt x="251" y="247"/>
                    <a:pt x="249" y="266"/>
                  </a:cubicBezTo>
                  <a:lnTo>
                    <a:pt x="249" y="266"/>
                  </a:lnTo>
                  <a:lnTo>
                    <a:pt x="165" y="334"/>
                  </a:lnTo>
                  <a:lnTo>
                    <a:pt x="165" y="334"/>
                  </a:lnTo>
                  <a:cubicBezTo>
                    <a:pt x="159" y="319"/>
                    <a:pt x="145" y="309"/>
                    <a:pt x="128" y="309"/>
                  </a:cubicBezTo>
                  <a:lnTo>
                    <a:pt x="128" y="309"/>
                  </a:lnTo>
                  <a:cubicBezTo>
                    <a:pt x="109" y="309"/>
                    <a:pt x="92" y="322"/>
                    <a:pt x="89" y="340"/>
                  </a:cubicBezTo>
                  <a:lnTo>
                    <a:pt x="89" y="340"/>
                  </a:lnTo>
                  <a:lnTo>
                    <a:pt x="32" y="340"/>
                  </a:lnTo>
                  <a:lnTo>
                    <a:pt x="32" y="309"/>
                  </a:lnTo>
                  <a:lnTo>
                    <a:pt x="40" y="309"/>
                  </a:lnTo>
                  <a:lnTo>
                    <a:pt x="40" y="309"/>
                  </a:lnTo>
                  <a:cubicBezTo>
                    <a:pt x="44" y="309"/>
                    <a:pt x="48" y="306"/>
                    <a:pt x="48" y="301"/>
                  </a:cubicBezTo>
                  <a:lnTo>
                    <a:pt x="48" y="301"/>
                  </a:lnTo>
                  <a:cubicBezTo>
                    <a:pt x="48" y="297"/>
                    <a:pt x="44" y="294"/>
                    <a:pt x="40" y="294"/>
                  </a:cubicBezTo>
                  <a:lnTo>
                    <a:pt x="40" y="294"/>
                  </a:lnTo>
                  <a:lnTo>
                    <a:pt x="32" y="294"/>
                  </a:lnTo>
                  <a:lnTo>
                    <a:pt x="32" y="270"/>
                  </a:lnTo>
                  <a:lnTo>
                    <a:pt x="40" y="270"/>
                  </a:lnTo>
                  <a:lnTo>
                    <a:pt x="40" y="270"/>
                  </a:lnTo>
                  <a:cubicBezTo>
                    <a:pt x="44" y="270"/>
                    <a:pt x="48" y="267"/>
                    <a:pt x="48" y="263"/>
                  </a:cubicBezTo>
                  <a:lnTo>
                    <a:pt x="48" y="263"/>
                  </a:lnTo>
                  <a:cubicBezTo>
                    <a:pt x="48" y="258"/>
                    <a:pt x="44" y="255"/>
                    <a:pt x="40" y="255"/>
                  </a:cubicBezTo>
                  <a:lnTo>
                    <a:pt x="40" y="255"/>
                  </a:lnTo>
                  <a:lnTo>
                    <a:pt x="33" y="255"/>
                  </a:lnTo>
                  <a:lnTo>
                    <a:pt x="99" y="164"/>
                  </a:lnTo>
                  <a:lnTo>
                    <a:pt x="99" y="164"/>
                  </a:lnTo>
                  <a:cubicBezTo>
                    <a:pt x="105" y="168"/>
                    <a:pt x="112" y="170"/>
                    <a:pt x="120" y="170"/>
                  </a:cubicBezTo>
                  <a:lnTo>
                    <a:pt x="120" y="170"/>
                  </a:lnTo>
                  <a:cubicBezTo>
                    <a:pt x="133" y="170"/>
                    <a:pt x="144" y="164"/>
                    <a:pt x="151" y="155"/>
                  </a:cubicBezTo>
                  <a:lnTo>
                    <a:pt x="151" y="155"/>
                  </a:lnTo>
                  <a:lnTo>
                    <a:pt x="194" y="175"/>
                  </a:lnTo>
                  <a:lnTo>
                    <a:pt x="194" y="175"/>
                  </a:lnTo>
                  <a:cubicBezTo>
                    <a:pt x="193" y="178"/>
                    <a:pt x="192" y="182"/>
                    <a:pt x="192" y="185"/>
                  </a:cubicBezTo>
                  <a:lnTo>
                    <a:pt x="192" y="185"/>
                  </a:lnTo>
                  <a:cubicBezTo>
                    <a:pt x="192" y="207"/>
                    <a:pt x="210" y="224"/>
                    <a:pt x="233" y="224"/>
                  </a:cubicBezTo>
                  <a:lnTo>
                    <a:pt x="233" y="224"/>
                  </a:lnTo>
                  <a:cubicBezTo>
                    <a:pt x="255" y="224"/>
                    <a:pt x="273" y="207"/>
                    <a:pt x="273" y="185"/>
                  </a:cubicBezTo>
                  <a:lnTo>
                    <a:pt x="273" y="185"/>
                  </a:lnTo>
                  <a:cubicBezTo>
                    <a:pt x="273" y="177"/>
                    <a:pt x="270" y="169"/>
                    <a:pt x="265" y="163"/>
                  </a:cubicBezTo>
                  <a:lnTo>
                    <a:pt x="265" y="163"/>
                  </a:lnTo>
                  <a:lnTo>
                    <a:pt x="316" y="71"/>
                  </a:lnTo>
                  <a:lnTo>
                    <a:pt x="316" y="71"/>
                  </a:lnTo>
                  <a:cubicBezTo>
                    <a:pt x="323" y="75"/>
                    <a:pt x="329" y="77"/>
                    <a:pt x="337" y="77"/>
                  </a:cubicBezTo>
                  <a:lnTo>
                    <a:pt x="337" y="77"/>
                  </a:lnTo>
                  <a:cubicBezTo>
                    <a:pt x="345" y="77"/>
                    <a:pt x="352" y="75"/>
                    <a:pt x="358" y="71"/>
                  </a:cubicBezTo>
                  <a:lnTo>
                    <a:pt x="358" y="71"/>
                  </a:lnTo>
                  <a:lnTo>
                    <a:pt x="411" y="136"/>
                  </a:lnTo>
                  <a:lnTo>
                    <a:pt x="411" y="136"/>
                  </a:lnTo>
                  <a:cubicBezTo>
                    <a:pt x="411" y="136"/>
                    <a:pt x="411" y="136"/>
                    <a:pt x="412" y="136"/>
                  </a:cubicBezTo>
                  <a:lnTo>
                    <a:pt x="412" y="136"/>
                  </a:lnTo>
                  <a:cubicBezTo>
                    <a:pt x="405" y="143"/>
                    <a:pt x="401" y="152"/>
                    <a:pt x="401" y="162"/>
                  </a:cubicBezTo>
                  <a:lnTo>
                    <a:pt x="401" y="162"/>
                  </a:lnTo>
                  <a:cubicBezTo>
                    <a:pt x="401" y="183"/>
                    <a:pt x="419" y="201"/>
                    <a:pt x="441" y="201"/>
                  </a:cubicBezTo>
                  <a:lnTo>
                    <a:pt x="441" y="201"/>
                  </a:lnTo>
                  <a:cubicBezTo>
                    <a:pt x="464" y="201"/>
                    <a:pt x="482" y="183"/>
                    <a:pt x="482" y="162"/>
                  </a:cubicBezTo>
                  <a:lnTo>
                    <a:pt x="482" y="162"/>
                  </a:lnTo>
                  <a:cubicBezTo>
                    <a:pt x="482" y="141"/>
                    <a:pt x="464" y="123"/>
                    <a:pt x="441" y="123"/>
                  </a:cubicBezTo>
                  <a:lnTo>
                    <a:pt x="441" y="123"/>
                  </a:lnTo>
                  <a:cubicBezTo>
                    <a:pt x="435" y="123"/>
                    <a:pt x="429" y="125"/>
                    <a:pt x="424" y="127"/>
                  </a:cubicBezTo>
                  <a:lnTo>
                    <a:pt x="424" y="127"/>
                  </a:lnTo>
                  <a:cubicBezTo>
                    <a:pt x="424" y="127"/>
                    <a:pt x="424" y="127"/>
                    <a:pt x="424" y="126"/>
                  </a:cubicBezTo>
                  <a:lnTo>
                    <a:pt x="424" y="126"/>
                  </a:lnTo>
                  <a:lnTo>
                    <a:pt x="370" y="60"/>
                  </a:lnTo>
                  <a:lnTo>
                    <a:pt x="370" y="60"/>
                  </a:lnTo>
                  <a:cubicBezTo>
                    <a:pt x="375" y="54"/>
                    <a:pt x="377" y="46"/>
                    <a:pt x="377" y="38"/>
                  </a:cubicBezTo>
                  <a:lnTo>
                    <a:pt x="377" y="38"/>
                  </a:lnTo>
                  <a:cubicBezTo>
                    <a:pt x="377" y="17"/>
                    <a:pt x="359" y="0"/>
                    <a:pt x="337" y="0"/>
                  </a:cubicBezTo>
                  <a:lnTo>
                    <a:pt x="337" y="0"/>
                  </a:lnTo>
                  <a:cubicBezTo>
                    <a:pt x="315" y="0"/>
                    <a:pt x="297" y="17"/>
                    <a:pt x="297" y="38"/>
                  </a:cubicBezTo>
                  <a:lnTo>
                    <a:pt x="297" y="38"/>
                  </a:lnTo>
                  <a:cubicBezTo>
                    <a:pt x="297" y="47"/>
                    <a:pt x="300" y="54"/>
                    <a:pt x="304" y="61"/>
                  </a:cubicBezTo>
                  <a:lnTo>
                    <a:pt x="304" y="61"/>
                  </a:lnTo>
                  <a:lnTo>
                    <a:pt x="253" y="152"/>
                  </a:lnTo>
                  <a:lnTo>
                    <a:pt x="253" y="152"/>
                  </a:lnTo>
                  <a:cubicBezTo>
                    <a:pt x="247" y="149"/>
                    <a:pt x="240" y="147"/>
                    <a:pt x="233" y="147"/>
                  </a:cubicBezTo>
                  <a:lnTo>
                    <a:pt x="233" y="147"/>
                  </a:lnTo>
                  <a:cubicBezTo>
                    <a:pt x="220" y="147"/>
                    <a:pt x="208" y="152"/>
                    <a:pt x="201" y="161"/>
                  </a:cubicBezTo>
                  <a:lnTo>
                    <a:pt x="201" y="161"/>
                  </a:lnTo>
                  <a:lnTo>
                    <a:pt x="159" y="141"/>
                  </a:lnTo>
                  <a:lnTo>
                    <a:pt x="159" y="141"/>
                  </a:lnTo>
                  <a:cubicBezTo>
                    <a:pt x="160" y="138"/>
                    <a:pt x="160" y="135"/>
                    <a:pt x="160" y="131"/>
                  </a:cubicBezTo>
                  <a:lnTo>
                    <a:pt x="160" y="131"/>
                  </a:lnTo>
                  <a:cubicBezTo>
                    <a:pt x="160" y="110"/>
                    <a:pt x="142" y="92"/>
                    <a:pt x="120" y="92"/>
                  </a:cubicBezTo>
                  <a:lnTo>
                    <a:pt x="120" y="92"/>
                  </a:lnTo>
                  <a:cubicBezTo>
                    <a:pt x="98" y="92"/>
                    <a:pt x="80" y="110"/>
                    <a:pt x="80" y="131"/>
                  </a:cubicBezTo>
                  <a:lnTo>
                    <a:pt x="80" y="131"/>
                  </a:lnTo>
                  <a:cubicBezTo>
                    <a:pt x="80" y="139"/>
                    <a:pt x="83" y="147"/>
                    <a:pt x="87" y="153"/>
                  </a:cubicBezTo>
                  <a:lnTo>
                    <a:pt x="87" y="153"/>
                  </a:lnTo>
                  <a:lnTo>
                    <a:pt x="41" y="217"/>
                  </a:lnTo>
                  <a:lnTo>
                    <a:pt x="41" y="217"/>
                  </a:lnTo>
                  <a:cubicBezTo>
                    <a:pt x="41" y="216"/>
                    <a:pt x="40" y="216"/>
                    <a:pt x="40" y="216"/>
                  </a:cubicBezTo>
                  <a:lnTo>
                    <a:pt x="40" y="216"/>
                  </a:lnTo>
                  <a:lnTo>
                    <a:pt x="32" y="216"/>
                  </a:lnTo>
                  <a:lnTo>
                    <a:pt x="32" y="193"/>
                  </a:lnTo>
                  <a:lnTo>
                    <a:pt x="40" y="193"/>
                  </a:lnTo>
                  <a:lnTo>
                    <a:pt x="40" y="193"/>
                  </a:lnTo>
                  <a:cubicBezTo>
                    <a:pt x="44" y="193"/>
                    <a:pt x="48" y="190"/>
                    <a:pt x="48" y="185"/>
                  </a:cubicBezTo>
                  <a:lnTo>
                    <a:pt x="48" y="185"/>
                  </a:lnTo>
                  <a:cubicBezTo>
                    <a:pt x="48" y="181"/>
                    <a:pt x="44" y="178"/>
                    <a:pt x="40" y="178"/>
                  </a:cubicBezTo>
                  <a:lnTo>
                    <a:pt x="40" y="178"/>
                  </a:lnTo>
                  <a:lnTo>
                    <a:pt x="32" y="178"/>
                  </a:lnTo>
                  <a:lnTo>
                    <a:pt x="32" y="154"/>
                  </a:lnTo>
                  <a:lnTo>
                    <a:pt x="40" y="154"/>
                  </a:lnTo>
                  <a:lnTo>
                    <a:pt x="40" y="154"/>
                  </a:lnTo>
                  <a:cubicBezTo>
                    <a:pt x="44" y="154"/>
                    <a:pt x="48" y="151"/>
                    <a:pt x="48" y="147"/>
                  </a:cubicBezTo>
                  <a:lnTo>
                    <a:pt x="48" y="147"/>
                  </a:lnTo>
                  <a:cubicBezTo>
                    <a:pt x="48" y="142"/>
                    <a:pt x="44" y="139"/>
                    <a:pt x="40" y="139"/>
                  </a:cubicBezTo>
                  <a:lnTo>
                    <a:pt x="40" y="139"/>
                  </a:lnTo>
                  <a:lnTo>
                    <a:pt x="32" y="139"/>
                  </a:lnTo>
                  <a:lnTo>
                    <a:pt x="32" y="116"/>
                  </a:lnTo>
                  <a:lnTo>
                    <a:pt x="40" y="116"/>
                  </a:lnTo>
                  <a:lnTo>
                    <a:pt x="40" y="116"/>
                  </a:lnTo>
                  <a:cubicBezTo>
                    <a:pt x="44" y="116"/>
                    <a:pt x="48" y="112"/>
                    <a:pt x="48" y="108"/>
                  </a:cubicBezTo>
                  <a:lnTo>
                    <a:pt x="48" y="108"/>
                  </a:lnTo>
                  <a:cubicBezTo>
                    <a:pt x="48" y="104"/>
                    <a:pt x="44" y="100"/>
                    <a:pt x="40" y="100"/>
                  </a:cubicBezTo>
                  <a:lnTo>
                    <a:pt x="40" y="100"/>
                  </a:lnTo>
                  <a:lnTo>
                    <a:pt x="32" y="100"/>
                  </a:lnTo>
                  <a:lnTo>
                    <a:pt x="32" y="77"/>
                  </a:lnTo>
                  <a:lnTo>
                    <a:pt x="40" y="77"/>
                  </a:lnTo>
                  <a:lnTo>
                    <a:pt x="40" y="77"/>
                  </a:lnTo>
                  <a:cubicBezTo>
                    <a:pt x="44" y="77"/>
                    <a:pt x="48" y="73"/>
                    <a:pt x="48" y="69"/>
                  </a:cubicBezTo>
                  <a:lnTo>
                    <a:pt x="48" y="69"/>
                  </a:lnTo>
                  <a:cubicBezTo>
                    <a:pt x="48" y="65"/>
                    <a:pt x="44" y="61"/>
                    <a:pt x="40" y="61"/>
                  </a:cubicBezTo>
                  <a:lnTo>
                    <a:pt x="40" y="61"/>
                  </a:lnTo>
                  <a:lnTo>
                    <a:pt x="32" y="61"/>
                  </a:lnTo>
                  <a:lnTo>
                    <a:pt x="32" y="38"/>
                  </a:lnTo>
                  <a:lnTo>
                    <a:pt x="40" y="38"/>
                  </a:lnTo>
                  <a:lnTo>
                    <a:pt x="40" y="38"/>
                  </a:lnTo>
                  <a:cubicBezTo>
                    <a:pt x="44" y="38"/>
                    <a:pt x="48" y="35"/>
                    <a:pt x="48" y="30"/>
                  </a:cubicBezTo>
                  <a:lnTo>
                    <a:pt x="48" y="30"/>
                  </a:lnTo>
                  <a:cubicBezTo>
                    <a:pt x="48" y="26"/>
                    <a:pt x="44" y="23"/>
                    <a:pt x="40" y="23"/>
                  </a:cubicBezTo>
                  <a:lnTo>
                    <a:pt x="40" y="23"/>
                  </a:lnTo>
                  <a:lnTo>
                    <a:pt x="32" y="23"/>
                  </a:lnTo>
                  <a:lnTo>
                    <a:pt x="32" y="7"/>
                  </a:lnTo>
                  <a:lnTo>
                    <a:pt x="32" y="7"/>
                  </a:lnTo>
                  <a:cubicBezTo>
                    <a:pt x="32" y="3"/>
                    <a:pt x="28" y="0"/>
                    <a:pt x="24" y="0"/>
                  </a:cubicBezTo>
                  <a:lnTo>
                    <a:pt x="24" y="0"/>
                  </a:lnTo>
                  <a:cubicBezTo>
                    <a:pt x="19" y="0"/>
                    <a:pt x="16" y="3"/>
                    <a:pt x="16" y="7"/>
                  </a:cubicBezTo>
                  <a:lnTo>
                    <a:pt x="16" y="7"/>
                  </a:lnTo>
                  <a:lnTo>
                    <a:pt x="16" y="23"/>
                  </a:lnTo>
                  <a:lnTo>
                    <a:pt x="8" y="23"/>
                  </a:lnTo>
                  <a:lnTo>
                    <a:pt x="8" y="23"/>
                  </a:lnTo>
                  <a:cubicBezTo>
                    <a:pt x="3" y="23"/>
                    <a:pt x="0" y="26"/>
                    <a:pt x="0" y="30"/>
                  </a:cubicBezTo>
                  <a:lnTo>
                    <a:pt x="0" y="30"/>
                  </a:lnTo>
                  <a:cubicBezTo>
                    <a:pt x="0" y="35"/>
                    <a:pt x="3" y="38"/>
                    <a:pt x="8" y="38"/>
                  </a:cubicBezTo>
                  <a:lnTo>
                    <a:pt x="8" y="38"/>
                  </a:lnTo>
                  <a:lnTo>
                    <a:pt x="16" y="38"/>
                  </a:lnTo>
                  <a:lnTo>
                    <a:pt x="16" y="61"/>
                  </a:lnTo>
                  <a:lnTo>
                    <a:pt x="8" y="61"/>
                  </a:lnTo>
                  <a:lnTo>
                    <a:pt x="8" y="61"/>
                  </a:lnTo>
                  <a:cubicBezTo>
                    <a:pt x="3" y="61"/>
                    <a:pt x="0" y="65"/>
                    <a:pt x="0" y="69"/>
                  </a:cubicBezTo>
                  <a:lnTo>
                    <a:pt x="0" y="69"/>
                  </a:lnTo>
                  <a:cubicBezTo>
                    <a:pt x="0" y="73"/>
                    <a:pt x="3" y="77"/>
                    <a:pt x="8" y="77"/>
                  </a:cubicBezTo>
                  <a:lnTo>
                    <a:pt x="8" y="77"/>
                  </a:lnTo>
                  <a:lnTo>
                    <a:pt x="16" y="77"/>
                  </a:lnTo>
                  <a:lnTo>
                    <a:pt x="16" y="100"/>
                  </a:lnTo>
                  <a:lnTo>
                    <a:pt x="8" y="100"/>
                  </a:lnTo>
                  <a:lnTo>
                    <a:pt x="8" y="100"/>
                  </a:lnTo>
                  <a:cubicBezTo>
                    <a:pt x="3" y="100"/>
                    <a:pt x="0" y="104"/>
                    <a:pt x="0" y="108"/>
                  </a:cubicBezTo>
                  <a:lnTo>
                    <a:pt x="0" y="108"/>
                  </a:lnTo>
                  <a:cubicBezTo>
                    <a:pt x="0" y="112"/>
                    <a:pt x="3" y="116"/>
                    <a:pt x="8" y="116"/>
                  </a:cubicBezTo>
                  <a:lnTo>
                    <a:pt x="8" y="116"/>
                  </a:lnTo>
                  <a:lnTo>
                    <a:pt x="16" y="116"/>
                  </a:lnTo>
                  <a:lnTo>
                    <a:pt x="16" y="139"/>
                  </a:lnTo>
                  <a:lnTo>
                    <a:pt x="8" y="139"/>
                  </a:lnTo>
                  <a:lnTo>
                    <a:pt x="8" y="139"/>
                  </a:lnTo>
                  <a:cubicBezTo>
                    <a:pt x="3" y="139"/>
                    <a:pt x="0" y="142"/>
                    <a:pt x="0" y="147"/>
                  </a:cubicBezTo>
                  <a:lnTo>
                    <a:pt x="0" y="147"/>
                  </a:lnTo>
                  <a:cubicBezTo>
                    <a:pt x="0" y="151"/>
                    <a:pt x="3" y="154"/>
                    <a:pt x="8" y="154"/>
                  </a:cubicBezTo>
                  <a:lnTo>
                    <a:pt x="8" y="154"/>
                  </a:lnTo>
                  <a:lnTo>
                    <a:pt x="16" y="154"/>
                  </a:lnTo>
                  <a:lnTo>
                    <a:pt x="16" y="178"/>
                  </a:lnTo>
                  <a:lnTo>
                    <a:pt x="8" y="178"/>
                  </a:lnTo>
                  <a:lnTo>
                    <a:pt x="8" y="178"/>
                  </a:lnTo>
                  <a:cubicBezTo>
                    <a:pt x="3" y="178"/>
                    <a:pt x="0" y="181"/>
                    <a:pt x="0" y="185"/>
                  </a:cubicBezTo>
                  <a:lnTo>
                    <a:pt x="0" y="185"/>
                  </a:lnTo>
                  <a:cubicBezTo>
                    <a:pt x="0" y="190"/>
                    <a:pt x="3" y="193"/>
                    <a:pt x="8" y="193"/>
                  </a:cubicBezTo>
                  <a:lnTo>
                    <a:pt x="8" y="193"/>
                  </a:lnTo>
                  <a:lnTo>
                    <a:pt x="16" y="193"/>
                  </a:lnTo>
                  <a:lnTo>
                    <a:pt x="16" y="216"/>
                  </a:lnTo>
                  <a:lnTo>
                    <a:pt x="8" y="216"/>
                  </a:lnTo>
                  <a:lnTo>
                    <a:pt x="8" y="216"/>
                  </a:lnTo>
                  <a:cubicBezTo>
                    <a:pt x="3" y="216"/>
                    <a:pt x="0" y="220"/>
                    <a:pt x="0" y="224"/>
                  </a:cubicBezTo>
                  <a:lnTo>
                    <a:pt x="0" y="224"/>
                  </a:lnTo>
                  <a:cubicBezTo>
                    <a:pt x="0" y="228"/>
                    <a:pt x="3" y="232"/>
                    <a:pt x="8" y="232"/>
                  </a:cubicBezTo>
                  <a:lnTo>
                    <a:pt x="8" y="232"/>
                  </a:lnTo>
                  <a:lnTo>
                    <a:pt x="16" y="232"/>
                  </a:lnTo>
                  <a:lnTo>
                    <a:pt x="16" y="255"/>
                  </a:lnTo>
                  <a:lnTo>
                    <a:pt x="8" y="255"/>
                  </a:lnTo>
                  <a:lnTo>
                    <a:pt x="8" y="255"/>
                  </a:lnTo>
                  <a:cubicBezTo>
                    <a:pt x="3" y="255"/>
                    <a:pt x="0" y="258"/>
                    <a:pt x="0" y="263"/>
                  </a:cubicBezTo>
                  <a:lnTo>
                    <a:pt x="0" y="263"/>
                  </a:lnTo>
                  <a:cubicBezTo>
                    <a:pt x="0" y="267"/>
                    <a:pt x="3" y="270"/>
                    <a:pt x="8" y="270"/>
                  </a:cubicBezTo>
                  <a:lnTo>
                    <a:pt x="8" y="270"/>
                  </a:lnTo>
                  <a:lnTo>
                    <a:pt x="16" y="270"/>
                  </a:lnTo>
                  <a:lnTo>
                    <a:pt x="16" y="294"/>
                  </a:lnTo>
                  <a:lnTo>
                    <a:pt x="8" y="294"/>
                  </a:lnTo>
                  <a:lnTo>
                    <a:pt x="8" y="294"/>
                  </a:lnTo>
                  <a:cubicBezTo>
                    <a:pt x="3" y="294"/>
                    <a:pt x="0" y="297"/>
                    <a:pt x="0" y="301"/>
                  </a:cubicBezTo>
                  <a:lnTo>
                    <a:pt x="0" y="301"/>
                  </a:lnTo>
                  <a:cubicBezTo>
                    <a:pt x="0" y="306"/>
                    <a:pt x="3" y="309"/>
                    <a:pt x="8" y="309"/>
                  </a:cubicBezTo>
                  <a:lnTo>
                    <a:pt x="8" y="309"/>
                  </a:lnTo>
                  <a:lnTo>
                    <a:pt x="16" y="309"/>
                  </a:lnTo>
                  <a:lnTo>
                    <a:pt x="16" y="332"/>
                  </a:lnTo>
                  <a:lnTo>
                    <a:pt x="8" y="332"/>
                  </a:lnTo>
                  <a:lnTo>
                    <a:pt x="8" y="332"/>
                  </a:lnTo>
                  <a:cubicBezTo>
                    <a:pt x="3" y="332"/>
                    <a:pt x="0" y="336"/>
                    <a:pt x="0" y="340"/>
                  </a:cubicBezTo>
                  <a:lnTo>
                    <a:pt x="0" y="340"/>
                  </a:lnTo>
                  <a:cubicBezTo>
                    <a:pt x="0" y="344"/>
                    <a:pt x="3" y="348"/>
                    <a:pt x="8" y="348"/>
                  </a:cubicBezTo>
                  <a:lnTo>
                    <a:pt x="8" y="348"/>
                  </a:lnTo>
                  <a:lnTo>
                    <a:pt x="16" y="348"/>
                  </a:lnTo>
                  <a:lnTo>
                    <a:pt x="16" y="371"/>
                  </a:lnTo>
                  <a:lnTo>
                    <a:pt x="8" y="371"/>
                  </a:lnTo>
                  <a:lnTo>
                    <a:pt x="8" y="371"/>
                  </a:lnTo>
                  <a:cubicBezTo>
                    <a:pt x="3" y="371"/>
                    <a:pt x="0" y="374"/>
                    <a:pt x="0" y="379"/>
                  </a:cubicBezTo>
                  <a:lnTo>
                    <a:pt x="0" y="379"/>
                  </a:lnTo>
                  <a:cubicBezTo>
                    <a:pt x="0" y="383"/>
                    <a:pt x="3" y="386"/>
                    <a:pt x="8" y="386"/>
                  </a:cubicBezTo>
                  <a:lnTo>
                    <a:pt x="8" y="386"/>
                  </a:lnTo>
                  <a:lnTo>
                    <a:pt x="16" y="386"/>
                  </a:lnTo>
                  <a:lnTo>
                    <a:pt x="16" y="410"/>
                  </a:lnTo>
                  <a:lnTo>
                    <a:pt x="8" y="410"/>
                  </a:lnTo>
                  <a:lnTo>
                    <a:pt x="8" y="410"/>
                  </a:lnTo>
                  <a:cubicBezTo>
                    <a:pt x="3" y="410"/>
                    <a:pt x="0" y="413"/>
                    <a:pt x="0" y="417"/>
                  </a:cubicBezTo>
                  <a:lnTo>
                    <a:pt x="0" y="417"/>
                  </a:lnTo>
                  <a:cubicBezTo>
                    <a:pt x="0" y="422"/>
                    <a:pt x="3" y="425"/>
                    <a:pt x="8" y="425"/>
                  </a:cubicBezTo>
                  <a:lnTo>
                    <a:pt x="8" y="425"/>
                  </a:lnTo>
                  <a:lnTo>
                    <a:pt x="16" y="425"/>
                  </a:lnTo>
                  <a:lnTo>
                    <a:pt x="16" y="441"/>
                  </a:lnTo>
                  <a:lnTo>
                    <a:pt x="16" y="441"/>
                  </a:lnTo>
                  <a:cubicBezTo>
                    <a:pt x="16" y="445"/>
                    <a:pt x="19" y="448"/>
                    <a:pt x="24" y="448"/>
                  </a:cubicBezTo>
                  <a:lnTo>
                    <a:pt x="24" y="448"/>
                  </a:lnTo>
                  <a:lnTo>
                    <a:pt x="48" y="448"/>
                  </a:lnTo>
                  <a:lnTo>
                    <a:pt x="48" y="456"/>
                  </a:lnTo>
                  <a:lnTo>
                    <a:pt x="48" y="456"/>
                  </a:lnTo>
                  <a:cubicBezTo>
                    <a:pt x="48" y="460"/>
                    <a:pt x="51" y="464"/>
                    <a:pt x="56" y="464"/>
                  </a:cubicBezTo>
                  <a:lnTo>
                    <a:pt x="56" y="464"/>
                  </a:lnTo>
                  <a:cubicBezTo>
                    <a:pt x="60" y="464"/>
                    <a:pt x="64" y="460"/>
                    <a:pt x="64" y="456"/>
                  </a:cubicBezTo>
                  <a:lnTo>
                    <a:pt x="64" y="456"/>
                  </a:lnTo>
                  <a:lnTo>
                    <a:pt x="64" y="448"/>
                  </a:lnTo>
                  <a:lnTo>
                    <a:pt x="88" y="448"/>
                  </a:lnTo>
                  <a:lnTo>
                    <a:pt x="88" y="456"/>
                  </a:lnTo>
                  <a:lnTo>
                    <a:pt x="88" y="456"/>
                  </a:lnTo>
                  <a:cubicBezTo>
                    <a:pt x="88" y="460"/>
                    <a:pt x="91" y="464"/>
                    <a:pt x="96" y="464"/>
                  </a:cubicBezTo>
                  <a:lnTo>
                    <a:pt x="96" y="464"/>
                  </a:lnTo>
                  <a:cubicBezTo>
                    <a:pt x="100" y="464"/>
                    <a:pt x="104" y="460"/>
                    <a:pt x="104" y="456"/>
                  </a:cubicBezTo>
                  <a:lnTo>
                    <a:pt x="104" y="456"/>
                  </a:lnTo>
                  <a:lnTo>
                    <a:pt x="104" y="448"/>
                  </a:lnTo>
                  <a:lnTo>
                    <a:pt x="128" y="448"/>
                  </a:lnTo>
                  <a:lnTo>
                    <a:pt x="128" y="456"/>
                  </a:lnTo>
                  <a:lnTo>
                    <a:pt x="128" y="456"/>
                  </a:lnTo>
                  <a:cubicBezTo>
                    <a:pt x="128" y="460"/>
                    <a:pt x="132" y="464"/>
                    <a:pt x="136" y="464"/>
                  </a:cubicBezTo>
                  <a:lnTo>
                    <a:pt x="136" y="464"/>
                  </a:lnTo>
                  <a:cubicBezTo>
                    <a:pt x="141" y="464"/>
                    <a:pt x="144" y="460"/>
                    <a:pt x="144" y="456"/>
                  </a:cubicBezTo>
                  <a:lnTo>
                    <a:pt x="144" y="456"/>
                  </a:lnTo>
                  <a:lnTo>
                    <a:pt x="144" y="448"/>
                  </a:lnTo>
                  <a:lnTo>
                    <a:pt x="168" y="448"/>
                  </a:lnTo>
                  <a:lnTo>
                    <a:pt x="168" y="456"/>
                  </a:lnTo>
                  <a:lnTo>
                    <a:pt x="168" y="456"/>
                  </a:lnTo>
                  <a:cubicBezTo>
                    <a:pt x="168" y="460"/>
                    <a:pt x="172" y="464"/>
                    <a:pt x="176" y="464"/>
                  </a:cubicBezTo>
                  <a:lnTo>
                    <a:pt x="176" y="464"/>
                  </a:lnTo>
                  <a:cubicBezTo>
                    <a:pt x="181" y="464"/>
                    <a:pt x="184" y="460"/>
                    <a:pt x="184" y="456"/>
                  </a:cubicBezTo>
                  <a:lnTo>
                    <a:pt x="184" y="456"/>
                  </a:lnTo>
                  <a:lnTo>
                    <a:pt x="184" y="448"/>
                  </a:lnTo>
                  <a:lnTo>
                    <a:pt x="208" y="448"/>
                  </a:lnTo>
                  <a:lnTo>
                    <a:pt x="208" y="456"/>
                  </a:lnTo>
                  <a:lnTo>
                    <a:pt x="208" y="456"/>
                  </a:lnTo>
                  <a:cubicBezTo>
                    <a:pt x="208" y="460"/>
                    <a:pt x="212" y="464"/>
                    <a:pt x="216" y="464"/>
                  </a:cubicBezTo>
                  <a:lnTo>
                    <a:pt x="216" y="464"/>
                  </a:lnTo>
                  <a:cubicBezTo>
                    <a:pt x="221" y="464"/>
                    <a:pt x="225" y="460"/>
                    <a:pt x="225" y="456"/>
                  </a:cubicBezTo>
                  <a:lnTo>
                    <a:pt x="225" y="456"/>
                  </a:lnTo>
                  <a:lnTo>
                    <a:pt x="225" y="448"/>
                  </a:lnTo>
                  <a:lnTo>
                    <a:pt x="249" y="448"/>
                  </a:lnTo>
                  <a:lnTo>
                    <a:pt x="249" y="456"/>
                  </a:lnTo>
                  <a:lnTo>
                    <a:pt x="249" y="456"/>
                  </a:lnTo>
                  <a:cubicBezTo>
                    <a:pt x="249" y="460"/>
                    <a:pt x="252" y="464"/>
                    <a:pt x="257" y="464"/>
                  </a:cubicBezTo>
                  <a:lnTo>
                    <a:pt x="257" y="464"/>
                  </a:lnTo>
                  <a:cubicBezTo>
                    <a:pt x="261" y="464"/>
                    <a:pt x="265" y="460"/>
                    <a:pt x="265" y="456"/>
                  </a:cubicBezTo>
                  <a:lnTo>
                    <a:pt x="265" y="456"/>
                  </a:lnTo>
                  <a:lnTo>
                    <a:pt x="265" y="448"/>
                  </a:lnTo>
                  <a:lnTo>
                    <a:pt x="289" y="448"/>
                  </a:lnTo>
                  <a:lnTo>
                    <a:pt x="289" y="456"/>
                  </a:lnTo>
                  <a:lnTo>
                    <a:pt x="289" y="456"/>
                  </a:lnTo>
                  <a:cubicBezTo>
                    <a:pt x="289" y="460"/>
                    <a:pt x="292" y="464"/>
                    <a:pt x="297" y="464"/>
                  </a:cubicBezTo>
                  <a:lnTo>
                    <a:pt x="297" y="464"/>
                  </a:lnTo>
                  <a:cubicBezTo>
                    <a:pt x="301" y="464"/>
                    <a:pt x="305" y="460"/>
                    <a:pt x="305" y="456"/>
                  </a:cubicBezTo>
                  <a:lnTo>
                    <a:pt x="305" y="456"/>
                  </a:lnTo>
                  <a:lnTo>
                    <a:pt x="305" y="448"/>
                  </a:lnTo>
                  <a:lnTo>
                    <a:pt x="329" y="448"/>
                  </a:lnTo>
                  <a:lnTo>
                    <a:pt x="329" y="456"/>
                  </a:lnTo>
                  <a:lnTo>
                    <a:pt x="329" y="456"/>
                  </a:lnTo>
                  <a:cubicBezTo>
                    <a:pt x="329" y="460"/>
                    <a:pt x="333" y="464"/>
                    <a:pt x="337" y="464"/>
                  </a:cubicBezTo>
                  <a:lnTo>
                    <a:pt x="337" y="464"/>
                  </a:lnTo>
                  <a:cubicBezTo>
                    <a:pt x="341" y="464"/>
                    <a:pt x="345" y="460"/>
                    <a:pt x="345" y="456"/>
                  </a:cubicBezTo>
                  <a:lnTo>
                    <a:pt x="345" y="456"/>
                  </a:lnTo>
                  <a:lnTo>
                    <a:pt x="345" y="448"/>
                  </a:lnTo>
                  <a:lnTo>
                    <a:pt x="369" y="448"/>
                  </a:lnTo>
                  <a:lnTo>
                    <a:pt x="369" y="456"/>
                  </a:lnTo>
                  <a:lnTo>
                    <a:pt x="369" y="456"/>
                  </a:lnTo>
                  <a:cubicBezTo>
                    <a:pt x="369" y="460"/>
                    <a:pt x="373" y="464"/>
                    <a:pt x="377" y="464"/>
                  </a:cubicBezTo>
                  <a:lnTo>
                    <a:pt x="377" y="464"/>
                  </a:lnTo>
                  <a:cubicBezTo>
                    <a:pt x="382" y="464"/>
                    <a:pt x="385" y="460"/>
                    <a:pt x="385" y="456"/>
                  </a:cubicBezTo>
                  <a:lnTo>
                    <a:pt x="385" y="456"/>
                  </a:lnTo>
                  <a:lnTo>
                    <a:pt x="385" y="448"/>
                  </a:lnTo>
                  <a:lnTo>
                    <a:pt x="409" y="448"/>
                  </a:lnTo>
                  <a:lnTo>
                    <a:pt x="409" y="456"/>
                  </a:lnTo>
                  <a:lnTo>
                    <a:pt x="409" y="456"/>
                  </a:lnTo>
                  <a:cubicBezTo>
                    <a:pt x="409" y="460"/>
                    <a:pt x="413" y="464"/>
                    <a:pt x="417" y="464"/>
                  </a:cubicBezTo>
                  <a:lnTo>
                    <a:pt x="417" y="464"/>
                  </a:lnTo>
                  <a:cubicBezTo>
                    <a:pt x="422" y="464"/>
                    <a:pt x="425" y="460"/>
                    <a:pt x="425" y="456"/>
                  </a:cubicBezTo>
                  <a:lnTo>
                    <a:pt x="425" y="456"/>
                  </a:lnTo>
                  <a:lnTo>
                    <a:pt x="425" y="448"/>
                  </a:lnTo>
                  <a:lnTo>
                    <a:pt x="449" y="448"/>
                  </a:lnTo>
                  <a:lnTo>
                    <a:pt x="449" y="456"/>
                  </a:lnTo>
                  <a:lnTo>
                    <a:pt x="449" y="456"/>
                  </a:lnTo>
                  <a:cubicBezTo>
                    <a:pt x="449" y="460"/>
                    <a:pt x="453" y="464"/>
                    <a:pt x="457" y="464"/>
                  </a:cubicBezTo>
                  <a:lnTo>
                    <a:pt x="457" y="464"/>
                  </a:lnTo>
                  <a:cubicBezTo>
                    <a:pt x="462" y="464"/>
                    <a:pt x="466" y="460"/>
                    <a:pt x="466" y="456"/>
                  </a:cubicBezTo>
                  <a:lnTo>
                    <a:pt x="466" y="456"/>
                  </a:lnTo>
                  <a:lnTo>
                    <a:pt x="466" y="448"/>
                  </a:lnTo>
                  <a:lnTo>
                    <a:pt x="474" y="448"/>
                  </a:lnTo>
                  <a:lnTo>
                    <a:pt x="474" y="448"/>
                  </a:lnTo>
                  <a:cubicBezTo>
                    <a:pt x="478" y="448"/>
                    <a:pt x="482" y="445"/>
                    <a:pt x="482" y="441"/>
                  </a:cubicBezTo>
                  <a:lnTo>
                    <a:pt x="482" y="441"/>
                  </a:lnTo>
                  <a:cubicBezTo>
                    <a:pt x="482" y="436"/>
                    <a:pt x="478" y="433"/>
                    <a:pt x="474" y="433"/>
                  </a:cubicBezTo>
                  <a:lnTo>
                    <a:pt x="474" y="433"/>
                  </a:lnTo>
                  <a:lnTo>
                    <a:pt x="466" y="433"/>
                  </a:lnTo>
                  <a:lnTo>
                    <a:pt x="466" y="425"/>
                  </a:lnTo>
                  <a:lnTo>
                    <a:pt x="466" y="425"/>
                  </a:lnTo>
                  <a:cubicBezTo>
                    <a:pt x="466" y="421"/>
                    <a:pt x="462" y="417"/>
                    <a:pt x="457" y="417"/>
                  </a:cubicBezTo>
                  <a:lnTo>
                    <a:pt x="457" y="417"/>
                  </a:lnTo>
                  <a:cubicBezTo>
                    <a:pt x="453" y="417"/>
                    <a:pt x="449" y="421"/>
                    <a:pt x="449" y="425"/>
                  </a:cubicBezTo>
                  <a:lnTo>
                    <a:pt x="449" y="425"/>
                  </a:lnTo>
                  <a:lnTo>
                    <a:pt x="449" y="433"/>
                  </a:lnTo>
                  <a:lnTo>
                    <a:pt x="425" y="433"/>
                  </a:lnTo>
                  <a:lnTo>
                    <a:pt x="425" y="425"/>
                  </a:lnTo>
                  <a:lnTo>
                    <a:pt x="425" y="425"/>
                  </a:lnTo>
                  <a:cubicBezTo>
                    <a:pt x="425" y="421"/>
                    <a:pt x="422" y="417"/>
                    <a:pt x="417" y="417"/>
                  </a:cubicBezTo>
                  <a:lnTo>
                    <a:pt x="417" y="417"/>
                  </a:lnTo>
                  <a:cubicBezTo>
                    <a:pt x="413" y="417"/>
                    <a:pt x="409" y="421"/>
                    <a:pt x="409" y="425"/>
                  </a:cubicBezTo>
                  <a:lnTo>
                    <a:pt x="409" y="425"/>
                  </a:lnTo>
                  <a:lnTo>
                    <a:pt x="409" y="433"/>
                  </a:lnTo>
                  <a:lnTo>
                    <a:pt x="385" y="433"/>
                  </a:lnTo>
                  <a:lnTo>
                    <a:pt x="385" y="425"/>
                  </a:lnTo>
                  <a:lnTo>
                    <a:pt x="385" y="425"/>
                  </a:lnTo>
                  <a:cubicBezTo>
                    <a:pt x="385" y="421"/>
                    <a:pt x="382" y="417"/>
                    <a:pt x="377" y="417"/>
                  </a:cubicBezTo>
                  <a:lnTo>
                    <a:pt x="377" y="417"/>
                  </a:lnTo>
                  <a:cubicBezTo>
                    <a:pt x="373" y="417"/>
                    <a:pt x="369" y="421"/>
                    <a:pt x="369" y="425"/>
                  </a:cubicBezTo>
                  <a:lnTo>
                    <a:pt x="369" y="425"/>
                  </a:lnTo>
                  <a:lnTo>
                    <a:pt x="369" y="433"/>
                  </a:lnTo>
                  <a:lnTo>
                    <a:pt x="345" y="433"/>
                  </a:lnTo>
                  <a:lnTo>
                    <a:pt x="345" y="425"/>
                  </a:lnTo>
                  <a:lnTo>
                    <a:pt x="345" y="425"/>
                  </a:lnTo>
                  <a:cubicBezTo>
                    <a:pt x="345" y="421"/>
                    <a:pt x="341" y="417"/>
                    <a:pt x="337" y="417"/>
                  </a:cubicBezTo>
                  <a:lnTo>
                    <a:pt x="337" y="417"/>
                  </a:lnTo>
                  <a:cubicBezTo>
                    <a:pt x="333" y="417"/>
                    <a:pt x="329" y="421"/>
                    <a:pt x="329" y="425"/>
                  </a:cubicBezTo>
                  <a:lnTo>
                    <a:pt x="329" y="425"/>
                  </a:lnTo>
                  <a:lnTo>
                    <a:pt x="329" y="433"/>
                  </a:lnTo>
                  <a:lnTo>
                    <a:pt x="305" y="433"/>
                  </a:lnTo>
                  <a:lnTo>
                    <a:pt x="305" y="425"/>
                  </a:lnTo>
                  <a:lnTo>
                    <a:pt x="305" y="425"/>
                  </a:lnTo>
                  <a:cubicBezTo>
                    <a:pt x="305" y="421"/>
                    <a:pt x="301" y="417"/>
                    <a:pt x="297" y="417"/>
                  </a:cubicBezTo>
                  <a:lnTo>
                    <a:pt x="297" y="417"/>
                  </a:lnTo>
                  <a:cubicBezTo>
                    <a:pt x="292" y="417"/>
                    <a:pt x="289" y="421"/>
                    <a:pt x="289" y="425"/>
                  </a:cubicBezTo>
                  <a:lnTo>
                    <a:pt x="289" y="425"/>
                  </a:lnTo>
                  <a:lnTo>
                    <a:pt x="289" y="433"/>
                  </a:lnTo>
                  <a:lnTo>
                    <a:pt x="265" y="433"/>
                  </a:lnTo>
                  <a:lnTo>
                    <a:pt x="265" y="425"/>
                  </a:lnTo>
                  <a:lnTo>
                    <a:pt x="265" y="425"/>
                  </a:lnTo>
                  <a:cubicBezTo>
                    <a:pt x="265" y="421"/>
                    <a:pt x="261" y="417"/>
                    <a:pt x="257" y="417"/>
                  </a:cubicBezTo>
                  <a:lnTo>
                    <a:pt x="257" y="417"/>
                  </a:lnTo>
                  <a:cubicBezTo>
                    <a:pt x="252" y="417"/>
                    <a:pt x="249" y="421"/>
                    <a:pt x="249" y="425"/>
                  </a:cubicBezTo>
                  <a:lnTo>
                    <a:pt x="249" y="425"/>
                  </a:lnTo>
                  <a:lnTo>
                    <a:pt x="249" y="433"/>
                  </a:lnTo>
                  <a:lnTo>
                    <a:pt x="225" y="433"/>
                  </a:lnTo>
                  <a:lnTo>
                    <a:pt x="225" y="425"/>
                  </a:lnTo>
                  <a:lnTo>
                    <a:pt x="225" y="425"/>
                  </a:lnTo>
                  <a:cubicBezTo>
                    <a:pt x="225" y="421"/>
                    <a:pt x="221" y="417"/>
                    <a:pt x="216" y="417"/>
                  </a:cubicBezTo>
                  <a:lnTo>
                    <a:pt x="216" y="417"/>
                  </a:lnTo>
                  <a:cubicBezTo>
                    <a:pt x="212" y="417"/>
                    <a:pt x="208" y="421"/>
                    <a:pt x="208" y="425"/>
                  </a:cubicBezTo>
                  <a:lnTo>
                    <a:pt x="208" y="425"/>
                  </a:lnTo>
                  <a:lnTo>
                    <a:pt x="208" y="433"/>
                  </a:lnTo>
                  <a:lnTo>
                    <a:pt x="184" y="433"/>
                  </a:lnTo>
                  <a:lnTo>
                    <a:pt x="184" y="425"/>
                  </a:lnTo>
                  <a:lnTo>
                    <a:pt x="184" y="425"/>
                  </a:lnTo>
                  <a:cubicBezTo>
                    <a:pt x="184" y="421"/>
                    <a:pt x="181" y="417"/>
                    <a:pt x="176" y="417"/>
                  </a:cubicBezTo>
                  <a:lnTo>
                    <a:pt x="176" y="417"/>
                  </a:lnTo>
                  <a:cubicBezTo>
                    <a:pt x="172" y="417"/>
                    <a:pt x="168" y="421"/>
                    <a:pt x="168" y="425"/>
                  </a:cubicBezTo>
                  <a:lnTo>
                    <a:pt x="168" y="425"/>
                  </a:lnTo>
                  <a:lnTo>
                    <a:pt x="168" y="433"/>
                  </a:lnTo>
                  <a:lnTo>
                    <a:pt x="144" y="433"/>
                  </a:lnTo>
                  <a:lnTo>
                    <a:pt x="144" y="425"/>
                  </a:lnTo>
                  <a:lnTo>
                    <a:pt x="144" y="425"/>
                  </a:lnTo>
                  <a:cubicBezTo>
                    <a:pt x="144" y="421"/>
                    <a:pt x="141" y="417"/>
                    <a:pt x="136" y="417"/>
                  </a:cubicBezTo>
                  <a:lnTo>
                    <a:pt x="136" y="417"/>
                  </a:lnTo>
                  <a:cubicBezTo>
                    <a:pt x="132" y="417"/>
                    <a:pt x="128" y="421"/>
                    <a:pt x="128" y="425"/>
                  </a:cubicBezTo>
                  <a:lnTo>
                    <a:pt x="128" y="425"/>
                  </a:lnTo>
                  <a:lnTo>
                    <a:pt x="128" y="433"/>
                  </a:lnTo>
                  <a:lnTo>
                    <a:pt x="104" y="433"/>
                  </a:lnTo>
                  <a:lnTo>
                    <a:pt x="104" y="425"/>
                  </a:lnTo>
                  <a:lnTo>
                    <a:pt x="104" y="425"/>
                  </a:lnTo>
                  <a:cubicBezTo>
                    <a:pt x="104" y="421"/>
                    <a:pt x="100" y="417"/>
                    <a:pt x="96" y="417"/>
                  </a:cubicBezTo>
                  <a:lnTo>
                    <a:pt x="96" y="417"/>
                  </a:lnTo>
                  <a:cubicBezTo>
                    <a:pt x="91" y="417"/>
                    <a:pt x="88" y="421"/>
                    <a:pt x="88" y="425"/>
                  </a:cubicBezTo>
                  <a:lnTo>
                    <a:pt x="88" y="425"/>
                  </a:lnTo>
                  <a:lnTo>
                    <a:pt x="88" y="433"/>
                  </a:lnTo>
                  <a:lnTo>
                    <a:pt x="64" y="433"/>
                  </a:lnTo>
                  <a:lnTo>
                    <a:pt x="64" y="425"/>
                  </a:lnTo>
                  <a:lnTo>
                    <a:pt x="64" y="425"/>
                  </a:lnTo>
                  <a:cubicBezTo>
                    <a:pt x="64" y="421"/>
                    <a:pt x="60" y="417"/>
                    <a:pt x="56" y="417"/>
                  </a:cubicBezTo>
                  <a:lnTo>
                    <a:pt x="56" y="417"/>
                  </a:lnTo>
                  <a:cubicBezTo>
                    <a:pt x="51" y="417"/>
                    <a:pt x="48" y="421"/>
                    <a:pt x="48" y="425"/>
                  </a:cubicBezTo>
                  <a:lnTo>
                    <a:pt x="48" y="425"/>
                  </a:lnTo>
                  <a:lnTo>
                    <a:pt x="48" y="433"/>
                  </a:lnTo>
                  <a:lnTo>
                    <a:pt x="32" y="433"/>
                  </a:lnTo>
                  <a:lnTo>
                    <a:pt x="32" y="356"/>
                  </a:lnTo>
                  <a:lnTo>
                    <a:pt x="89" y="35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6" name="textbox 46"/>
          <p:cNvSpPr/>
          <p:nvPr/>
        </p:nvSpPr>
        <p:spPr>
          <a:xfrm>
            <a:off x="9096075" y="2127890"/>
            <a:ext cx="823594" cy="611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829"/>
              </a:lnSpc>
            </a:pPr>
            <a:endParaRPr lang="Arial" altLang="Arial" sz="100"/>
          </a:p>
          <a:p>
            <a:pPr marL="13272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项目地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15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algn="l" rtl="0" eaLnBrk="0">
              <a:lnSpc>
                <a:spcPct val="627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30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30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</a:t>
            </a:r>
            <a:endParaRPr lang="Microsoft YaHei" altLang="Microsoft YaHei" sz="1300"/>
          </a:p>
        </p:txBody>
      </p:sp>
      <p:sp>
        <p:nvSpPr>
          <p:cNvPr id="47" name="textbox 47"/>
          <p:cNvSpPr/>
          <p:nvPr/>
        </p:nvSpPr>
        <p:spPr>
          <a:xfrm>
            <a:off x="9497574" y="4751757"/>
            <a:ext cx="822960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1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项目内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9" name="textbox 49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0219E0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marL="229468" algn="l" rtl="0" eaLnBrk="0">
              <a:lnSpc>
                <a:spcPct val="95000"/>
              </a:lnSpc>
              <a:spcBef>
                <a:spcPts val="1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  <a:p>
            <a:pPr marL="228382" algn="l" rtl="0" eaLnBrk="0">
              <a:lnSpc>
                <a:spcPct val="87000"/>
              </a:lnSpc>
              <a:spcBef>
                <a:spcPts val="1489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有助于提高项目预算的准确性和合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300"/>
          </a:p>
          <a:p>
            <a:pPr marL="228725" algn="l" rtl="0" eaLnBrk="0">
              <a:lnSpc>
                <a:spcPts val="2429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性，减少不必要的浪费，提高项目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</a:t>
            </a:r>
            <a:endParaRPr lang="Microsoft YaHei" altLang="Microsoft YaHei" sz="1300"/>
          </a:p>
          <a:p>
            <a:pPr marL="229411" algn="l" rtl="0" eaLnBrk="0">
              <a:lnSpc>
                <a:spcPts val="2423"/>
              </a:lnSpc>
            </a:pPr>
            <a:r>
              <a:rPr sz="12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行效率</a:t>
            </a:r>
            <a:r>
              <a:rPr sz="12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50" name="textbox 50"/>
          <p:cNvSpPr/>
          <p:nvPr/>
        </p:nvSpPr>
        <p:spPr>
          <a:xfrm>
            <a:off x="643564" y="1462140"/>
            <a:ext cx="2767964" cy="1316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40"/>
              </a:lnSpc>
            </a:pPr>
            <a:endParaRPr lang="Arial" altLang="Arial" sz="100"/>
          </a:p>
          <a:p>
            <a:pPr marL="34502" algn="l" rtl="0" eaLnBrk="0">
              <a:lnSpc>
                <a:spcPct val="95000"/>
              </a:lnSpc>
            </a:pPr>
            <a:r>
              <a:rPr sz="15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15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13557" algn="l" rtl="0" eaLnBrk="0">
              <a:lnSpc>
                <a:spcPct val="95000"/>
              </a:lnSpc>
              <a:spcBef>
                <a:spcPts val="39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通过对维保项目预算与实际支出的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</a:t>
            </a:r>
            <a:endParaRPr lang="Microsoft YaHei" altLang="Microsoft YaHei" sz="1300"/>
          </a:p>
          <a:p>
            <a:pPr marL="15271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异进行分析，找出差异原因，为后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项目预算制定提供参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考。</a:t>
            </a:r>
            <a:endParaRPr lang="Microsoft YaHei" altLang="Microsoft YaHei" sz="1300"/>
          </a:p>
        </p:txBody>
      </p:sp>
      <p:sp>
        <p:nvSpPr>
          <p:cNvPr id="51" name="textbox 51"/>
          <p:cNvSpPr/>
          <p:nvPr/>
        </p:nvSpPr>
        <p:spPr>
          <a:xfrm>
            <a:off x="442263" y="318468"/>
            <a:ext cx="5361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0415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异分析的目的和意义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picture 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3" name="textbox 73"/>
          <p:cNvSpPr/>
          <p:nvPr/>
        </p:nvSpPr>
        <p:spPr>
          <a:xfrm>
            <a:off x="1068141" y="1584284"/>
            <a:ext cx="3905250" cy="2286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2818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维保项目预算概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path"/>
          <p:cNvSpPr/>
          <p:nvPr/>
        </p:nvSpPr>
        <p:spPr>
          <a:xfrm>
            <a:off x="778587" y="1935244"/>
            <a:ext cx="10634823" cy="1709627"/>
          </a:xfrm>
          <a:custGeom>
            <a:rect l="0" t="0" r="0" b="0"/>
            <a:pathLst>
              <a:path w="16747" h="2692">
                <a:moveTo>
                  <a:pt x="7907" y="448"/>
                </a:moveTo>
                <a:cubicBezTo>
                  <a:pt x="7907" y="200"/>
                  <a:pt x="8108" y="0"/>
                  <a:pt x="8355" y="0"/>
                </a:cubicBezTo>
                <a:lnTo>
                  <a:pt x="8355" y="0"/>
                </a:lnTo>
                <a:lnTo>
                  <a:pt x="16299" y="0"/>
                </a:lnTo>
                <a:lnTo>
                  <a:pt x="16299" y="0"/>
                </a:lnTo>
                <a:lnTo>
                  <a:pt x="16299" y="0"/>
                </a:lnTo>
                <a:cubicBezTo>
                  <a:pt x="16546" y="0"/>
                  <a:pt x="16747" y="200"/>
                  <a:pt x="16747" y="448"/>
                </a:cubicBezTo>
                <a:lnTo>
                  <a:pt x="16747" y="448"/>
                </a:lnTo>
                <a:cubicBezTo>
                  <a:pt x="16747" y="448"/>
                  <a:pt x="16747" y="448"/>
                  <a:pt x="16747" y="448"/>
                </a:cubicBezTo>
                <a:lnTo>
                  <a:pt x="16747" y="448"/>
                </a:lnTo>
                <a:lnTo>
                  <a:pt x="16747" y="2243"/>
                </a:lnTo>
                <a:lnTo>
                  <a:pt x="16747" y="2243"/>
                </a:lnTo>
                <a:lnTo>
                  <a:pt x="16747" y="2243"/>
                </a:lnTo>
                <a:cubicBezTo>
                  <a:pt x="16747" y="2491"/>
                  <a:pt x="16546" y="2692"/>
                  <a:pt x="16299" y="2692"/>
                </a:cubicBezTo>
                <a:lnTo>
                  <a:pt x="16299" y="2692"/>
                </a:lnTo>
                <a:lnTo>
                  <a:pt x="8355" y="2692"/>
                </a:lnTo>
                <a:lnTo>
                  <a:pt x="8355" y="2692"/>
                </a:lnTo>
                <a:lnTo>
                  <a:pt x="8355" y="2692"/>
                </a:lnTo>
                <a:cubicBezTo>
                  <a:pt x="8108" y="2692"/>
                  <a:pt x="7907" y="2491"/>
                  <a:pt x="7907" y="2243"/>
                </a:cubicBezTo>
                <a:lnTo>
                  <a:pt x="7907" y="448"/>
                </a:lnTo>
                <a:close/>
              </a:path>
              <a:path w="16747" h="2692">
                <a:moveTo>
                  <a:pt x="0" y="448"/>
                </a:moveTo>
                <a:cubicBezTo>
                  <a:pt x="0" y="200"/>
                  <a:pt x="200" y="0"/>
                  <a:pt x="448" y="0"/>
                </a:cubicBezTo>
                <a:lnTo>
                  <a:pt x="448" y="0"/>
                </a:lnTo>
                <a:lnTo>
                  <a:pt x="8221" y="0"/>
                </a:lnTo>
                <a:lnTo>
                  <a:pt x="8221" y="0"/>
                </a:lnTo>
                <a:lnTo>
                  <a:pt x="8221" y="0"/>
                </a:lnTo>
                <a:cubicBezTo>
                  <a:pt x="8468" y="0"/>
                  <a:pt x="8669" y="200"/>
                  <a:pt x="8669" y="448"/>
                </a:cubicBezTo>
                <a:lnTo>
                  <a:pt x="8669" y="448"/>
                </a:lnTo>
                <a:cubicBezTo>
                  <a:pt x="8669" y="448"/>
                  <a:pt x="8669" y="448"/>
                  <a:pt x="8669" y="448"/>
                </a:cubicBezTo>
                <a:lnTo>
                  <a:pt x="8669" y="448"/>
                </a:lnTo>
                <a:lnTo>
                  <a:pt x="8669" y="2243"/>
                </a:lnTo>
                <a:lnTo>
                  <a:pt x="8669" y="2243"/>
                </a:lnTo>
                <a:lnTo>
                  <a:pt x="8669" y="2243"/>
                </a:lnTo>
                <a:cubicBezTo>
                  <a:pt x="8669" y="2491"/>
                  <a:pt x="8468" y="2692"/>
                  <a:pt x="8221" y="2692"/>
                </a:cubicBezTo>
                <a:lnTo>
                  <a:pt x="8221" y="2692"/>
                </a:lnTo>
                <a:lnTo>
                  <a:pt x="448" y="2692"/>
                </a:lnTo>
                <a:lnTo>
                  <a:pt x="448" y="2692"/>
                </a:lnTo>
                <a:lnTo>
                  <a:pt x="448" y="2692"/>
                </a:lnTo>
                <a:cubicBezTo>
                  <a:pt x="200" y="2692"/>
                  <a:pt x="0" y="2491"/>
                  <a:pt x="0" y="2243"/>
                </a:cubicBezTo>
                <a:lnTo>
                  <a:pt x="0" y="448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" name="path"/>
          <p:cNvSpPr/>
          <p:nvPr/>
        </p:nvSpPr>
        <p:spPr>
          <a:xfrm>
            <a:off x="778587" y="4047423"/>
            <a:ext cx="10634824" cy="1698791"/>
          </a:xfrm>
          <a:custGeom>
            <a:rect l="0" t="0" r="0" b="0"/>
            <a:pathLst>
              <a:path w="16747" h="2675">
                <a:moveTo>
                  <a:pt x="0" y="445"/>
                </a:moveTo>
                <a:cubicBezTo>
                  <a:pt x="0" y="199"/>
                  <a:pt x="199" y="0"/>
                  <a:pt x="445" y="0"/>
                </a:cubicBezTo>
                <a:lnTo>
                  <a:pt x="445" y="0"/>
                </a:lnTo>
                <a:lnTo>
                  <a:pt x="8223" y="0"/>
                </a:lnTo>
                <a:lnTo>
                  <a:pt x="8223" y="0"/>
                </a:lnTo>
                <a:lnTo>
                  <a:pt x="8223" y="0"/>
                </a:lnTo>
                <a:cubicBezTo>
                  <a:pt x="8470" y="0"/>
                  <a:pt x="8669" y="199"/>
                  <a:pt x="8669" y="445"/>
                </a:cubicBezTo>
                <a:lnTo>
                  <a:pt x="8669" y="445"/>
                </a:lnTo>
                <a:cubicBezTo>
                  <a:pt x="8669" y="445"/>
                  <a:pt x="8669" y="445"/>
                  <a:pt x="8669" y="445"/>
                </a:cubicBezTo>
                <a:lnTo>
                  <a:pt x="8669" y="445"/>
                </a:lnTo>
                <a:lnTo>
                  <a:pt x="8669" y="2229"/>
                </a:lnTo>
                <a:lnTo>
                  <a:pt x="8669" y="2229"/>
                </a:lnTo>
                <a:lnTo>
                  <a:pt x="8669" y="2229"/>
                </a:lnTo>
                <a:cubicBezTo>
                  <a:pt x="8669" y="2475"/>
                  <a:pt x="8470" y="2675"/>
                  <a:pt x="8223" y="2675"/>
                </a:cubicBezTo>
                <a:lnTo>
                  <a:pt x="8223" y="2675"/>
                </a:lnTo>
                <a:lnTo>
                  <a:pt x="445" y="2675"/>
                </a:lnTo>
                <a:lnTo>
                  <a:pt x="445" y="2675"/>
                </a:lnTo>
                <a:cubicBezTo>
                  <a:pt x="199" y="2675"/>
                  <a:pt x="0" y="2475"/>
                  <a:pt x="0" y="2229"/>
                </a:cubicBezTo>
                <a:lnTo>
                  <a:pt x="0" y="445"/>
                </a:lnTo>
                <a:close/>
              </a:path>
              <a:path w="16747" h="2675">
                <a:moveTo>
                  <a:pt x="7907" y="445"/>
                </a:moveTo>
                <a:cubicBezTo>
                  <a:pt x="7907" y="199"/>
                  <a:pt x="8106" y="0"/>
                  <a:pt x="8353" y="0"/>
                </a:cubicBezTo>
                <a:lnTo>
                  <a:pt x="8353" y="0"/>
                </a:lnTo>
                <a:lnTo>
                  <a:pt x="16301" y="0"/>
                </a:lnTo>
                <a:lnTo>
                  <a:pt x="16301" y="0"/>
                </a:lnTo>
                <a:lnTo>
                  <a:pt x="16301" y="0"/>
                </a:lnTo>
                <a:cubicBezTo>
                  <a:pt x="16548" y="0"/>
                  <a:pt x="16747" y="199"/>
                  <a:pt x="16747" y="445"/>
                </a:cubicBezTo>
                <a:lnTo>
                  <a:pt x="16747" y="445"/>
                </a:lnTo>
                <a:cubicBezTo>
                  <a:pt x="16747" y="445"/>
                  <a:pt x="16747" y="445"/>
                  <a:pt x="16747" y="445"/>
                </a:cubicBezTo>
                <a:lnTo>
                  <a:pt x="16747" y="445"/>
                </a:lnTo>
                <a:lnTo>
                  <a:pt x="16747" y="2229"/>
                </a:lnTo>
                <a:lnTo>
                  <a:pt x="16747" y="2229"/>
                </a:lnTo>
                <a:lnTo>
                  <a:pt x="16747" y="2229"/>
                </a:lnTo>
                <a:cubicBezTo>
                  <a:pt x="16747" y="2475"/>
                  <a:pt x="16548" y="2675"/>
                  <a:pt x="16301" y="2675"/>
                </a:cubicBezTo>
                <a:lnTo>
                  <a:pt x="16301" y="2675"/>
                </a:lnTo>
                <a:lnTo>
                  <a:pt x="8353" y="2675"/>
                </a:lnTo>
                <a:lnTo>
                  <a:pt x="8353" y="2675"/>
                </a:lnTo>
                <a:cubicBezTo>
                  <a:pt x="8106" y="2675"/>
                  <a:pt x="7907" y="2475"/>
                  <a:pt x="7907" y="2229"/>
                </a:cubicBezTo>
                <a:lnTo>
                  <a:pt x="7907" y="445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7" name="picture 7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08184" y="1910607"/>
            <a:ext cx="3775622" cy="3858890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8286625" y="4342401"/>
            <a:ext cx="2844164" cy="751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93"/>
              </a:lnSpc>
            </a:pPr>
            <a:endParaRPr lang="Arial" altLang="Arial" sz="100"/>
          </a:p>
          <a:p>
            <a:pPr marL="947139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税费和其他费</a:t>
            </a:r>
            <a:r>
              <a:rPr sz="19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19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0000"/>
              </a:lnSpc>
              <a:spcBef>
                <a:spcPts val="2"/>
              </a:spcBef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如税金、保险费和其他相关费用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9" name="textbox 79"/>
          <p:cNvSpPr/>
          <p:nvPr/>
        </p:nvSpPr>
        <p:spPr>
          <a:xfrm>
            <a:off x="442263" y="318468"/>
            <a:ext cx="3837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维保项目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预算构成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0" name="textbox 100"/>
          <p:cNvSpPr/>
          <p:nvPr/>
        </p:nvSpPr>
        <p:spPr>
          <a:xfrm>
            <a:off x="1218190" y="2771989"/>
            <a:ext cx="2880995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575"/>
              </a:lnSpc>
            </a:pPr>
            <a:endParaRPr lang="Arial" altLang="Arial" sz="100"/>
          </a:p>
          <a:p>
            <a:pPr marL="12700" indent="2095" algn="l" rtl="0" eaLnBrk="0">
              <a:lnSpc>
                <a:spcPct val="105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用于购买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维保所需的原材料、零部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件和消耗品等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1" name="textbox 101"/>
          <p:cNvSpPr/>
          <p:nvPr/>
        </p:nvSpPr>
        <p:spPr>
          <a:xfrm>
            <a:off x="1217618" y="4860995"/>
            <a:ext cx="2881629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45"/>
              </a:lnSpc>
            </a:pPr>
            <a:endParaRPr lang="Arial" altLang="Arial" sz="100"/>
          </a:p>
          <a:p>
            <a:pPr marL="12700" indent="380" algn="l" rtl="0" eaLnBrk="0">
              <a:lnSpc>
                <a:spcPct val="105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管理费、维修费、折旧费和其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他间接成本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2" name="textbox 102"/>
          <p:cNvSpPr/>
          <p:nvPr/>
        </p:nvSpPr>
        <p:spPr>
          <a:xfrm>
            <a:off x="8288340" y="2771227"/>
            <a:ext cx="2842895" cy="508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606"/>
              </a:lnSpc>
            </a:pPr>
            <a:endParaRPr lang="Arial" altLang="Arial" sz="100"/>
          </a:p>
          <a:p>
            <a:pPr marL="12700" algn="r" rtl="0" eaLnBrk="0">
              <a:lnSpc>
                <a:spcPct val="106000"/>
              </a:lnSpc>
            </a:pP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支付给从事维保工作的员工工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500" spc="-1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奖金和福利等。</a:t>
            </a:r>
            <a:endParaRPr lang="Microsoft YaHei" altLang="Microsoft YaHei" sz="15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11059289" y="5401182"/>
            <a:ext cx="602812" cy="626450"/>
            <a:chExt cx="602812" cy="626450"/>
          </a:xfrm>
        </p:grpSpPr>
        <p:sp>
          <p:nvSpPr>
            <p:cNvPr id="103" name="path"/>
            <p:cNvSpPr/>
            <p:nvPr/>
          </p:nvSpPr>
          <p:spPr>
            <a:xfrm>
              <a:off x="0" y="0"/>
              <a:ext cx="602812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textbox 104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algn="l" rtl="0" eaLnBrk="0">
                <a:lnSpc>
                  <a:spcPct val="6238"/>
                </a:lnSpc>
              </a:pPr>
              <a:endParaRPr lang="Arial" altLang="Arial" sz="100"/>
            </a:p>
            <a:p>
              <a:pPr marL="129993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2600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11098379" y="1747647"/>
            <a:ext cx="602812" cy="626450"/>
            <a:chExt cx="602812" cy="626450"/>
          </a:xfrm>
        </p:grpSpPr>
        <p:sp>
          <p:nvSpPr>
            <p:cNvPr id="105" name="path"/>
            <p:cNvSpPr/>
            <p:nvPr/>
          </p:nvSpPr>
          <p:spPr>
            <a:xfrm>
              <a:off x="0" y="0"/>
              <a:ext cx="602812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textbox 106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marL="139665" algn="l" rtl="0" eaLnBrk="0">
                <a:lnSpc>
                  <a:spcPct val="86000"/>
                </a:lnSpc>
                <a:spcBef>
                  <a:spcPts val="7"/>
                </a:spcBef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6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54962" y="5401182"/>
            <a:ext cx="602810" cy="626450"/>
            <a:chExt cx="602810" cy="626450"/>
          </a:xfrm>
        </p:grpSpPr>
        <p:sp>
          <p:nvSpPr>
            <p:cNvPr id="107" name="path"/>
            <p:cNvSpPr/>
            <p:nvPr/>
          </p:nvSpPr>
          <p:spPr>
            <a:xfrm>
              <a:off x="0" y="0"/>
              <a:ext cx="602810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textbox 108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236"/>
                </a:lnSpc>
              </a:pPr>
              <a:endParaRPr lang="Arial" altLang="Arial" sz="100"/>
            </a:p>
            <a:p>
              <a:pPr marL="133371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6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94052" y="1747647"/>
            <a:ext cx="602810" cy="626450"/>
            <a:chExt cx="602810" cy="626450"/>
          </a:xfrm>
        </p:grpSpPr>
        <p:sp>
          <p:nvSpPr>
            <p:cNvPr id="109" name="path"/>
            <p:cNvSpPr/>
            <p:nvPr/>
          </p:nvSpPr>
          <p:spPr>
            <a:xfrm>
              <a:off x="0" y="0"/>
              <a:ext cx="602810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textbox 110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7560"/>
                </a:lnSpc>
              </a:pPr>
              <a:endParaRPr lang="Arial" altLang="Arial" sz="100"/>
            </a:p>
            <a:p>
              <a:pPr marL="143049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600"/>
            </a:p>
          </p:txBody>
        </p:sp>
      </p:grpSp>
      <p:sp>
        <p:nvSpPr>
          <p:cNvPr id="111" name="textbox 111"/>
          <p:cNvSpPr/>
          <p:nvPr/>
        </p:nvSpPr>
        <p:spPr>
          <a:xfrm>
            <a:off x="1220552" y="2222687"/>
            <a:ext cx="1506855" cy="293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6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直接材料费</a:t>
            </a:r>
            <a:r>
              <a:rPr sz="19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1900"/>
          </a:p>
        </p:txBody>
      </p:sp>
      <p:sp>
        <p:nvSpPr>
          <p:cNvPr id="112" name="textbox 112"/>
          <p:cNvSpPr/>
          <p:nvPr/>
        </p:nvSpPr>
        <p:spPr>
          <a:xfrm>
            <a:off x="9469706" y="2230090"/>
            <a:ext cx="1506855" cy="293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6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直接人工费</a:t>
            </a:r>
            <a:r>
              <a:rPr sz="19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1900"/>
          </a:p>
        </p:txBody>
      </p:sp>
      <p:sp>
        <p:nvSpPr>
          <p:cNvPr id="113" name="textbox 113"/>
          <p:cNvSpPr/>
          <p:nvPr/>
        </p:nvSpPr>
        <p:spPr>
          <a:xfrm>
            <a:off x="1229467" y="4334504"/>
            <a:ext cx="1002664" cy="293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6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9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间接费</a:t>
            </a:r>
            <a:r>
              <a:rPr sz="19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19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picture 1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15" name="textbox 115"/>
          <p:cNvSpPr/>
          <p:nvPr/>
        </p:nvSpPr>
        <p:spPr>
          <a:xfrm>
            <a:off x="6187940" y="1760089"/>
            <a:ext cx="5166995" cy="2353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历史数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据分析和预测</a:t>
            </a:r>
            <a:endParaRPr lang="Microsoft YaHei" altLang="Microsoft YaHei" sz="16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marL="13123" algn="l" rtl="0" eaLnBrk="0">
              <a:lnSpc>
                <a:spcPct val="91000"/>
              </a:lnSpc>
              <a:spcBef>
                <a:spcPts val="45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史数据，分析维保项目的成本和需求，预测未来的成本</a:t>
            </a:r>
            <a:endParaRPr lang="Microsoft YaHei" altLang="Microsoft YaHei" sz="1500"/>
          </a:p>
          <a:p>
            <a:pPr marL="12932" algn="l" rtl="0" eaLnBrk="0">
              <a:lnSpc>
                <a:spcPts val="1610"/>
              </a:lnSpc>
              <a:spcBef>
                <a:spcPts val="1068"/>
              </a:spcBef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14331" algn="l" rtl="0" eaLnBrk="0">
              <a:lnSpc>
                <a:spcPct val="91000"/>
              </a:lnSpc>
              <a:spcBef>
                <a:spcPts val="487"/>
              </a:spcBef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制定预算计划</a:t>
            </a:r>
            <a:endParaRPr lang="Microsoft YaHei" altLang="Microsoft YaHei" sz="16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3123" algn="l" rtl="0" eaLnBrk="0">
              <a:lnSpc>
                <a:spcPct val="91000"/>
              </a:lnSpc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根据预测结果，制定详细的预算计划，包括各项费用和支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6" name="textbox 116"/>
          <p:cNvSpPr/>
          <p:nvPr/>
        </p:nvSpPr>
        <p:spPr>
          <a:xfrm>
            <a:off x="6186458" y="5073046"/>
            <a:ext cx="5168265" cy="1054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66"/>
              </a:lnSpc>
            </a:pPr>
            <a:endParaRPr lang="Arial" altLang="Arial" sz="100"/>
          </a:p>
          <a:p>
            <a:pPr marL="21931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审批和调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</a:t>
            </a:r>
            <a:endParaRPr lang="Microsoft YaHei" altLang="Microsoft YaHei" sz="16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预算计划提交给相关部门审批，并根据审批意见进行调整和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marL="15747" algn="l" rtl="0" eaLnBrk="0">
              <a:lnSpc>
                <a:spcPts val="1610"/>
              </a:lnSpc>
              <a:spcBef>
                <a:spcPts val="1"/>
              </a:spcBef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完善。</a:t>
            </a:r>
            <a:endParaRPr lang="Microsoft YaHei" altLang="Microsoft YaHei" sz="1300"/>
          </a:p>
        </p:txBody>
      </p:sp>
      <p:sp>
        <p:nvSpPr>
          <p:cNvPr id="117" name="textbox 117"/>
          <p:cNvSpPr/>
          <p:nvPr/>
        </p:nvSpPr>
        <p:spPr>
          <a:xfrm>
            <a:off x="442263" y="318468"/>
            <a:ext cx="4218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0415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预算编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制方法和流程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138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textbox 139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140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textbox 141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142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textbox 143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45" name="picture 14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46" name="textbox 146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47" name="picture 14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48" name="textbox 148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49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0" name="picture 15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51" name="textbox 151"/>
          <p:cNvSpPr/>
          <p:nvPr/>
        </p:nvSpPr>
        <p:spPr>
          <a:xfrm>
            <a:off x="442263" y="318468"/>
            <a:ext cx="4218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0415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批和执行情况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2" name="textbox 172"/>
          <p:cNvSpPr/>
          <p:nvPr/>
        </p:nvSpPr>
        <p:spPr>
          <a:xfrm>
            <a:off x="4775182" y="4735110"/>
            <a:ext cx="2271395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indent="380" algn="l" rtl="0" eaLnBrk="0">
              <a:lnSpc>
                <a:spcPct val="94000"/>
              </a:lnSpc>
              <a:spcBef>
                <a:spcPts val="1"/>
              </a:spcBef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根据审批通过的预算计划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执行各项费用支出和  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预算管理。</a:t>
            </a:r>
            <a:endParaRPr lang="Microsoft YaHei" altLang="Microsoft YaHei" sz="1500"/>
          </a:p>
        </p:txBody>
      </p:sp>
      <p:sp>
        <p:nvSpPr>
          <p:cNvPr id="173" name="textbox 173"/>
          <p:cNvSpPr/>
          <p:nvPr/>
        </p:nvSpPr>
        <p:spPr>
          <a:xfrm>
            <a:off x="8475568" y="4735300"/>
            <a:ext cx="2273300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indent="1904" algn="l" rtl="0" eaLnBrk="0">
              <a:lnSpc>
                <a:spcPct val="94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建立预算控制和监督机制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确保实际支出与预算相符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及时发现和纠正偏差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4" name="textbox 174"/>
          <p:cNvSpPr/>
          <p:nvPr/>
        </p:nvSpPr>
        <p:spPr>
          <a:xfrm>
            <a:off x="1094737" y="4736443"/>
            <a:ext cx="2118360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677"/>
              </a:lnSpc>
            </a:pPr>
            <a:endParaRPr lang="Arial" altLang="Arial" sz="100"/>
          </a:p>
          <a:p>
            <a:pPr marL="12700" indent="380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划需经过相关部门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确保其合理性和可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行性。</a:t>
            </a:r>
            <a:endParaRPr lang="Microsoft YaHei" altLang="Microsoft YaHei" sz="1500"/>
          </a:p>
        </p:txBody>
      </p:sp>
      <p:sp>
        <p:nvSpPr>
          <p:cNvPr id="175" name="textbox 175"/>
          <p:cNvSpPr/>
          <p:nvPr/>
        </p:nvSpPr>
        <p:spPr>
          <a:xfrm>
            <a:off x="8477701" y="3894229"/>
            <a:ext cx="2757804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4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预算控制和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</a:t>
            </a:r>
            <a:r>
              <a:rPr sz="2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endParaRPr lang="Microsoft YaHei" altLang="Microsoft YaHei" sz="2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176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3045F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8" name="textbox 178"/>
          <p:cNvSpPr/>
          <p:nvPr/>
        </p:nvSpPr>
        <p:spPr>
          <a:xfrm>
            <a:off x="1094775" y="3894487"/>
            <a:ext cx="1051560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5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预算审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</a:t>
            </a:r>
            <a:endParaRPr lang="Microsoft YaHei" altLang="Microsoft YaHei" sz="2000"/>
          </a:p>
        </p:txBody>
      </p:sp>
      <p:sp>
        <p:nvSpPr>
          <p:cNvPr id="179" name="textbox 179"/>
          <p:cNvSpPr/>
          <p:nvPr/>
        </p:nvSpPr>
        <p:spPr>
          <a:xfrm>
            <a:off x="4775983" y="3894487"/>
            <a:ext cx="1051560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5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预算执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endParaRPr lang="Microsoft YaHei" altLang="Microsoft YaHei" sz="2000"/>
          </a:p>
        </p:txBody>
      </p:sp>
      <p:sp>
        <p:nvSpPr>
          <p:cNvPr id="180" name="textbox 180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181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85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183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3045F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185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219E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187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4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189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219E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1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2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9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94" name="textbox 194"/>
          <p:cNvSpPr/>
          <p:nvPr/>
        </p:nvSpPr>
        <p:spPr>
          <a:xfrm>
            <a:off x="1067170" y="1584284"/>
            <a:ext cx="3905884" cy="2287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3789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7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预算差异分析方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6" name="picture 1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4960" y="1569532"/>
            <a:ext cx="4219249" cy="4219250"/>
          </a:xfrm>
          <a:prstGeom prst="rect">
            <a:avLst/>
          </a:prstGeom>
        </p:spPr>
      </p:pic>
      <p:grpSp>
        <p:nvGrpSpPr>
          <p:cNvPr id="50" name="group 50"/>
          <p:cNvGrpSpPr/>
          <p:nvPr/>
        </p:nvGrpSpPr>
        <p:grpSpPr>
          <a:xfrm rot="21600000">
            <a:off x="5163132" y="1294831"/>
            <a:ext cx="6264881" cy="1468186"/>
            <a:chExt cx="6264881" cy="1468186"/>
          </a:xfrm>
        </p:grpSpPr>
        <p:sp>
          <p:nvSpPr>
            <p:cNvPr id="197" name="rect"/>
            <p:cNvSpPr/>
            <p:nvPr/>
          </p:nvSpPr>
          <p:spPr>
            <a:xfrm>
              <a:off x="165661" y="0"/>
              <a:ext cx="6099219" cy="1468186"/>
            </a:xfrm>
            <a:prstGeom prst="rect">
              <a:avLst/>
            </a:pr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textbox 198"/>
            <p:cNvSpPr/>
            <p:nvPr/>
          </p:nvSpPr>
          <p:spPr>
            <a:xfrm>
              <a:off x="574043" y="149635"/>
              <a:ext cx="2653664" cy="7975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2824"/>
                </a:lnSpc>
              </a:pPr>
              <a:endParaRPr lang="Arial" altLang="Arial" sz="100"/>
            </a:p>
            <a:p>
              <a:pPr marL="13577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绝对差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</a:t>
              </a:r>
              <a:endParaRPr lang="Microsoft YaHei" altLang="Microsoft YaHei" sz="23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  <a:spcBef>
                  <a:spcPts val="1"/>
                </a:spcBef>
              </a:pP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指实际支出与预算之间的差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额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99" name="rect"/>
            <p:cNvSpPr/>
            <p:nvPr/>
          </p:nvSpPr>
          <p:spPr>
            <a:xfrm>
              <a:off x="0" y="0"/>
              <a:ext cx="165663" cy="1468186"/>
            </a:xfrm>
            <a:prstGeom prst="rect">
              <a:avLst/>
            </a:pr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5163132" y="2945065"/>
            <a:ext cx="6264881" cy="1468186"/>
            <a:chExt cx="6264881" cy="1468186"/>
          </a:xfrm>
        </p:grpSpPr>
        <p:sp>
          <p:nvSpPr>
            <p:cNvPr id="200" name="rect"/>
            <p:cNvSpPr/>
            <p:nvPr/>
          </p:nvSpPr>
          <p:spPr>
            <a:xfrm>
              <a:off x="165661" y="0"/>
              <a:ext cx="6099219" cy="1468186"/>
            </a:xfrm>
            <a:prstGeom prst="rect">
              <a:avLst/>
            </a:pr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textbox 201"/>
            <p:cNvSpPr/>
            <p:nvPr/>
          </p:nvSpPr>
          <p:spPr>
            <a:xfrm>
              <a:off x="574043" y="149635"/>
              <a:ext cx="3225164" cy="7975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2824"/>
                </a:lnSpc>
              </a:pPr>
              <a:endParaRPr lang="Arial" altLang="Arial" sz="100"/>
            </a:p>
            <a:p>
              <a:pPr marL="13577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相对差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</a:t>
              </a:r>
              <a:endParaRPr lang="Microsoft YaHei" altLang="Microsoft YaHei" sz="23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  <a:spcBef>
                  <a:spcPts val="1"/>
                </a:spcBef>
              </a:pP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指实际支出与预算之间的百分比差额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02" name="rect"/>
            <p:cNvSpPr/>
            <p:nvPr/>
          </p:nvSpPr>
          <p:spPr>
            <a:xfrm>
              <a:off x="0" y="0"/>
              <a:ext cx="165663" cy="1468186"/>
            </a:xfrm>
            <a:prstGeom prst="rect">
              <a:avLst/>
            </a:pr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5163132" y="4595300"/>
            <a:ext cx="6264881" cy="1468185"/>
            <a:chExt cx="6264881" cy="1468185"/>
          </a:xfrm>
        </p:grpSpPr>
        <p:sp>
          <p:nvSpPr>
            <p:cNvPr id="203" name="rect"/>
            <p:cNvSpPr/>
            <p:nvPr/>
          </p:nvSpPr>
          <p:spPr>
            <a:xfrm>
              <a:off x="165661" y="0"/>
              <a:ext cx="6099219" cy="1468185"/>
            </a:xfrm>
            <a:prstGeom prst="rect">
              <a:avLst/>
            </a:pr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textbox 204"/>
            <p:cNvSpPr/>
            <p:nvPr/>
          </p:nvSpPr>
          <p:spPr>
            <a:xfrm>
              <a:off x="574043" y="149633"/>
              <a:ext cx="3034664" cy="7975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2889"/>
                </a:lnSpc>
              </a:pPr>
              <a:endParaRPr lang="Arial" altLang="Arial" sz="100"/>
            </a:p>
            <a:p>
              <a:pPr marL="15053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重要差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</a:t>
              </a:r>
              <a:endParaRPr lang="Microsoft YaHei" altLang="Microsoft YaHei" sz="23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  <a:spcBef>
                  <a:spcPts val="1"/>
                </a:spcBef>
              </a:pP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指对项目目标产生重大影响的差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05" name="rect"/>
            <p:cNvSpPr/>
            <p:nvPr/>
          </p:nvSpPr>
          <p:spPr>
            <a:xfrm>
              <a:off x="0" y="0"/>
              <a:ext cx="165663" cy="1468185"/>
            </a:xfrm>
            <a:prstGeom prst="rect">
              <a:avLst/>
            </a:pr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6" name="textbox 206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差异分析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</a:t>
            </a:r>
            <a:endParaRPr lang="Microsoft YaHei" altLang="Microsoft YaHei" sz="30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28" name="picture 2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84479" y="2346968"/>
            <a:ext cx="3072334" cy="3305392"/>
          </a:xfrm>
          <a:prstGeom prst="rect">
            <a:avLst/>
          </a:prstGeom>
        </p:spPr>
      </p:pic>
      <p:graphicFrame>
        <p:nvGraphicFramePr>
          <p:cNvPr id="229" name="table 229"/>
          <p:cNvGraphicFramePr>
            <a:graphicFrameLocks noGrp="1"/>
          </p:cNvGraphicFramePr>
          <p:nvPr/>
        </p:nvGraphicFramePr>
        <p:xfrm>
          <a:off x="1215730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571879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</a:t>
                      </a:r>
                      <a:r>
                        <a:rPr sz="2300" spc="20"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收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集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数据</a:t>
                      </a:r>
                      <a:endParaRPr lang="Microsoft YaHei" altLang="Microsoft YaHei" sz="2300"/>
                    </a:p>
                    <a:p>
                      <a:pPr marL="1743243" indent="-1233677" algn="l" rtl="0" eaLnBrk="0">
                        <a:lnSpc>
                          <a:spcPct val="122000"/>
                        </a:lnSpc>
                        <a:spcBef>
                          <a:spcPts val="365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收集实际支出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和预算数据，确保数据的准确         </a:t>
                      </a:r>
                      <a:r>
                        <a:rPr sz="150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性和完整性</a:t>
                      </a: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C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0" name="table 230"/>
          <p:cNvGraphicFramePr>
            <a:graphicFrameLocks noGrp="1"/>
          </p:cNvGraphicFramePr>
          <p:nvPr/>
        </p:nvGraphicFramePr>
        <p:xfrm>
          <a:off x="6586317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031"/>
                        </a:lnSpc>
                      </a:pPr>
                      <a:endParaRPr lang="Arial" altLang="Arial" sz="100"/>
                    </a:p>
                    <a:p>
                      <a:pPr marL="821882" algn="l" rtl="0" eaLnBrk="0">
                        <a:lnSpc>
                          <a:spcPct val="92000"/>
                        </a:lnSpc>
                      </a:pPr>
                      <a:r>
                        <a:rPr sz="2300" spc="3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2.</a:t>
                      </a:r>
                      <a:r>
                        <a:rPr sz="2300" spc="30"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2300" spc="3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比较实际支出与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预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算</a:t>
                      </a:r>
                      <a:endParaRPr lang="Microsoft YaHei" altLang="Microsoft YaHei" sz="2300"/>
                    </a:p>
                    <a:p>
                      <a:pPr marL="1932411" indent="-1428940" algn="l" rtl="0" eaLnBrk="0">
                        <a:lnSpc>
                          <a:spcPct val="122000"/>
                        </a:lnSpc>
                        <a:spcBef>
                          <a:spcPts val="335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将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实际支出与预算进行比较，计算差异值和         </a:t>
                      </a:r>
                      <a:r>
                        <a:rPr sz="150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差异率</a:t>
                      </a:r>
                      <a:r>
                        <a:rPr sz="150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CFF"/>
                    </a:solidFill>
                  </a:tcPr>
                </a:tc>
              </a:tr>
            </a:tbl>
          </a:graphicData>
        </a:graphic>
      </p:graphicFrame>
      <p:sp>
        <p:nvSpPr>
          <p:cNvPr id="231" name="rect"/>
          <p:cNvSpPr/>
          <p:nvPr/>
        </p:nvSpPr>
        <p:spPr>
          <a:xfrm>
            <a:off x="1218873" y="4270883"/>
            <a:ext cx="4632960" cy="2072639"/>
          </a:xfrm>
          <a:prstGeom prst="rect">
            <a:avLst/>
          </a:prstGeom>
          <a:solidFill>
            <a:srgbClr val="EFFB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32" name="table 232"/>
          <p:cNvGraphicFramePr>
            <a:graphicFrameLocks noGrp="1"/>
          </p:cNvGraphicFramePr>
          <p:nvPr/>
        </p:nvGraphicFramePr>
        <p:xfrm>
          <a:off x="1215730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272175" algn="l" rtl="0" eaLnBrk="0">
                        <a:lnSpc>
                          <a:spcPct val="91000"/>
                        </a:lnSpc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</a:t>
                      </a:r>
                      <a:r>
                        <a:rPr sz="2300" spc="20"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分析差异原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因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848"/>
                        </a:lnSpc>
                      </a:pPr>
                      <a:endParaRPr lang="Arial" altLang="Arial" sz="100"/>
                    </a:p>
                    <a:p>
                      <a:pPr marL="504231" algn="l" rtl="0" eaLnBrk="0">
                        <a:lnSpc>
                          <a:spcPct val="91000"/>
                        </a:lnSpc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分析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差异产生的原因，确定是预算制定问题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33" name="rect"/>
          <p:cNvSpPr/>
          <p:nvPr/>
        </p:nvSpPr>
        <p:spPr>
          <a:xfrm>
            <a:off x="6589460" y="4270883"/>
            <a:ext cx="4632959" cy="2072639"/>
          </a:xfrm>
          <a:prstGeom prst="rect">
            <a:avLst/>
          </a:prstGeom>
          <a:solidFill>
            <a:srgbClr val="EFFB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34" name="table 234"/>
          <p:cNvGraphicFramePr>
            <a:graphicFrameLocks noGrp="1"/>
          </p:cNvGraphicFramePr>
          <p:nvPr/>
        </p:nvGraphicFramePr>
        <p:xfrm>
          <a:off x="6586317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254165" algn="l" rtl="0" eaLnBrk="0">
                        <a:lnSpc>
                          <a:spcPct val="92000"/>
                        </a:lnSpc>
                        <a:spcBef>
                          <a:spcPts val="6"/>
                        </a:spcBef>
                      </a:pPr>
                      <a:r>
                        <a:rPr sz="2300" spc="4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4.</a:t>
                      </a:r>
                      <a:r>
                        <a:rPr sz="2300" spc="40"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2300" spc="4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制定改进措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700"/>
                    </a:p>
                    <a:p>
                      <a:pPr marL="505376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根据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分析结果，制定相应的改进措施，以减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35" name="path"/>
          <p:cNvSpPr/>
          <p:nvPr/>
        </p:nvSpPr>
        <p:spPr>
          <a:xfrm>
            <a:off x="8346675" y="895460"/>
            <a:ext cx="1118527" cy="1118528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8346676" y="3711618"/>
            <a:ext cx="1118527" cy="1118527"/>
            <a:chExt cx="1118527" cy="1118527"/>
          </a:xfrm>
        </p:grpSpPr>
        <p:sp>
          <p:nvSpPr>
            <p:cNvPr id="236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305297" y="305298"/>
              <a:ext cx="507934" cy="507933"/>
            </a:xfrm>
            <a:custGeom>
              <a:rect l="0" t="0" r="0" b="0"/>
              <a:pathLst>
                <a:path w="799" h="799">
                  <a:moveTo>
                    <a:pt x="686" y="256"/>
                  </a:moveTo>
                  <a:cubicBezTo>
                    <a:pt x="654" y="194"/>
                    <a:pt x="605" y="145"/>
                    <a:pt x="544" y="114"/>
                  </a:cubicBezTo>
                  <a:lnTo>
                    <a:pt x="544" y="114"/>
                  </a:lnTo>
                  <a:lnTo>
                    <a:pt x="543" y="113"/>
                  </a:lnTo>
                  <a:lnTo>
                    <a:pt x="489" y="221"/>
                  </a:lnTo>
                  <a:lnTo>
                    <a:pt x="489" y="221"/>
                  </a:lnTo>
                  <a:cubicBezTo>
                    <a:pt x="528" y="240"/>
                    <a:pt x="558" y="271"/>
                    <a:pt x="578" y="309"/>
                  </a:cubicBezTo>
                  <a:lnTo>
                    <a:pt x="578" y="309"/>
                  </a:lnTo>
                  <a:lnTo>
                    <a:pt x="578" y="310"/>
                  </a:lnTo>
                  <a:lnTo>
                    <a:pt x="686" y="256"/>
                  </a:lnTo>
                  <a:close/>
                  <a:moveTo>
                    <a:pt x="686" y="543"/>
                  </a:moveTo>
                  <a:lnTo>
                    <a:pt x="578" y="489"/>
                  </a:lnTo>
                  <a:lnTo>
                    <a:pt x="578" y="489"/>
                  </a:lnTo>
                  <a:cubicBezTo>
                    <a:pt x="558" y="528"/>
                    <a:pt x="528" y="558"/>
                    <a:pt x="490" y="578"/>
                  </a:cubicBezTo>
                  <a:lnTo>
                    <a:pt x="490" y="578"/>
                  </a:lnTo>
                  <a:lnTo>
                    <a:pt x="489" y="578"/>
                  </a:lnTo>
                  <a:lnTo>
                    <a:pt x="543" y="686"/>
                  </a:lnTo>
                  <a:lnTo>
                    <a:pt x="543" y="686"/>
                  </a:lnTo>
                  <a:cubicBezTo>
                    <a:pt x="605" y="654"/>
                    <a:pt x="654" y="605"/>
                    <a:pt x="685" y="544"/>
                  </a:cubicBezTo>
                  <a:lnTo>
                    <a:pt x="685" y="544"/>
                  </a:lnTo>
                  <a:lnTo>
                    <a:pt x="686" y="543"/>
                  </a:lnTo>
                  <a:close/>
                  <a:moveTo>
                    <a:pt x="256" y="113"/>
                  </a:moveTo>
                  <a:cubicBezTo>
                    <a:pt x="194" y="145"/>
                    <a:pt x="145" y="194"/>
                    <a:pt x="114" y="254"/>
                  </a:cubicBezTo>
                  <a:lnTo>
                    <a:pt x="114" y="254"/>
                  </a:lnTo>
                  <a:lnTo>
                    <a:pt x="113" y="256"/>
                  </a:lnTo>
                  <a:lnTo>
                    <a:pt x="221" y="310"/>
                  </a:lnTo>
                  <a:lnTo>
                    <a:pt x="221" y="310"/>
                  </a:lnTo>
                  <a:cubicBezTo>
                    <a:pt x="240" y="271"/>
                    <a:pt x="271" y="240"/>
                    <a:pt x="309" y="221"/>
                  </a:cubicBezTo>
                  <a:lnTo>
                    <a:pt x="309" y="221"/>
                  </a:lnTo>
                  <a:lnTo>
                    <a:pt x="310" y="221"/>
                  </a:lnTo>
                  <a:lnTo>
                    <a:pt x="256" y="113"/>
                  </a:lnTo>
                  <a:close/>
                  <a:moveTo>
                    <a:pt x="113" y="543"/>
                  </a:moveTo>
                  <a:cubicBezTo>
                    <a:pt x="145" y="605"/>
                    <a:pt x="194" y="654"/>
                    <a:pt x="254" y="685"/>
                  </a:cubicBezTo>
                  <a:lnTo>
                    <a:pt x="254" y="685"/>
                  </a:lnTo>
                  <a:lnTo>
                    <a:pt x="256" y="686"/>
                  </a:lnTo>
                  <a:lnTo>
                    <a:pt x="310" y="578"/>
                  </a:lnTo>
                  <a:lnTo>
                    <a:pt x="310" y="578"/>
                  </a:lnTo>
                  <a:cubicBezTo>
                    <a:pt x="271" y="558"/>
                    <a:pt x="240" y="528"/>
                    <a:pt x="221" y="490"/>
                  </a:cubicBezTo>
                  <a:lnTo>
                    <a:pt x="221" y="490"/>
                  </a:lnTo>
                  <a:lnTo>
                    <a:pt x="221" y="489"/>
                  </a:lnTo>
                  <a:lnTo>
                    <a:pt x="113" y="543"/>
                  </a:lnTo>
                  <a:close/>
                  <a:moveTo>
                    <a:pt x="399" y="799"/>
                  </a:moveTo>
                  <a:cubicBezTo>
                    <a:pt x="179" y="799"/>
                    <a:pt x="0" y="620"/>
                    <a:pt x="0" y="399"/>
                  </a:cubicBezTo>
                  <a:lnTo>
                    <a:pt x="0" y="399"/>
                  </a:lnTo>
                  <a:cubicBezTo>
                    <a:pt x="0" y="179"/>
                    <a:pt x="179" y="0"/>
                    <a:pt x="399" y="0"/>
                  </a:cubicBezTo>
                  <a:lnTo>
                    <a:pt x="399" y="0"/>
                  </a:lnTo>
                  <a:lnTo>
                    <a:pt x="399" y="0"/>
                  </a:lnTo>
                  <a:lnTo>
                    <a:pt x="399" y="0"/>
                  </a:lnTo>
                  <a:cubicBezTo>
                    <a:pt x="620" y="0"/>
                    <a:pt x="799" y="179"/>
                    <a:pt x="799" y="399"/>
                  </a:cubicBezTo>
                  <a:lnTo>
                    <a:pt x="799" y="399"/>
                  </a:lnTo>
                  <a:cubicBezTo>
                    <a:pt x="799" y="620"/>
                    <a:pt x="620" y="799"/>
                    <a:pt x="399" y="799"/>
                  </a:cubicBezTo>
                  <a:lnTo>
                    <a:pt x="399" y="799"/>
                  </a:lnTo>
                  <a:lnTo>
                    <a:pt x="399" y="799"/>
                  </a:lnTo>
                  <a:close/>
                  <a:moveTo>
                    <a:pt x="399" y="519"/>
                  </a:moveTo>
                  <a:cubicBezTo>
                    <a:pt x="466" y="519"/>
                    <a:pt x="519" y="466"/>
                    <a:pt x="519" y="399"/>
                  </a:cubicBezTo>
                  <a:lnTo>
                    <a:pt x="519" y="399"/>
                  </a:lnTo>
                  <a:cubicBezTo>
                    <a:pt x="519" y="333"/>
                    <a:pt x="466" y="279"/>
                    <a:pt x="399" y="279"/>
                  </a:cubicBezTo>
                  <a:lnTo>
                    <a:pt x="399" y="279"/>
                  </a:lnTo>
                  <a:lnTo>
                    <a:pt x="399" y="279"/>
                  </a:lnTo>
                  <a:lnTo>
                    <a:pt x="399" y="279"/>
                  </a:lnTo>
                  <a:cubicBezTo>
                    <a:pt x="333" y="279"/>
                    <a:pt x="279" y="333"/>
                    <a:pt x="279" y="399"/>
                  </a:cubicBezTo>
                  <a:lnTo>
                    <a:pt x="279" y="399"/>
                  </a:lnTo>
                  <a:cubicBezTo>
                    <a:pt x="279" y="466"/>
                    <a:pt x="333" y="519"/>
                    <a:pt x="399" y="519"/>
                  </a:cubicBezTo>
                  <a:lnTo>
                    <a:pt x="399" y="519"/>
                  </a:lnTo>
                  <a:lnTo>
                    <a:pt x="399" y="51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2976090" y="895460"/>
            <a:ext cx="1118527" cy="1118527"/>
            <a:chExt cx="1118527" cy="1118527"/>
          </a:xfrm>
        </p:grpSpPr>
        <p:sp>
          <p:nvSpPr>
            <p:cNvPr id="238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322321" y="390454"/>
              <a:ext cx="473902" cy="409976"/>
            </a:xfrm>
            <a:custGeom>
              <a:rect l="0" t="0" r="0" b="0"/>
              <a:pathLst>
                <a:path w="746" h="645">
                  <a:moveTo>
                    <a:pt x="2" y="210"/>
                  </a:moveTo>
                  <a:lnTo>
                    <a:pt x="359" y="644"/>
                  </a:lnTo>
                  <a:lnTo>
                    <a:pt x="216" y="210"/>
                  </a:lnTo>
                  <a:lnTo>
                    <a:pt x="2" y="210"/>
                  </a:lnTo>
                  <a:close/>
                  <a:moveTo>
                    <a:pt x="255" y="210"/>
                  </a:moveTo>
                  <a:lnTo>
                    <a:pt x="381" y="645"/>
                  </a:lnTo>
                  <a:lnTo>
                    <a:pt x="490" y="210"/>
                  </a:lnTo>
                  <a:lnTo>
                    <a:pt x="255" y="210"/>
                  </a:lnTo>
                  <a:close/>
                  <a:moveTo>
                    <a:pt x="401" y="644"/>
                  </a:moveTo>
                  <a:lnTo>
                    <a:pt x="745" y="210"/>
                  </a:lnTo>
                  <a:lnTo>
                    <a:pt x="532" y="210"/>
                  </a:lnTo>
                  <a:lnTo>
                    <a:pt x="401" y="644"/>
                  </a:lnTo>
                  <a:close/>
                  <a:moveTo>
                    <a:pt x="746" y="182"/>
                  </a:moveTo>
                  <a:lnTo>
                    <a:pt x="643" y="9"/>
                  </a:lnTo>
                  <a:lnTo>
                    <a:pt x="539" y="182"/>
                  </a:lnTo>
                  <a:lnTo>
                    <a:pt x="746" y="182"/>
                  </a:lnTo>
                  <a:close/>
                  <a:moveTo>
                    <a:pt x="610" y="0"/>
                  </a:moveTo>
                  <a:lnTo>
                    <a:pt x="404" y="0"/>
                  </a:lnTo>
                  <a:lnTo>
                    <a:pt x="507" y="178"/>
                  </a:lnTo>
                  <a:lnTo>
                    <a:pt x="610" y="0"/>
                  </a:lnTo>
                  <a:close/>
                  <a:moveTo>
                    <a:pt x="475" y="182"/>
                  </a:moveTo>
                  <a:lnTo>
                    <a:pt x="372" y="9"/>
                  </a:lnTo>
                  <a:lnTo>
                    <a:pt x="269" y="182"/>
                  </a:lnTo>
                  <a:lnTo>
                    <a:pt x="475" y="182"/>
                  </a:lnTo>
                  <a:close/>
                  <a:moveTo>
                    <a:pt x="342" y="0"/>
                  </a:moveTo>
                  <a:lnTo>
                    <a:pt x="135" y="0"/>
                  </a:lnTo>
                  <a:lnTo>
                    <a:pt x="238" y="178"/>
                  </a:lnTo>
                  <a:lnTo>
                    <a:pt x="342" y="0"/>
                  </a:lnTo>
                  <a:close/>
                  <a:moveTo>
                    <a:pt x="103" y="9"/>
                  </a:moveTo>
                  <a:lnTo>
                    <a:pt x="0" y="182"/>
                  </a:lnTo>
                  <a:lnTo>
                    <a:pt x="206" y="182"/>
                  </a:lnTo>
                  <a:lnTo>
                    <a:pt x="103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0" name="path"/>
          <p:cNvSpPr/>
          <p:nvPr/>
        </p:nvSpPr>
        <p:spPr>
          <a:xfrm>
            <a:off x="2976090" y="3711618"/>
            <a:ext cx="1118527" cy="1118527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1" name="textbox 241"/>
          <p:cNvSpPr/>
          <p:nvPr/>
        </p:nvSpPr>
        <p:spPr>
          <a:xfrm>
            <a:off x="1211301" y="378647"/>
            <a:ext cx="2306320" cy="438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14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差异分析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  <a:endParaRPr lang="Microsoft YaHei" altLang="Microsoft YaHei" sz="3000"/>
          </a:p>
        </p:txBody>
      </p:sp>
      <p:sp>
        <p:nvSpPr>
          <p:cNvPr id="242" name="textbox 242"/>
          <p:cNvSpPr/>
          <p:nvPr/>
        </p:nvSpPr>
        <p:spPr>
          <a:xfrm>
            <a:off x="7841755" y="5600944"/>
            <a:ext cx="2081529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8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小未来项目的预算差异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3" name="textbox 243"/>
          <p:cNvSpPr/>
          <p:nvPr/>
        </p:nvSpPr>
        <p:spPr>
          <a:xfrm>
            <a:off x="2851024" y="5602659"/>
            <a:ext cx="1320800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9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还是执行问题。</a:t>
            </a:r>
            <a:endParaRPr lang="Microsoft YaHei" altLang="Microsoft YaHei" sz="1500"/>
          </a:p>
        </p:txBody>
      </p:sp>
      <p:sp>
        <p:nvSpPr>
          <p:cNvPr id="244" name="path"/>
          <p:cNvSpPr/>
          <p:nvPr/>
        </p:nvSpPr>
        <p:spPr>
          <a:xfrm>
            <a:off x="3297144" y="4064557"/>
            <a:ext cx="476417" cy="404954"/>
          </a:xfrm>
          <a:custGeom>
            <a:rect l="0" t="0" r="0" b="0"/>
            <a:pathLst>
              <a:path w="750" h="637">
                <a:moveTo>
                  <a:pt x="525" y="112"/>
                </a:moveTo>
                <a:lnTo>
                  <a:pt x="600" y="112"/>
                </a:lnTo>
                <a:lnTo>
                  <a:pt x="600" y="637"/>
                </a:lnTo>
                <a:lnTo>
                  <a:pt x="150" y="637"/>
                </a:lnTo>
                <a:lnTo>
                  <a:pt x="150" y="112"/>
                </a:lnTo>
                <a:lnTo>
                  <a:pt x="225" y="112"/>
                </a:lnTo>
                <a:lnTo>
                  <a:pt x="225" y="75"/>
                </a:lnTo>
                <a:lnTo>
                  <a:pt x="225" y="75"/>
                </a:lnTo>
                <a:cubicBezTo>
                  <a:pt x="225" y="33"/>
                  <a:pt x="258" y="0"/>
                  <a:pt x="300" y="0"/>
                </a:cubicBezTo>
                <a:lnTo>
                  <a:pt x="300" y="0"/>
                </a:lnTo>
                <a:lnTo>
                  <a:pt x="300" y="0"/>
                </a:lnTo>
                <a:lnTo>
                  <a:pt x="450" y="0"/>
                </a:lnTo>
                <a:lnTo>
                  <a:pt x="450" y="0"/>
                </a:lnTo>
                <a:cubicBezTo>
                  <a:pt x="491" y="0"/>
                  <a:pt x="525" y="33"/>
                  <a:pt x="525" y="75"/>
                </a:cubicBezTo>
                <a:lnTo>
                  <a:pt x="525" y="75"/>
                </a:lnTo>
                <a:lnTo>
                  <a:pt x="525" y="75"/>
                </a:lnTo>
                <a:lnTo>
                  <a:pt x="525" y="112"/>
                </a:lnTo>
                <a:close/>
                <a:moveTo>
                  <a:pt x="637" y="112"/>
                </a:moveTo>
                <a:lnTo>
                  <a:pt x="675" y="112"/>
                </a:lnTo>
                <a:lnTo>
                  <a:pt x="675" y="112"/>
                </a:lnTo>
                <a:cubicBezTo>
                  <a:pt x="716" y="112"/>
                  <a:pt x="750" y="146"/>
                  <a:pt x="750" y="187"/>
                </a:cubicBezTo>
                <a:lnTo>
                  <a:pt x="750" y="187"/>
                </a:lnTo>
                <a:lnTo>
                  <a:pt x="750" y="187"/>
                </a:lnTo>
                <a:lnTo>
                  <a:pt x="750" y="562"/>
                </a:lnTo>
                <a:lnTo>
                  <a:pt x="750" y="562"/>
                </a:lnTo>
                <a:cubicBezTo>
                  <a:pt x="750" y="604"/>
                  <a:pt x="716" y="637"/>
                  <a:pt x="675" y="637"/>
                </a:cubicBezTo>
                <a:lnTo>
                  <a:pt x="675" y="637"/>
                </a:lnTo>
                <a:lnTo>
                  <a:pt x="675" y="637"/>
                </a:lnTo>
                <a:lnTo>
                  <a:pt x="637" y="637"/>
                </a:lnTo>
                <a:lnTo>
                  <a:pt x="637" y="112"/>
                </a:lnTo>
                <a:close/>
                <a:moveTo>
                  <a:pt x="112" y="112"/>
                </a:moveTo>
                <a:lnTo>
                  <a:pt x="112" y="637"/>
                </a:lnTo>
                <a:lnTo>
                  <a:pt x="75" y="637"/>
                </a:lnTo>
                <a:lnTo>
                  <a:pt x="75" y="637"/>
                </a:lnTo>
                <a:cubicBezTo>
                  <a:pt x="33" y="637"/>
                  <a:pt x="0" y="604"/>
                  <a:pt x="0" y="562"/>
                </a:cubicBezTo>
                <a:lnTo>
                  <a:pt x="0" y="562"/>
                </a:lnTo>
                <a:lnTo>
                  <a:pt x="0" y="562"/>
                </a:lnTo>
                <a:lnTo>
                  <a:pt x="0" y="187"/>
                </a:lnTo>
                <a:lnTo>
                  <a:pt x="0" y="187"/>
                </a:lnTo>
                <a:cubicBezTo>
                  <a:pt x="0" y="146"/>
                  <a:pt x="33" y="112"/>
                  <a:pt x="75" y="112"/>
                </a:cubicBezTo>
                <a:lnTo>
                  <a:pt x="75" y="112"/>
                </a:lnTo>
                <a:lnTo>
                  <a:pt x="112" y="112"/>
                </a:lnTo>
                <a:close/>
                <a:moveTo>
                  <a:pt x="300" y="75"/>
                </a:moveTo>
                <a:lnTo>
                  <a:pt x="300" y="112"/>
                </a:lnTo>
                <a:lnTo>
                  <a:pt x="450" y="112"/>
                </a:lnTo>
                <a:lnTo>
                  <a:pt x="450" y="75"/>
                </a:lnTo>
                <a:lnTo>
                  <a:pt x="300" y="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5" name="path"/>
          <p:cNvSpPr/>
          <p:nvPr/>
        </p:nvSpPr>
        <p:spPr>
          <a:xfrm>
            <a:off x="8714114" y="1251048"/>
            <a:ext cx="399650" cy="394300"/>
          </a:xfrm>
          <a:custGeom>
            <a:rect l="0" t="0" r="0" b="0"/>
            <a:pathLst>
              <a:path w="629" h="620">
                <a:moveTo>
                  <a:pt x="607" y="105"/>
                </a:moveTo>
                <a:cubicBezTo>
                  <a:pt x="630" y="161"/>
                  <a:pt x="619" y="228"/>
                  <a:pt x="574" y="274"/>
                </a:cubicBezTo>
                <a:lnTo>
                  <a:pt x="574" y="274"/>
                </a:lnTo>
                <a:cubicBezTo>
                  <a:pt x="524" y="324"/>
                  <a:pt x="448" y="332"/>
                  <a:pt x="389" y="298"/>
                </a:cubicBezTo>
                <a:lnTo>
                  <a:pt x="389" y="298"/>
                </a:lnTo>
                <a:lnTo>
                  <a:pt x="346" y="345"/>
                </a:lnTo>
                <a:lnTo>
                  <a:pt x="376" y="375"/>
                </a:lnTo>
                <a:lnTo>
                  <a:pt x="395" y="357"/>
                </a:lnTo>
                <a:lnTo>
                  <a:pt x="395" y="357"/>
                </a:lnTo>
                <a:cubicBezTo>
                  <a:pt x="404" y="348"/>
                  <a:pt x="419" y="348"/>
                  <a:pt x="428" y="357"/>
                </a:cubicBezTo>
                <a:lnTo>
                  <a:pt x="428" y="357"/>
                </a:lnTo>
                <a:lnTo>
                  <a:pt x="576" y="506"/>
                </a:lnTo>
                <a:lnTo>
                  <a:pt x="576" y="506"/>
                </a:lnTo>
                <a:cubicBezTo>
                  <a:pt x="585" y="516"/>
                  <a:pt x="585" y="531"/>
                  <a:pt x="576" y="540"/>
                </a:cubicBezTo>
                <a:lnTo>
                  <a:pt x="576" y="540"/>
                </a:lnTo>
                <a:lnTo>
                  <a:pt x="508" y="607"/>
                </a:lnTo>
                <a:lnTo>
                  <a:pt x="508" y="607"/>
                </a:lnTo>
                <a:cubicBezTo>
                  <a:pt x="499" y="617"/>
                  <a:pt x="484" y="617"/>
                  <a:pt x="475" y="607"/>
                </a:cubicBezTo>
                <a:lnTo>
                  <a:pt x="475" y="607"/>
                </a:lnTo>
                <a:lnTo>
                  <a:pt x="327" y="458"/>
                </a:lnTo>
                <a:lnTo>
                  <a:pt x="327" y="458"/>
                </a:lnTo>
                <a:cubicBezTo>
                  <a:pt x="318" y="449"/>
                  <a:pt x="318" y="434"/>
                  <a:pt x="327" y="425"/>
                </a:cubicBezTo>
                <a:lnTo>
                  <a:pt x="327" y="425"/>
                </a:lnTo>
                <a:lnTo>
                  <a:pt x="344" y="408"/>
                </a:lnTo>
                <a:lnTo>
                  <a:pt x="315" y="379"/>
                </a:lnTo>
                <a:lnTo>
                  <a:pt x="111" y="602"/>
                </a:lnTo>
                <a:lnTo>
                  <a:pt x="111" y="602"/>
                </a:lnTo>
                <a:cubicBezTo>
                  <a:pt x="92" y="620"/>
                  <a:pt x="62" y="620"/>
                  <a:pt x="43" y="602"/>
                </a:cubicBezTo>
                <a:lnTo>
                  <a:pt x="43" y="602"/>
                </a:lnTo>
                <a:lnTo>
                  <a:pt x="27" y="585"/>
                </a:lnTo>
                <a:lnTo>
                  <a:pt x="27" y="585"/>
                </a:lnTo>
                <a:cubicBezTo>
                  <a:pt x="8" y="566"/>
                  <a:pt x="8" y="536"/>
                  <a:pt x="27" y="518"/>
                </a:cubicBezTo>
                <a:lnTo>
                  <a:pt x="27" y="518"/>
                </a:lnTo>
                <a:lnTo>
                  <a:pt x="259" y="323"/>
                </a:lnTo>
                <a:lnTo>
                  <a:pt x="105" y="168"/>
                </a:lnTo>
                <a:lnTo>
                  <a:pt x="56" y="168"/>
                </a:lnTo>
                <a:lnTo>
                  <a:pt x="0" y="77"/>
                </a:lnTo>
                <a:lnTo>
                  <a:pt x="45" y="32"/>
                </a:lnTo>
                <a:lnTo>
                  <a:pt x="138" y="89"/>
                </a:lnTo>
                <a:lnTo>
                  <a:pt x="138" y="137"/>
                </a:lnTo>
                <a:lnTo>
                  <a:pt x="294" y="293"/>
                </a:lnTo>
                <a:lnTo>
                  <a:pt x="340" y="255"/>
                </a:lnTo>
                <a:lnTo>
                  <a:pt x="340" y="255"/>
                </a:lnTo>
                <a:cubicBezTo>
                  <a:pt x="295" y="195"/>
                  <a:pt x="300" y="109"/>
                  <a:pt x="355" y="55"/>
                </a:cubicBezTo>
                <a:lnTo>
                  <a:pt x="355" y="55"/>
                </a:lnTo>
                <a:cubicBezTo>
                  <a:pt x="400" y="9"/>
                  <a:pt x="467" y="-1"/>
                  <a:pt x="523" y="21"/>
                </a:cubicBezTo>
                <a:lnTo>
                  <a:pt x="523" y="21"/>
                </a:lnTo>
                <a:lnTo>
                  <a:pt x="423" y="119"/>
                </a:lnTo>
                <a:lnTo>
                  <a:pt x="507" y="204"/>
                </a:lnTo>
                <a:lnTo>
                  <a:pt x="607" y="105"/>
                </a:lnTo>
                <a:close/>
                <a:moveTo>
                  <a:pt x="82" y="541"/>
                </a:moveTo>
                <a:cubicBezTo>
                  <a:pt x="73" y="532"/>
                  <a:pt x="58" y="532"/>
                  <a:pt x="49" y="541"/>
                </a:cubicBezTo>
                <a:lnTo>
                  <a:pt x="49" y="541"/>
                </a:lnTo>
                <a:cubicBezTo>
                  <a:pt x="39" y="551"/>
                  <a:pt x="39" y="566"/>
                  <a:pt x="49" y="575"/>
                </a:cubicBezTo>
                <a:lnTo>
                  <a:pt x="49" y="575"/>
                </a:lnTo>
                <a:cubicBezTo>
                  <a:pt x="58" y="584"/>
                  <a:pt x="73" y="584"/>
                  <a:pt x="82" y="575"/>
                </a:cubicBezTo>
                <a:lnTo>
                  <a:pt x="82" y="575"/>
                </a:lnTo>
                <a:cubicBezTo>
                  <a:pt x="92" y="566"/>
                  <a:pt x="92" y="551"/>
                  <a:pt x="82" y="541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46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5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5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8" name="group 68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6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6" name="rect"/>
          <p:cNvSpPr/>
          <p:nvPr/>
        </p:nvSpPr>
        <p:spPr>
          <a:xfrm>
            <a:off x="1218873" y="6340379"/>
            <a:ext cx="4632960" cy="6285"/>
          </a:xfrm>
          <a:prstGeom prst="rect">
            <a:avLst/>
          </a:prstGeom>
          <a:solidFill>
            <a:srgbClr val="002F40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7" name="rect"/>
          <p:cNvSpPr/>
          <p:nvPr/>
        </p:nvSpPr>
        <p:spPr>
          <a:xfrm>
            <a:off x="6589460" y="6340379"/>
            <a:ext cx="4632959" cy="6285"/>
          </a:xfrm>
          <a:prstGeom prst="rect">
            <a:avLst/>
          </a:prstGeom>
          <a:solidFill>
            <a:srgbClr val="002F40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8" name="path"/>
          <p:cNvSpPr/>
          <p:nvPr/>
        </p:nvSpPr>
        <p:spPr>
          <a:xfrm flipH="1">
            <a:off x="6220647" y="2346968"/>
            <a:ext cx="0" cy="3305392"/>
          </a:xfrm>
          <a:custGeom>
            <a:rect l="0" t="0" r="0" b="0"/>
            <a:pathLst>
              <a:path h="5205">
                <a:moveTo>
                  <a:pt x="0" y="5205"/>
                </a:moveTo>
                <a:lnTo>
                  <a:pt x="0" y="0"/>
                </a:lnTo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9" name="path"/>
          <p:cNvSpPr/>
          <p:nvPr/>
        </p:nvSpPr>
        <p:spPr>
          <a:xfrm>
            <a:off x="4684479" y="3999665"/>
            <a:ext cx="3072334" cy="0"/>
          </a:xfrm>
          <a:custGeom>
            <a:rect l="0" t="0" r="0" b="0"/>
            <a:pathLst>
              <a:path w="4838">
                <a:moveTo>
                  <a:pt x="0" y="0"/>
                </a:moveTo>
                <a:lnTo>
                  <a:pt x="4838" y="0"/>
                </a:lnTo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1" name="textbox 271"/>
          <p:cNvSpPr/>
          <p:nvPr/>
        </p:nvSpPr>
        <p:spPr>
          <a:xfrm>
            <a:off x="557325" y="1599079"/>
            <a:ext cx="5739765" cy="4125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29"/>
              </a:lnSpc>
            </a:pPr>
            <a:endParaRPr lang="Arial" altLang="Arial" sz="100"/>
          </a:p>
          <a:p>
            <a:pPr marL="14766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2000"/>
          </a:p>
          <a:p>
            <a:pPr marL="14414" indent="-190" algn="l" rtl="0" eaLnBrk="0">
              <a:lnSpc>
                <a:spcPct val="122000"/>
              </a:lnSpc>
              <a:spcBef>
                <a:spcPts val="138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绘制鱼骨图，将影响预算差异的因素进行分类和整理，有助于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全面了解和掌握差异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因。</a:t>
            </a:r>
            <a:endParaRPr lang="Microsoft YaHei" altLang="Microsoft YaHei" sz="15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29168" algn="l" rtl="0" eaLnBrk="0">
              <a:lnSpc>
                <a:spcPct val="92000"/>
              </a:lnSpc>
              <a:spcBef>
                <a:spcPts val="602"/>
              </a:spcBef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素分解法</a:t>
            </a:r>
            <a:endParaRPr lang="Microsoft YaHei" altLang="Microsoft YaHei" sz="2000"/>
          </a:p>
          <a:p>
            <a:pPr marL="13080" indent="-380" algn="l" rtl="0" eaLnBrk="0">
              <a:lnSpc>
                <a:spcPct val="122000"/>
              </a:lnSpc>
              <a:spcBef>
                <a:spcPts val="139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预算差异分解为若干个因素，逐一分析每个因素对差异的影响程  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5023" algn="l" rtl="0" eaLnBrk="0">
              <a:lnSpc>
                <a:spcPct val="92000"/>
              </a:lnSpc>
              <a:spcBef>
                <a:spcPts val="607"/>
              </a:spcBef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趋势分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2000"/>
          </a:p>
          <a:p>
            <a:pPr algn="l" rtl="0" eaLnBrk="0">
              <a:lnSpc>
                <a:spcPct val="105000"/>
              </a:lnSpc>
            </a:pPr>
            <a:endParaRPr lang="Arial" altLang="Arial" sz="1100"/>
          </a:p>
          <a:p>
            <a:pPr algn="l" rtl="0" eaLnBrk="0">
              <a:lnSpc>
                <a:spcPct val="6333"/>
              </a:lnSpc>
            </a:pPr>
            <a:endParaRPr lang="Arial" altLang="Arial" sz="100"/>
          </a:p>
          <a:p>
            <a:pPr marL="14414" indent="-190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对比历史数据和趋势，分析预算差异是否符合预期，并预测未来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趋势。</a:t>
            </a:r>
            <a:endParaRPr lang="Microsoft YaHei" altLang="Microsoft YaHei" sz="1500"/>
          </a:p>
        </p:txBody>
      </p:sp>
      <p:pic>
        <p:nvPicPr>
          <p:cNvPr id="272" name="picture 2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21645" y="1482986"/>
            <a:ext cx="4378604" cy="4478523"/>
          </a:xfrm>
          <a:prstGeom prst="rect">
            <a:avLst/>
          </a:prstGeom>
        </p:spPr>
      </p:pic>
      <p:sp>
        <p:nvSpPr>
          <p:cNvPr id="273" name="textbox 273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差异原因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  <a:endParaRPr lang="Microsoft YaHei" altLang="Microsoft YaHei" sz="3000"/>
          </a:p>
        </p:txBody>
      </p:sp>
      <p:grpSp>
        <p:nvGrpSpPr>
          <p:cNvPr id="70" name="group 7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7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4" name="picture 2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95" name="textbox 295"/>
          <p:cNvSpPr/>
          <p:nvPr/>
        </p:nvSpPr>
        <p:spPr>
          <a:xfrm>
            <a:off x="1068141" y="1584284"/>
            <a:ext cx="4876800" cy="2286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2818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7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维保项目预算差异分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https://d.book118.com/315003014213011122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2024-09-26T02:24:17.376</cp:lastPrinted>
  <dcterms:created xsi:type="dcterms:W3CDTF">2024-09-25T18:24:17Z</dcterms:created>
  <dcterms:modified xsi:type="dcterms:W3CDTF">2024-09-25T18:24:19Z</dcterms:modified>
</cp:coreProperties>
</file>