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6" r:id="rId39"/>
  </p:sldIdLst>
  <p:sldSz cx="9144000" cy="51435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tags" Target="tags/tag17.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49B9AC-E0EE-4AF0-B558-887A90E3FE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FAB9A-51B2-4163-BBD2-D29AE3D9E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9D07BC-18A1-49BF-AA08-FE0C495D5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F11B2C-751E-4823-A6C7-0437CAAB26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6173A8-D30F-48DF-938B-201B652A27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B6CC61-EF5E-4F2A-A4E7-3908C0CEDE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7F8529-B4FF-439C-B628-DABC8286DD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8ED5C6-CB8D-437D-A00B-112F7FCD89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874E83-D985-445A-AFA8-CE23E42C0F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428632-C140-4722-B556-BAC66C196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FE2FA-D90B-4CDC-B8D9-83CFEBAD2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幻灯片">
    <p:spTree>
      <p:nvGrpSpPr>
        <p:cNvPr id="1" name=""/>
        <p:cNvGrpSpPr/>
        <p:nvPr/>
      </p:nvGrpSpPr>
      <p:grpSpPr>
        <a:xfrm>
          <a:off x="0" y="0"/>
          <a:ext cx="0" cy="0"/>
        </a:xfrm>
      </p:grpSpPr>
      <p:sp>
        <p:nvSpPr>
          <p:cNvPr id="2" name="内容占位符 2"/>
          <p:cNvSpPr>
            <a:spLocks noGrp="1"/>
          </p:cNvSpPr>
          <p:nvPr>
            <p:ph sz="quarter" idx="10"/>
          </p:nvPr>
        </p:nvSpPr>
        <p:spPr>
          <a:xfrm>
            <a:off x="395289" y="627063"/>
            <a:ext cx="6462712" cy="4035425"/>
          </a:xfrm>
          <a:prstGeom prst="rect">
            <a:avLst/>
          </a:prstGeom>
        </p:spPr>
        <p:txBody>
          <a:bodyPr/>
          <a:lstStyle>
            <a:lvl1pPr marL="0" indent="467995">
              <a:lnSpc>
                <a:spcPct val="140000"/>
              </a:lnSpc>
              <a:spcBef>
                <a:spcPct val="0"/>
              </a:spcBef>
              <a:spcAft>
                <a:spcPct val="0"/>
              </a:spcAft>
              <a:buNone/>
              <a:defRPr sz="1800" spc="0" baseline="0">
                <a:solidFill>
                  <a:schemeClr val="bg1"/>
                </a:solidFill>
                <a:latin typeface="微软雅黑" panose="020b0503020204020204" pitchFamily="34" charset="-122"/>
                <a:ea typeface="微软雅黑" panose="020b0503020204020204" pitchFamily="34" charset="-122"/>
              </a:defRPr>
            </a:lvl1pPr>
            <a:lvl2pPr>
              <a:buNone/>
              <a:defRPr sz="1800">
                <a:solidFill>
                  <a:schemeClr val="bg1"/>
                </a:solidFill>
                <a:latin typeface="微软雅黑" panose="020b0503020204020204" pitchFamily="34" charset="-122"/>
                <a:ea typeface="微软雅黑" panose="020b0503020204020204" pitchFamily="34" charset="-122"/>
              </a:defRPr>
            </a:lvl2pPr>
            <a:lvl3pPr>
              <a:buNone/>
              <a:defRPr sz="1800">
                <a:solidFill>
                  <a:schemeClr val="bg1"/>
                </a:solidFill>
                <a:latin typeface="微软雅黑" panose="020b0503020204020204" pitchFamily="34" charset="-122"/>
                <a:ea typeface="微软雅黑" panose="020b0503020204020204" pitchFamily="34" charset="-122"/>
              </a:defRPr>
            </a:lvl3pPr>
            <a:lvl4pPr>
              <a:buNone/>
              <a:defRPr sz="1800">
                <a:solidFill>
                  <a:schemeClr val="bg1"/>
                </a:solidFill>
                <a:latin typeface="微软雅黑" panose="020b0503020204020204" pitchFamily="34" charset="-122"/>
                <a:ea typeface="微软雅黑" panose="020b0503020204020204" pitchFamily="34" charset="-122"/>
              </a:defRPr>
            </a:lvl4pPr>
            <a:lvl5pPr>
              <a:buNone/>
              <a:defRPr sz="18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endParaRPr lang="zh-CN" altLang="en-US"/>
          </a:p>
        </p:txBody>
      </p:sp>
      <p:sp>
        <p:nvSpPr>
          <p:cNvPr id="4" name="图形"/>
          <p:cNvSpPr/>
          <p:nvPr userDrawn="1"/>
        </p:nvSpPr>
        <p:spPr bwMode="auto">
          <a:xfrm flipH="1">
            <a:off x="8255272" y="4220299"/>
            <a:ext cx="1413510" cy="1413510"/>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5000">
                <a:srgbClr val="62BB99"/>
              </a:gs>
              <a:gs pos="100000">
                <a:srgbClr val="62BB99"/>
              </a:gs>
            </a:gsLst>
            <a:lin ang="5400000" scaled="0"/>
          </a:gradFill>
          <a:ln w="0">
            <a:noFill/>
            <a:prstDash val="solid"/>
            <a:round/>
          </a:ln>
        </p:spPr>
        <p:txBody>
          <a:bodyPr vert="horz" wrap="square" lIns="137160" tIns="68580" rIns="137160" bIns="68580" numCol="1" rtlCol="0" anchor="t" anchorCtr="0" compatLnSpc="1"/>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l"/>
            <a:endParaRPr lang="en-US" sz="4500">
              <a:cs typeface="思源黑体 CN Normal" panose="020b0400000000000000" charset="-122"/>
            </a:endParaRPr>
          </a:p>
        </p:txBody>
      </p:sp>
      <p:sp>
        <p:nvSpPr>
          <p:cNvPr id="5" name="图形"/>
          <p:cNvSpPr/>
          <p:nvPr userDrawn="1"/>
        </p:nvSpPr>
        <p:spPr>
          <a:xfrm flipV="1">
            <a:off x="-509584" y="-461802"/>
            <a:ext cx="1400175" cy="1292066"/>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963" h="886">
                <a:moveTo>
                  <a:pt x="0" y="42"/>
                </a:moveTo>
                <a:cubicBezTo>
                  <a:pt x="76" y="15"/>
                  <a:pt x="158" y="0"/>
                  <a:pt x="243" y="0"/>
                </a:cubicBezTo>
                <a:cubicBezTo>
                  <a:pt x="641" y="0"/>
                  <a:pt x="963" y="322"/>
                  <a:pt x="963" y="720"/>
                </a:cubicBezTo>
                <a:cubicBezTo>
                  <a:pt x="963" y="778"/>
                  <a:pt x="956" y="834"/>
                  <a:pt x="943" y="888"/>
                </a:cubicBezTo>
                <a:lnTo>
                  <a:pt x="0" y="888"/>
                </a:lnTo>
                <a:lnTo>
                  <a:pt x="0" y="42"/>
                </a:lnTo>
                <a:close/>
              </a:path>
            </a:pathLst>
          </a:custGeom>
          <a:gradFill>
            <a:gsLst>
              <a:gs pos="5000">
                <a:srgbClr val="A7D9C6"/>
              </a:gs>
              <a:gs pos="10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思源黑体 CN Normal" panose="020b0400000000000000"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ags" Target="../tags/tag1.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333F50"/>
        </a:solidFill>
        <a:effectLst/>
      </p:bgPr>
    </p:bg>
    <p:spTree>
      <p:nvGrpSpPr>
        <p:cNvPr id="1" name=""/>
        <p:cNvGrpSpPr/>
        <p:nvPr/>
      </p:nvGrpSpPr>
      <p:grpSpPr>
        <a:xfrm>
          <a:off x="0" y="0"/>
          <a:ext cx="0" cy="0"/>
        </a:xfrm>
      </p:grpSpPr>
    </p:spTree>
    <p:custDataLst>
      <p:tags r:id="rId3"/>
    </p:custDataLst>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l" defTabSz="685800" rtl="0" eaLnBrk="1" fontAlgn="auto" latinLnBrk="0" hangingPunct="1">
        <a:lnSpc>
          <a:spcPct val="100000"/>
        </a:lnSpc>
        <a:spcBef>
          <a:spcPct val="0"/>
        </a:spcBef>
        <a:buNone/>
        <a:defRPr sz="2700" b="1" u="none" strike="noStrike" kern="1200" cap="none" spc="225"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171450" indent="-171450" algn="l" defTabSz="685800" rtl="0" eaLnBrk="1" fontAlgn="auto" latinLnBrk="0" hangingPunct="1">
        <a:lnSpc>
          <a:spcPct val="130000"/>
        </a:lnSpc>
        <a:spcBef>
          <a:spcPct val="0"/>
        </a:spcBef>
        <a:spcAft>
          <a:spcPts val="750"/>
        </a:spcAft>
        <a:buFont typeface="Arial" pitchFamily="34" charset="0"/>
        <a:buChar char="●"/>
        <a:defRPr sz="1400" u="none" strike="noStrike" kern="1200" cap="none" spc="113"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514350" indent="-171450" algn="l" defTabSz="685800" rtl="0" eaLnBrk="1" fontAlgn="auto" latinLnBrk="0" hangingPunct="1">
        <a:lnSpc>
          <a:spcPct val="120000"/>
        </a:lnSpc>
        <a:spcBef>
          <a:spcPct val="0"/>
        </a:spcBef>
        <a:spcAft>
          <a:spcPts val="450"/>
        </a:spcAft>
        <a:buFont typeface="Arial" pitchFamily="34" charset="0"/>
        <a:buChar char="●"/>
        <a:tabLst>
          <a:tab pos="1207135"/>
        </a:tabLst>
        <a:defRPr sz="1200" u="none" strike="noStrike" kern="1200" cap="none" spc="113"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857250" indent="-171450" algn="l" defTabSz="685800" rtl="0" eaLnBrk="1" fontAlgn="auto" latinLnBrk="0" hangingPunct="1">
        <a:lnSpc>
          <a:spcPct val="120000"/>
        </a:lnSpc>
        <a:spcBef>
          <a:spcPct val="0"/>
        </a:spcBef>
        <a:spcAft>
          <a:spcPts val="450"/>
        </a:spcAft>
        <a:buFont typeface="Arial" pitchFamily="34" charset="0"/>
        <a:buChar char="●"/>
        <a:defRPr sz="1200" u="none" strike="noStrike" kern="1200" cap="none" spc="113"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200150" indent="-171450" algn="l" defTabSz="685800" rtl="0" eaLnBrk="1" fontAlgn="auto" latinLnBrk="0" hangingPunct="1">
        <a:lnSpc>
          <a:spcPct val="120000"/>
        </a:lnSpc>
        <a:spcBef>
          <a:spcPct val="0"/>
        </a:spcBef>
        <a:spcAft>
          <a:spcPts val="225"/>
        </a:spcAft>
        <a:buFont typeface="Wingdings" panose="05000000000000000000" charset="0"/>
        <a:buChar char=""/>
        <a:defRPr sz="1100" u="none" strike="noStrike" kern="1200" cap="none" spc="113"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1543050" indent="-171450" algn="l" defTabSz="685800" rtl="0" eaLnBrk="1" fontAlgn="auto" latinLnBrk="0" hangingPunct="1">
        <a:lnSpc>
          <a:spcPct val="120000"/>
        </a:lnSpc>
        <a:spcBef>
          <a:spcPct val="0"/>
        </a:spcBef>
        <a:spcAft>
          <a:spcPts val="225"/>
        </a:spcAft>
        <a:buFont typeface="Arial" pitchFamily="34" charset="0"/>
        <a:buChar char="•"/>
        <a:defRPr sz="1100" u="none" strike="noStrike" kern="1200" cap="none" spc="113"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18859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9pPr>
    </p:bodyStyle>
    <p:other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xml" /><Relationship Id="rId3" Type="http://schemas.openxmlformats.org/officeDocument/2006/relationships/tags" Target="../tags/tag5.xml"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1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16.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01002200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图形"/>
          <p:cNvGrpSpPr/>
          <p:nvPr/>
        </p:nvGrpSpPr>
        <p:grpSpPr>
          <a:xfrm>
            <a:off x="-476250" y="1087756"/>
            <a:ext cx="8813007" cy="4506277"/>
            <a:chOff x="-1000" y="2284"/>
            <a:chExt cx="18505" cy="9462"/>
          </a:xfrm>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sp>
        <p:nvSpPr>
          <p:cNvPr id="12" name="图形"/>
          <p:cNvSpPr/>
          <p:nvPr/>
        </p:nvSpPr>
        <p:spPr bwMode="auto">
          <a:xfrm>
            <a:off x="1583356" y="3583936"/>
            <a:ext cx="252000" cy="252000"/>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62BB99"/>
              </a:gs>
              <a:gs pos="100000">
                <a:srgbClr val="62BB99"/>
              </a:gs>
            </a:gsLst>
            <a:lin ang="5400000" scaled="0"/>
          </a:gradFill>
          <a:ln w="0">
            <a:noFill/>
            <a:prstDash val="solid"/>
            <a:round/>
          </a:ln>
        </p:spPr>
        <p:txBody>
          <a:bodyPr vert="horz" wrap="square" lIns="182880" tIns="91440" rIns="182880" bIns="91440" numCol="1" rtlCol="0" anchor="t" anchorCtr="0" compatLnSpc="1"/>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bg1"/>
              </a:solidFill>
              <a:latin typeface="字魂152号-机甲超级黑" panose="00000500000000000000" charset="-122"/>
              <a:ea typeface="字魂152号-机甲超级黑" panose="00000500000000000000" charset="-122"/>
              <a:cs typeface="思源黑体 CN Medium" panose="020b0600000000000000" charset="-122"/>
              <a:sym typeface="思源黑体 CN Medium" panose="020b0600000000000000" charset="-122"/>
            </a:endParaRPr>
          </a:p>
        </p:txBody>
      </p:sp>
      <p:sp>
        <p:nvSpPr>
          <p:cNvPr id="62" name="图形"/>
          <p:cNvSpPr/>
          <p:nvPr/>
        </p:nvSpPr>
        <p:spPr>
          <a:xfrm>
            <a:off x="7600474" y="1452086"/>
            <a:ext cx="161449" cy="161449"/>
          </a:xfrm>
          <a:prstGeom prst="ellipse">
            <a:avLst/>
          </a:prstGeom>
          <a:noFill/>
          <a:ln>
            <a:solidFill>
              <a:srgbClr val="1D77F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5" name="图形"/>
          <p:cNvSpPr/>
          <p:nvPr/>
        </p:nvSpPr>
        <p:spPr>
          <a:xfrm rot="5400000" flipV="1">
            <a:off x="6214111" y="638175"/>
            <a:ext cx="1274921" cy="1274921"/>
          </a:xfrm>
          <a:prstGeom prst="ellipse">
            <a:avLst/>
          </a:prstGeom>
          <a:solidFill>
            <a:srgbClr val="0464FA">
              <a:alpha val="38000"/>
            </a:srgbClr>
          </a:solidFill>
          <a:ln>
            <a:noFill/>
          </a:ln>
          <a:effectLst>
            <a:outerShdw blurRad="1270000" dist="38100" dir="5400000" algn="t" rotWithShape="0">
              <a:srgbClr val="AFB6C9">
                <a:alpha val="72000"/>
              </a:srgbClr>
            </a:outerShdw>
            <a:softEdge rad="596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23" name="图形"/>
          <p:cNvSpPr/>
          <p:nvPr/>
        </p:nvSpPr>
        <p:spPr>
          <a:xfrm flipV="1">
            <a:off x="8165307" y="1998345"/>
            <a:ext cx="695801" cy="114633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461" h="2407">
                <a:moveTo>
                  <a:pt x="1204" y="0"/>
                </a:moveTo>
                <a:cubicBezTo>
                  <a:pt x="1287" y="0"/>
                  <a:pt x="1368" y="8"/>
                  <a:pt x="1446" y="24"/>
                </a:cubicBezTo>
                <a:lnTo>
                  <a:pt x="1461" y="28"/>
                </a:lnTo>
                <a:lnTo>
                  <a:pt x="1461" y="2379"/>
                </a:lnTo>
                <a:lnTo>
                  <a:pt x="1446" y="2383"/>
                </a:lnTo>
                <a:cubicBezTo>
                  <a:pt x="1368" y="2399"/>
                  <a:pt x="1287" y="2407"/>
                  <a:pt x="1204" y="2407"/>
                </a:cubicBezTo>
                <a:cubicBezTo>
                  <a:pt x="539" y="2407"/>
                  <a:pt x="0" y="1868"/>
                  <a:pt x="0" y="1204"/>
                </a:cubicBezTo>
                <a:cubicBezTo>
                  <a:pt x="0" y="539"/>
                  <a:pt x="539" y="0"/>
                  <a:pt x="1204" y="0"/>
                </a:cubicBezTo>
                <a:close/>
              </a:path>
            </a:pathLst>
          </a:custGeom>
          <a:noFill/>
          <a:ln>
            <a:solidFill>
              <a:srgbClr val="62BB99"/>
            </a:solidFill>
            <a:prstDash val="dash"/>
          </a:ln>
          <a:effectLst>
            <a:outerShdw blurRad="1270000" dist="38100" dir="5400000" algn="t" rotWithShape="0">
              <a:srgbClr val="1D77FA">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cxnSp>
        <p:nvCxnSpPr>
          <p:cNvPr id="24" name="图形"/>
          <p:cNvCxnSpPr/>
          <p:nvPr/>
        </p:nvCxnSpPr>
        <p:spPr>
          <a:xfrm flipH="1">
            <a:off x="8864442" y="2012156"/>
            <a:ext cx="0" cy="1092994"/>
          </a:xfrm>
          <a:prstGeom prst="line">
            <a:avLst/>
          </a:prstGeom>
          <a:ln w="28575">
            <a:solidFill>
              <a:srgbClr val="DCECFF"/>
            </a:solidFill>
          </a:ln>
        </p:spPr>
        <p:style>
          <a:lnRef idx="1">
            <a:schemeClr val="accent1"/>
          </a:lnRef>
          <a:fillRef idx="0">
            <a:schemeClr val="accent1"/>
          </a:fillRef>
          <a:effectRef idx="0">
            <a:schemeClr val="accent1"/>
          </a:effectRef>
          <a:fontRef idx="minor">
            <a:schemeClr val="tx1"/>
          </a:fontRef>
        </p:style>
      </p:cxnSp>
      <p:sp>
        <p:nvSpPr>
          <p:cNvPr id="29" name="图形"/>
          <p:cNvSpPr/>
          <p:nvPr/>
        </p:nvSpPr>
        <p:spPr>
          <a:xfrm rot="3960000" flipV="1">
            <a:off x="5754053" y="1135380"/>
            <a:ext cx="2671763" cy="2671763"/>
          </a:xfrm>
          <a:prstGeom prst="ellipse">
            <a:avLst/>
          </a:prstGeom>
          <a:solidFill>
            <a:srgbClr val="62BB9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43" name="椭圆 42"/>
          <p:cNvSpPr/>
          <p:nvPr/>
        </p:nvSpPr>
        <p:spPr>
          <a:xfrm>
            <a:off x="6043613" y="1339260"/>
            <a:ext cx="2603018" cy="2534832"/>
          </a:xfrm>
          <a:prstGeom prst="ellipse">
            <a:avLst/>
          </a:prstGeom>
          <a:blipFill dpi="0" rotWithShape="1">
            <a:blip r:embed="rId2">
              <a:extLst>
                <a:ext uri="{28A0092B-C50C-407E-A947-70E740481C1C}">
                  <a14:useLocalDpi xmlns:a14="http://schemas.microsoft.com/office/drawing/2010/main" val="0"/>
                </a:ext>
              </a:extLst>
            </a:blip>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600">
              <a:solidFill>
                <a:schemeClr val="bg1"/>
              </a:solidFill>
              <a:latin typeface="微软雅黑" panose="020b0503020204020204" pitchFamily="34" charset="-122"/>
              <a:ea typeface="微软雅黑" panose="020b0503020204020204" pitchFamily="34" charset="-122"/>
            </a:endParaRPr>
          </a:p>
        </p:txBody>
      </p:sp>
      <p:sp>
        <p:nvSpPr>
          <p:cNvPr id="38" name="标题 4"/>
          <p:cNvSpPr txBox="1"/>
          <p:nvPr/>
        </p:nvSpPr>
        <p:spPr>
          <a:xfrm>
            <a:off x="711186" y="1517172"/>
            <a:ext cx="4762500" cy="1668848"/>
          </a:xfrm>
          <a:prstGeom prst="rect">
            <a:avLst/>
          </a:prstGeom>
        </p:spPr>
        <p:txBody>
          <a:bodyPr vert="horz" lIns="68580" tIns="34290" rIns="68580" bIns="34290" rtlCol="0" anchor="b">
            <a:noAutofit/>
          </a:bodyPr>
          <a:lstStyle>
            <a:defPPr>
              <a:defRPr lang="zh-CN"/>
            </a:defPPr>
            <a:lvl1pPr marL="0" algn="ctr" defTabSz="914400" rtl="0" eaLnBrk="1" latinLnBrk="0" hangingPunct="1">
              <a:lnSpc>
                <a:spcPct val="90000"/>
              </a:lnSpc>
              <a:spcBef>
                <a:spcPct val="0"/>
              </a:spcBef>
              <a:buNone/>
              <a:defRPr sz="6000" kern="1200">
                <a:solidFill>
                  <a:schemeClr val="tx1"/>
                </a:solidFill>
                <a:latin typeface="+mj-lt"/>
                <a:ea typeface="+mj-ea"/>
                <a:cs typeface="+mj-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r>
              <a:rPr lang="zh-CN" altLang="en-US" sz="5400">
                <a:solidFill>
                  <a:srgbClr val="A7D9C6"/>
                </a:solidFill>
                <a:latin typeface="汉仪瑞虎宋W" pitchFamily="18" charset="-122"/>
                <a:ea typeface="汉仪瑞虎宋W" pitchFamily="18" charset="-122"/>
              </a:rPr>
              <a:t>中级财务会计</a:t>
            </a:r>
            <a:endParaRPr lang="en-US" altLang="zh-CN" sz="5400">
              <a:solidFill>
                <a:srgbClr val="A7D9C6"/>
              </a:solidFill>
              <a:latin typeface="汉仪瑞虎宋W" pitchFamily="18" charset="-122"/>
              <a:ea typeface="汉仪瑞虎宋W" pitchFamily="18" charset="-122"/>
            </a:endParaRPr>
          </a:p>
          <a:p>
            <a:endParaRPr lang="zh-CN" altLang="en-US" sz="5400">
              <a:solidFill>
                <a:schemeClr val="bg1"/>
              </a:solidFill>
              <a:latin typeface="汉仪瑞虎宋W" pitchFamily="18" charset="-122"/>
              <a:ea typeface="汉仪瑞虎宋W" pitchFamily="18" charset="-122"/>
            </a:endParaRPr>
          </a:p>
        </p:txBody>
      </p:sp>
      <p:grpSp>
        <p:nvGrpSpPr>
          <p:cNvPr id="44" name="组合 43"/>
          <p:cNvGrpSpPr/>
          <p:nvPr/>
        </p:nvGrpSpPr>
        <p:grpSpPr>
          <a:xfrm>
            <a:off x="8023066" y="3385979"/>
            <a:ext cx="574834" cy="574834"/>
            <a:chOff x="8569166" y="3474879"/>
            <a:chExt cx="574834" cy="574834"/>
          </a:xfrm>
        </p:grpSpPr>
        <p:sp>
          <p:nvSpPr>
            <p:cNvPr id="61" name="图形"/>
            <p:cNvSpPr/>
            <p:nvPr/>
          </p:nvSpPr>
          <p:spPr>
            <a:xfrm rot="10800000" flipH="1" flipV="1">
              <a:off x="8569166" y="3474879"/>
              <a:ext cx="574834" cy="574834"/>
            </a:xfrm>
            <a:prstGeom prst="ellipse">
              <a:avLst/>
            </a:prstGeom>
            <a:gradFill>
              <a:gsLst>
                <a:gs pos="80000">
                  <a:srgbClr val="62BB99"/>
                </a:gs>
                <a:gs pos="0">
                  <a:srgbClr val="A7D9C6"/>
                </a:gs>
              </a:gsLst>
              <a:lin ang="10800000" scaled="0"/>
            </a:gradFill>
            <a:ln>
              <a:noFill/>
            </a:ln>
            <a:effectLst>
              <a:outerShdw blurRad="520700" dist="38100" dir="18900000" algn="bl" rotWithShape="0">
                <a:srgbClr val="62BB99">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nvGrpSpPr>
            <p:cNvPr id="30" name="组合 29"/>
            <p:cNvGrpSpPr/>
            <p:nvPr/>
          </p:nvGrpSpPr>
          <p:grpSpPr>
            <a:xfrm>
              <a:off x="8687276" y="3563938"/>
              <a:ext cx="338138" cy="363379"/>
              <a:chOff x="9319" y="3185"/>
              <a:chExt cx="932" cy="999"/>
            </a:xfrm>
          </p:grpSpPr>
          <p:sp>
            <p:nvSpPr>
              <p:cNvPr id="31" name="图形"/>
              <p:cNvSpPr/>
              <p:nvPr/>
            </p:nvSpPr>
            <p:spPr bwMode="auto">
              <a:xfrm>
                <a:off x="9615" y="3185"/>
                <a:ext cx="326" cy="322"/>
              </a:xfrm>
              <a:custGeom>
                <a:gdLst>
                  <a:gd name="T0" fmla="*/ 788 w 1576"/>
                  <a:gd name="T1" fmla="*/ 0 h 1558"/>
                  <a:gd name="T2" fmla="*/ 874 w 1576"/>
                  <a:gd name="T3" fmla="*/ 5 h 1558"/>
                  <a:gd name="T4" fmla="*/ 957 w 1576"/>
                  <a:gd name="T5" fmla="*/ 18 h 1558"/>
                  <a:gd name="T6" fmla="*/ 1038 w 1576"/>
                  <a:gd name="T7" fmla="*/ 40 h 1558"/>
                  <a:gd name="T8" fmla="*/ 1114 w 1576"/>
                  <a:gd name="T9" fmla="*/ 70 h 1558"/>
                  <a:gd name="T10" fmla="*/ 1186 w 1576"/>
                  <a:gd name="T11" fmla="*/ 106 h 1558"/>
                  <a:gd name="T12" fmla="*/ 1254 w 1576"/>
                  <a:gd name="T13" fmla="*/ 151 h 1558"/>
                  <a:gd name="T14" fmla="*/ 1316 w 1576"/>
                  <a:gd name="T15" fmla="*/ 202 h 1558"/>
                  <a:gd name="T16" fmla="*/ 1374 w 1576"/>
                  <a:gd name="T17" fmla="*/ 258 h 1558"/>
                  <a:gd name="T18" fmla="*/ 1424 w 1576"/>
                  <a:gd name="T19" fmla="*/ 320 h 1558"/>
                  <a:gd name="T20" fmla="*/ 1468 w 1576"/>
                  <a:gd name="T21" fmla="*/ 386 h 1558"/>
                  <a:gd name="T22" fmla="*/ 1506 w 1576"/>
                  <a:gd name="T23" fmla="*/ 458 h 1558"/>
                  <a:gd name="T24" fmla="*/ 1536 w 1576"/>
                  <a:gd name="T25" fmla="*/ 533 h 1558"/>
                  <a:gd name="T26" fmla="*/ 1558 w 1576"/>
                  <a:gd name="T27" fmla="*/ 613 h 1558"/>
                  <a:gd name="T28" fmla="*/ 1571 w 1576"/>
                  <a:gd name="T29" fmla="*/ 695 h 1558"/>
                  <a:gd name="T30" fmla="*/ 1576 w 1576"/>
                  <a:gd name="T31" fmla="*/ 779 h 1558"/>
                  <a:gd name="T32" fmla="*/ 1571 w 1576"/>
                  <a:gd name="T33" fmla="*/ 865 h 1558"/>
                  <a:gd name="T34" fmla="*/ 1558 w 1576"/>
                  <a:gd name="T35" fmla="*/ 947 h 1558"/>
                  <a:gd name="T36" fmla="*/ 1536 w 1576"/>
                  <a:gd name="T37" fmla="*/ 1027 h 1558"/>
                  <a:gd name="T38" fmla="*/ 1506 w 1576"/>
                  <a:gd name="T39" fmla="*/ 1102 h 1558"/>
                  <a:gd name="T40" fmla="*/ 1468 w 1576"/>
                  <a:gd name="T41" fmla="*/ 1173 h 1558"/>
                  <a:gd name="T42" fmla="*/ 1424 w 1576"/>
                  <a:gd name="T43" fmla="*/ 1240 h 1558"/>
                  <a:gd name="T44" fmla="*/ 1374 w 1576"/>
                  <a:gd name="T45" fmla="*/ 1302 h 1558"/>
                  <a:gd name="T46" fmla="*/ 1316 w 1576"/>
                  <a:gd name="T47" fmla="*/ 1358 h 1558"/>
                  <a:gd name="T48" fmla="*/ 1254 w 1576"/>
                  <a:gd name="T49" fmla="*/ 1408 h 1558"/>
                  <a:gd name="T50" fmla="*/ 1186 w 1576"/>
                  <a:gd name="T51" fmla="*/ 1452 h 1558"/>
                  <a:gd name="T52" fmla="*/ 1114 w 1576"/>
                  <a:gd name="T53" fmla="*/ 1489 h 1558"/>
                  <a:gd name="T54" fmla="*/ 1038 w 1576"/>
                  <a:gd name="T55" fmla="*/ 1519 h 1558"/>
                  <a:gd name="T56" fmla="*/ 957 w 1576"/>
                  <a:gd name="T57" fmla="*/ 1541 h 1558"/>
                  <a:gd name="T58" fmla="*/ 874 w 1576"/>
                  <a:gd name="T59" fmla="*/ 1554 h 1558"/>
                  <a:gd name="T60" fmla="*/ 788 w 1576"/>
                  <a:gd name="T61" fmla="*/ 1558 h 1558"/>
                  <a:gd name="T62" fmla="*/ 703 w 1576"/>
                  <a:gd name="T63" fmla="*/ 1554 h 1558"/>
                  <a:gd name="T64" fmla="*/ 619 w 1576"/>
                  <a:gd name="T65" fmla="*/ 1541 h 1558"/>
                  <a:gd name="T66" fmla="*/ 539 w 1576"/>
                  <a:gd name="T67" fmla="*/ 1519 h 1558"/>
                  <a:gd name="T68" fmla="*/ 463 w 1576"/>
                  <a:gd name="T69" fmla="*/ 1489 h 1558"/>
                  <a:gd name="T70" fmla="*/ 390 w 1576"/>
                  <a:gd name="T71" fmla="*/ 1452 h 1558"/>
                  <a:gd name="T72" fmla="*/ 323 w 1576"/>
                  <a:gd name="T73" fmla="*/ 1408 h 1558"/>
                  <a:gd name="T74" fmla="*/ 261 w 1576"/>
                  <a:gd name="T75" fmla="*/ 1358 h 1558"/>
                  <a:gd name="T76" fmla="*/ 203 w 1576"/>
                  <a:gd name="T77" fmla="*/ 1302 h 1558"/>
                  <a:gd name="T78" fmla="*/ 152 w 1576"/>
                  <a:gd name="T79" fmla="*/ 1240 h 1558"/>
                  <a:gd name="T80" fmla="*/ 107 w 1576"/>
                  <a:gd name="T81" fmla="*/ 1173 h 1558"/>
                  <a:gd name="T82" fmla="*/ 71 w 1576"/>
                  <a:gd name="T83" fmla="*/ 1102 h 1558"/>
                  <a:gd name="T84" fmla="*/ 41 w 1576"/>
                  <a:gd name="T85" fmla="*/ 1027 h 1558"/>
                  <a:gd name="T86" fmla="*/ 19 w 1576"/>
                  <a:gd name="T87" fmla="*/ 947 h 1558"/>
                  <a:gd name="T88" fmla="*/ 4 w 1576"/>
                  <a:gd name="T89" fmla="*/ 865 h 1558"/>
                  <a:gd name="T90" fmla="*/ 0 w 1576"/>
                  <a:gd name="T91" fmla="*/ 779 h 1558"/>
                  <a:gd name="T92" fmla="*/ 4 w 1576"/>
                  <a:gd name="T93" fmla="*/ 695 h 1558"/>
                  <a:gd name="T94" fmla="*/ 19 w 1576"/>
                  <a:gd name="T95" fmla="*/ 613 h 1558"/>
                  <a:gd name="T96" fmla="*/ 41 w 1576"/>
                  <a:gd name="T97" fmla="*/ 533 h 1558"/>
                  <a:gd name="T98" fmla="*/ 71 w 1576"/>
                  <a:gd name="T99" fmla="*/ 458 h 1558"/>
                  <a:gd name="T100" fmla="*/ 107 w 1576"/>
                  <a:gd name="T101" fmla="*/ 386 h 1558"/>
                  <a:gd name="T102" fmla="*/ 152 w 1576"/>
                  <a:gd name="T103" fmla="*/ 320 h 1558"/>
                  <a:gd name="T104" fmla="*/ 203 w 1576"/>
                  <a:gd name="T105" fmla="*/ 258 h 1558"/>
                  <a:gd name="T106" fmla="*/ 261 w 1576"/>
                  <a:gd name="T107" fmla="*/ 202 h 1558"/>
                  <a:gd name="T108" fmla="*/ 323 w 1576"/>
                  <a:gd name="T109" fmla="*/ 151 h 1558"/>
                  <a:gd name="T110" fmla="*/ 390 w 1576"/>
                  <a:gd name="T111" fmla="*/ 106 h 1558"/>
                  <a:gd name="T112" fmla="*/ 463 w 1576"/>
                  <a:gd name="T113" fmla="*/ 70 h 1558"/>
                  <a:gd name="T114" fmla="*/ 539 w 1576"/>
                  <a:gd name="T115" fmla="*/ 40 h 1558"/>
                  <a:gd name="T116" fmla="*/ 619 w 1576"/>
                  <a:gd name="T117" fmla="*/ 18 h 1558"/>
                  <a:gd name="T118" fmla="*/ 703 w 1576"/>
                  <a:gd name="T119" fmla="*/ 5 h 1558"/>
                  <a:gd name="T120" fmla="*/ 788 w 1576"/>
                  <a:gd name="T121" fmla="*/ 0 h 15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576" h="1558">
                    <a:moveTo>
                      <a:pt x="788" y="0"/>
                    </a:moveTo>
                    <a:lnTo>
                      <a:pt x="874" y="5"/>
                    </a:lnTo>
                    <a:lnTo>
                      <a:pt x="957" y="18"/>
                    </a:lnTo>
                    <a:lnTo>
                      <a:pt x="1038" y="40"/>
                    </a:lnTo>
                    <a:lnTo>
                      <a:pt x="1114" y="70"/>
                    </a:lnTo>
                    <a:lnTo>
                      <a:pt x="1186" y="106"/>
                    </a:lnTo>
                    <a:lnTo>
                      <a:pt x="1254" y="151"/>
                    </a:lnTo>
                    <a:lnTo>
                      <a:pt x="1316" y="202"/>
                    </a:lnTo>
                    <a:lnTo>
                      <a:pt x="1374" y="258"/>
                    </a:lnTo>
                    <a:lnTo>
                      <a:pt x="1424" y="320"/>
                    </a:lnTo>
                    <a:lnTo>
                      <a:pt x="1468" y="386"/>
                    </a:lnTo>
                    <a:lnTo>
                      <a:pt x="1506" y="458"/>
                    </a:lnTo>
                    <a:lnTo>
                      <a:pt x="1536" y="533"/>
                    </a:lnTo>
                    <a:lnTo>
                      <a:pt x="1558" y="613"/>
                    </a:lnTo>
                    <a:lnTo>
                      <a:pt x="1571" y="695"/>
                    </a:lnTo>
                    <a:lnTo>
                      <a:pt x="1576" y="779"/>
                    </a:lnTo>
                    <a:lnTo>
                      <a:pt x="1571" y="865"/>
                    </a:lnTo>
                    <a:lnTo>
                      <a:pt x="1558" y="947"/>
                    </a:lnTo>
                    <a:lnTo>
                      <a:pt x="1536" y="1027"/>
                    </a:lnTo>
                    <a:lnTo>
                      <a:pt x="1506" y="1102"/>
                    </a:lnTo>
                    <a:lnTo>
                      <a:pt x="1468" y="1173"/>
                    </a:lnTo>
                    <a:lnTo>
                      <a:pt x="1424" y="1240"/>
                    </a:lnTo>
                    <a:lnTo>
                      <a:pt x="1374" y="1302"/>
                    </a:lnTo>
                    <a:lnTo>
                      <a:pt x="1316" y="1358"/>
                    </a:lnTo>
                    <a:lnTo>
                      <a:pt x="1254" y="1408"/>
                    </a:lnTo>
                    <a:lnTo>
                      <a:pt x="1186" y="1452"/>
                    </a:lnTo>
                    <a:lnTo>
                      <a:pt x="1114" y="1489"/>
                    </a:lnTo>
                    <a:lnTo>
                      <a:pt x="1038" y="1519"/>
                    </a:lnTo>
                    <a:lnTo>
                      <a:pt x="957" y="1541"/>
                    </a:lnTo>
                    <a:lnTo>
                      <a:pt x="874" y="1554"/>
                    </a:lnTo>
                    <a:lnTo>
                      <a:pt x="788" y="1558"/>
                    </a:lnTo>
                    <a:lnTo>
                      <a:pt x="703" y="1554"/>
                    </a:lnTo>
                    <a:lnTo>
                      <a:pt x="619" y="1541"/>
                    </a:lnTo>
                    <a:lnTo>
                      <a:pt x="539" y="1519"/>
                    </a:lnTo>
                    <a:lnTo>
                      <a:pt x="463" y="1489"/>
                    </a:lnTo>
                    <a:lnTo>
                      <a:pt x="390" y="1452"/>
                    </a:lnTo>
                    <a:lnTo>
                      <a:pt x="323" y="1408"/>
                    </a:lnTo>
                    <a:lnTo>
                      <a:pt x="261" y="1358"/>
                    </a:lnTo>
                    <a:lnTo>
                      <a:pt x="203" y="1302"/>
                    </a:lnTo>
                    <a:lnTo>
                      <a:pt x="152" y="1240"/>
                    </a:lnTo>
                    <a:lnTo>
                      <a:pt x="107" y="1173"/>
                    </a:lnTo>
                    <a:lnTo>
                      <a:pt x="71" y="1102"/>
                    </a:lnTo>
                    <a:lnTo>
                      <a:pt x="41" y="1027"/>
                    </a:lnTo>
                    <a:lnTo>
                      <a:pt x="19" y="947"/>
                    </a:lnTo>
                    <a:lnTo>
                      <a:pt x="4" y="865"/>
                    </a:lnTo>
                    <a:lnTo>
                      <a:pt x="0" y="779"/>
                    </a:lnTo>
                    <a:lnTo>
                      <a:pt x="4" y="695"/>
                    </a:lnTo>
                    <a:lnTo>
                      <a:pt x="19" y="613"/>
                    </a:lnTo>
                    <a:lnTo>
                      <a:pt x="41" y="533"/>
                    </a:lnTo>
                    <a:lnTo>
                      <a:pt x="71" y="458"/>
                    </a:lnTo>
                    <a:lnTo>
                      <a:pt x="107" y="386"/>
                    </a:lnTo>
                    <a:lnTo>
                      <a:pt x="152" y="320"/>
                    </a:lnTo>
                    <a:lnTo>
                      <a:pt x="203" y="258"/>
                    </a:lnTo>
                    <a:lnTo>
                      <a:pt x="261" y="202"/>
                    </a:lnTo>
                    <a:lnTo>
                      <a:pt x="323" y="151"/>
                    </a:lnTo>
                    <a:lnTo>
                      <a:pt x="390" y="106"/>
                    </a:lnTo>
                    <a:lnTo>
                      <a:pt x="463" y="70"/>
                    </a:lnTo>
                    <a:lnTo>
                      <a:pt x="539" y="40"/>
                    </a:lnTo>
                    <a:lnTo>
                      <a:pt x="619" y="18"/>
                    </a:lnTo>
                    <a:lnTo>
                      <a:pt x="703" y="5"/>
                    </a:lnTo>
                    <a:lnTo>
                      <a:pt x="788" y="0"/>
                    </a:lnTo>
                    <a:close/>
                  </a:path>
                </a:pathLst>
              </a:custGeom>
              <a:solidFill>
                <a:schemeClr val="bg1"/>
              </a:solidFill>
              <a:ln w="0">
                <a:noFill/>
                <a:prstDash val="solid"/>
                <a:round/>
              </a:ln>
            </p:spPr>
            <p:txBody>
              <a:bodyPr vert="horz" wrap="square" lIns="121920" tIns="60960" rIns="121920" bIns="60960" numCol="1" anchor="t" anchorCtr="0" compatLnSpc="1"/>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endParaRPr lang="ru-RU">
                  <a:cs typeface="思源黑体 CN Normal" panose="020b0400000000000000" charset="-122"/>
                </a:endParaRPr>
              </a:p>
            </p:txBody>
          </p:sp>
          <p:sp>
            <p:nvSpPr>
              <p:cNvPr id="32" name="图形"/>
              <p:cNvSpPr>
                <a:spLocks noEditPoints="1"/>
              </p:cNvSpPr>
              <p:nvPr/>
            </p:nvSpPr>
            <p:spPr bwMode="auto">
              <a:xfrm>
                <a:off x="9499" y="3561"/>
                <a:ext cx="560" cy="371"/>
              </a:xfrm>
              <a:custGeom>
                <a:gdLst>
                  <a:gd name="T0" fmla="*/ 1154 w 2707"/>
                  <a:gd name="T1" fmla="*/ 276 h 1791"/>
                  <a:gd name="T2" fmla="*/ 1147 w 2707"/>
                  <a:gd name="T3" fmla="*/ 329 h 1791"/>
                  <a:gd name="T4" fmla="*/ 1154 w 2707"/>
                  <a:gd name="T5" fmla="*/ 414 h 1791"/>
                  <a:gd name="T6" fmla="*/ 1154 w 2707"/>
                  <a:gd name="T7" fmla="*/ 473 h 1791"/>
                  <a:gd name="T8" fmla="*/ 1010 w 2707"/>
                  <a:gd name="T9" fmla="*/ 1175 h 1791"/>
                  <a:gd name="T10" fmla="*/ 1044 w 2707"/>
                  <a:gd name="T11" fmla="*/ 1256 h 1791"/>
                  <a:gd name="T12" fmla="*/ 1353 w 2707"/>
                  <a:gd name="T13" fmla="*/ 1516 h 1791"/>
                  <a:gd name="T14" fmla="*/ 1663 w 2707"/>
                  <a:gd name="T15" fmla="*/ 1256 h 1791"/>
                  <a:gd name="T16" fmla="*/ 1697 w 2707"/>
                  <a:gd name="T17" fmla="*/ 1175 h 1791"/>
                  <a:gd name="T18" fmla="*/ 1552 w 2707"/>
                  <a:gd name="T19" fmla="*/ 473 h 1791"/>
                  <a:gd name="T20" fmla="*/ 1552 w 2707"/>
                  <a:gd name="T21" fmla="*/ 414 h 1791"/>
                  <a:gd name="T22" fmla="*/ 1558 w 2707"/>
                  <a:gd name="T23" fmla="*/ 329 h 1791"/>
                  <a:gd name="T24" fmla="*/ 1551 w 2707"/>
                  <a:gd name="T25" fmla="*/ 276 h 1791"/>
                  <a:gd name="T26" fmla="*/ 1203 w 2707"/>
                  <a:gd name="T27" fmla="*/ 252 h 1791"/>
                  <a:gd name="T28" fmla="*/ 1570 w 2707"/>
                  <a:gd name="T29" fmla="*/ 0 h 1791"/>
                  <a:gd name="T30" fmla="*/ 1813 w 2707"/>
                  <a:gd name="T31" fmla="*/ 0 h 1791"/>
                  <a:gd name="T32" fmla="*/ 1949 w 2707"/>
                  <a:gd name="T33" fmla="*/ 0 h 1791"/>
                  <a:gd name="T34" fmla="*/ 2095 w 2707"/>
                  <a:gd name="T35" fmla="*/ 13 h 1791"/>
                  <a:gd name="T36" fmla="*/ 2229 w 2707"/>
                  <a:gd name="T37" fmla="*/ 94 h 1791"/>
                  <a:gd name="T38" fmla="*/ 2307 w 2707"/>
                  <a:gd name="T39" fmla="*/ 199 h 1791"/>
                  <a:gd name="T40" fmla="*/ 2338 w 2707"/>
                  <a:gd name="T41" fmla="*/ 267 h 1791"/>
                  <a:gd name="T42" fmla="*/ 2702 w 2707"/>
                  <a:gd name="T43" fmla="*/ 1304 h 1791"/>
                  <a:gd name="T44" fmla="*/ 2617 w 2707"/>
                  <a:gd name="T45" fmla="*/ 1413 h 1791"/>
                  <a:gd name="T46" fmla="*/ 2463 w 2707"/>
                  <a:gd name="T47" fmla="*/ 1517 h 1791"/>
                  <a:gd name="T48" fmla="*/ 2320 w 2707"/>
                  <a:gd name="T49" fmla="*/ 1548 h 1791"/>
                  <a:gd name="T50" fmla="*/ 2263 w 2707"/>
                  <a:gd name="T51" fmla="*/ 1508 h 1791"/>
                  <a:gd name="T52" fmla="*/ 2065 w 2707"/>
                  <a:gd name="T53" fmla="*/ 1000 h 1791"/>
                  <a:gd name="T54" fmla="*/ 2055 w 2707"/>
                  <a:gd name="T55" fmla="*/ 978 h 1791"/>
                  <a:gd name="T56" fmla="*/ 2039 w 2707"/>
                  <a:gd name="T57" fmla="*/ 965 h 1791"/>
                  <a:gd name="T58" fmla="*/ 2033 w 2707"/>
                  <a:gd name="T59" fmla="*/ 1066 h 1791"/>
                  <a:gd name="T60" fmla="*/ 2032 w 2707"/>
                  <a:gd name="T61" fmla="*/ 1362 h 1791"/>
                  <a:gd name="T62" fmla="*/ 2027 w 2707"/>
                  <a:gd name="T63" fmla="*/ 1563 h 1791"/>
                  <a:gd name="T64" fmla="*/ 1984 w 2707"/>
                  <a:gd name="T65" fmla="*/ 1654 h 1791"/>
                  <a:gd name="T66" fmla="*/ 1782 w 2707"/>
                  <a:gd name="T67" fmla="*/ 1753 h 1791"/>
                  <a:gd name="T68" fmla="*/ 1545 w 2707"/>
                  <a:gd name="T69" fmla="*/ 1790 h 1791"/>
                  <a:gd name="T70" fmla="*/ 1287 w 2707"/>
                  <a:gd name="T71" fmla="*/ 1791 h 1791"/>
                  <a:gd name="T72" fmla="*/ 1042 w 2707"/>
                  <a:gd name="T73" fmla="*/ 1779 h 1791"/>
                  <a:gd name="T74" fmla="*/ 804 w 2707"/>
                  <a:gd name="T75" fmla="*/ 1706 h 1791"/>
                  <a:gd name="T76" fmla="*/ 693 w 2707"/>
                  <a:gd name="T77" fmla="*/ 1611 h 1791"/>
                  <a:gd name="T78" fmla="*/ 675 w 2707"/>
                  <a:gd name="T79" fmla="*/ 1513 h 1791"/>
                  <a:gd name="T80" fmla="*/ 674 w 2707"/>
                  <a:gd name="T81" fmla="*/ 1208 h 1791"/>
                  <a:gd name="T82" fmla="*/ 672 w 2707"/>
                  <a:gd name="T83" fmla="*/ 985 h 1791"/>
                  <a:gd name="T84" fmla="*/ 659 w 2707"/>
                  <a:gd name="T85" fmla="*/ 966 h 1791"/>
                  <a:gd name="T86" fmla="*/ 644 w 2707"/>
                  <a:gd name="T87" fmla="*/ 993 h 1791"/>
                  <a:gd name="T88" fmla="*/ 454 w 2707"/>
                  <a:gd name="T89" fmla="*/ 1491 h 1791"/>
                  <a:gd name="T90" fmla="*/ 422 w 2707"/>
                  <a:gd name="T91" fmla="*/ 1530 h 1791"/>
                  <a:gd name="T92" fmla="*/ 323 w 2707"/>
                  <a:gd name="T93" fmla="*/ 1547 h 1791"/>
                  <a:gd name="T94" fmla="*/ 164 w 2707"/>
                  <a:gd name="T95" fmla="*/ 1470 h 1791"/>
                  <a:gd name="T96" fmla="*/ 31 w 2707"/>
                  <a:gd name="T97" fmla="*/ 1358 h 1791"/>
                  <a:gd name="T98" fmla="*/ 0 w 2707"/>
                  <a:gd name="T99" fmla="*/ 1253 h 1791"/>
                  <a:gd name="T100" fmla="*/ 378 w 2707"/>
                  <a:gd name="T101" fmla="*/ 240 h 1791"/>
                  <a:gd name="T102" fmla="*/ 432 w 2707"/>
                  <a:gd name="T103" fmla="*/ 147 h 1791"/>
                  <a:gd name="T104" fmla="*/ 537 w 2707"/>
                  <a:gd name="T105" fmla="*/ 47 h 1791"/>
                  <a:gd name="T106" fmla="*/ 703 w 2707"/>
                  <a:gd name="T107" fmla="*/ 0 h 1791"/>
                  <a:gd name="T108" fmla="*/ 808 w 2707"/>
                  <a:gd name="T109" fmla="*/ 0 h 1791"/>
                  <a:gd name="T110" fmla="*/ 1004 w 2707"/>
                  <a:gd name="T111" fmla="*/ 0 h 1791"/>
                  <a:gd name="T112" fmla="*/ 1280 w 2707"/>
                  <a:gd name="T113" fmla="*/ 0 h 17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707" h="1790">
                    <a:moveTo>
                      <a:pt x="1203" y="252"/>
                    </a:moveTo>
                    <a:lnTo>
                      <a:pt x="1184" y="255"/>
                    </a:lnTo>
                    <a:lnTo>
                      <a:pt x="1168" y="264"/>
                    </a:lnTo>
                    <a:lnTo>
                      <a:pt x="1154" y="276"/>
                    </a:lnTo>
                    <a:lnTo>
                      <a:pt x="1147" y="293"/>
                    </a:lnTo>
                    <a:lnTo>
                      <a:pt x="1146" y="312"/>
                    </a:lnTo>
                    <a:lnTo>
                      <a:pt x="1147" y="317"/>
                    </a:lnTo>
                    <a:lnTo>
                      <a:pt x="1147" y="329"/>
                    </a:lnTo>
                    <a:lnTo>
                      <a:pt x="1149" y="346"/>
                    </a:lnTo>
                    <a:lnTo>
                      <a:pt x="1150" y="368"/>
                    </a:lnTo>
                    <a:lnTo>
                      <a:pt x="1153" y="392"/>
                    </a:lnTo>
                    <a:lnTo>
                      <a:pt x="1154" y="414"/>
                    </a:lnTo>
                    <a:lnTo>
                      <a:pt x="1156" y="435"/>
                    </a:lnTo>
                    <a:lnTo>
                      <a:pt x="1157" y="451"/>
                    </a:lnTo>
                    <a:lnTo>
                      <a:pt x="1156" y="460"/>
                    </a:lnTo>
                    <a:lnTo>
                      <a:pt x="1154" y="473"/>
                    </a:lnTo>
                    <a:lnTo>
                      <a:pt x="1152" y="486"/>
                    </a:lnTo>
                    <a:lnTo>
                      <a:pt x="1149" y="498"/>
                    </a:lnTo>
                    <a:lnTo>
                      <a:pt x="1011" y="1155"/>
                    </a:lnTo>
                    <a:lnTo>
                      <a:pt x="1010" y="1175"/>
                    </a:lnTo>
                    <a:lnTo>
                      <a:pt x="1013" y="1199"/>
                    </a:lnTo>
                    <a:lnTo>
                      <a:pt x="1020" y="1220"/>
                    </a:lnTo>
                    <a:lnTo>
                      <a:pt x="1031" y="1240"/>
                    </a:lnTo>
                    <a:lnTo>
                      <a:pt x="1044" y="1256"/>
                    </a:lnTo>
                    <a:lnTo>
                      <a:pt x="1308" y="1499"/>
                    </a:lnTo>
                    <a:lnTo>
                      <a:pt x="1323" y="1508"/>
                    </a:lnTo>
                    <a:lnTo>
                      <a:pt x="1337" y="1514"/>
                    </a:lnTo>
                    <a:lnTo>
                      <a:pt x="1353" y="1516"/>
                    </a:lnTo>
                    <a:lnTo>
                      <a:pt x="1370" y="1514"/>
                    </a:lnTo>
                    <a:lnTo>
                      <a:pt x="1384" y="1508"/>
                    </a:lnTo>
                    <a:lnTo>
                      <a:pt x="1398" y="1499"/>
                    </a:lnTo>
                    <a:lnTo>
                      <a:pt x="1663" y="1256"/>
                    </a:lnTo>
                    <a:lnTo>
                      <a:pt x="1676" y="1240"/>
                    </a:lnTo>
                    <a:lnTo>
                      <a:pt x="1687" y="1220"/>
                    </a:lnTo>
                    <a:lnTo>
                      <a:pt x="1694" y="1199"/>
                    </a:lnTo>
                    <a:lnTo>
                      <a:pt x="1697" y="1175"/>
                    </a:lnTo>
                    <a:lnTo>
                      <a:pt x="1695" y="1155"/>
                    </a:lnTo>
                    <a:lnTo>
                      <a:pt x="1557" y="498"/>
                    </a:lnTo>
                    <a:lnTo>
                      <a:pt x="1555" y="486"/>
                    </a:lnTo>
                    <a:lnTo>
                      <a:pt x="1552" y="473"/>
                    </a:lnTo>
                    <a:lnTo>
                      <a:pt x="1550" y="460"/>
                    </a:lnTo>
                    <a:lnTo>
                      <a:pt x="1550" y="451"/>
                    </a:lnTo>
                    <a:lnTo>
                      <a:pt x="1551" y="435"/>
                    </a:lnTo>
                    <a:lnTo>
                      <a:pt x="1552" y="414"/>
                    </a:lnTo>
                    <a:lnTo>
                      <a:pt x="1554" y="392"/>
                    </a:lnTo>
                    <a:lnTo>
                      <a:pt x="1555" y="368"/>
                    </a:lnTo>
                    <a:lnTo>
                      <a:pt x="1557" y="346"/>
                    </a:lnTo>
                    <a:lnTo>
                      <a:pt x="1558" y="329"/>
                    </a:lnTo>
                    <a:lnTo>
                      <a:pt x="1560" y="317"/>
                    </a:lnTo>
                    <a:lnTo>
                      <a:pt x="1560" y="312"/>
                    </a:lnTo>
                    <a:lnTo>
                      <a:pt x="1558" y="293"/>
                    </a:lnTo>
                    <a:lnTo>
                      <a:pt x="1551" y="276"/>
                    </a:lnTo>
                    <a:lnTo>
                      <a:pt x="1539" y="264"/>
                    </a:lnTo>
                    <a:lnTo>
                      <a:pt x="1523" y="255"/>
                    </a:lnTo>
                    <a:lnTo>
                      <a:pt x="1504" y="252"/>
                    </a:lnTo>
                    <a:lnTo>
                      <a:pt x="1203" y="252"/>
                    </a:lnTo>
                    <a:close/>
                    <a:moveTo>
                      <a:pt x="1353" y="0"/>
                    </a:moveTo>
                    <a:lnTo>
                      <a:pt x="1427" y="0"/>
                    </a:lnTo>
                    <a:lnTo>
                      <a:pt x="1499" y="0"/>
                    </a:lnTo>
                    <a:lnTo>
                      <a:pt x="1570" y="0"/>
                    </a:lnTo>
                    <a:lnTo>
                      <a:pt x="1638" y="0"/>
                    </a:lnTo>
                    <a:lnTo>
                      <a:pt x="1701" y="0"/>
                    </a:lnTo>
                    <a:lnTo>
                      <a:pt x="1760" y="0"/>
                    </a:lnTo>
                    <a:lnTo>
                      <a:pt x="1813" y="0"/>
                    </a:lnTo>
                    <a:lnTo>
                      <a:pt x="1859" y="0"/>
                    </a:lnTo>
                    <a:lnTo>
                      <a:pt x="1899" y="0"/>
                    </a:lnTo>
                    <a:lnTo>
                      <a:pt x="1928" y="0"/>
                    </a:lnTo>
                    <a:lnTo>
                      <a:pt x="1949" y="0"/>
                    </a:lnTo>
                    <a:lnTo>
                      <a:pt x="1959" y="0"/>
                    </a:lnTo>
                    <a:lnTo>
                      <a:pt x="2002" y="0"/>
                    </a:lnTo>
                    <a:lnTo>
                      <a:pt x="2051" y="5"/>
                    </a:lnTo>
                    <a:lnTo>
                      <a:pt x="2095" y="13"/>
                    </a:lnTo>
                    <a:lnTo>
                      <a:pt x="2133" y="28"/>
                    </a:lnTo>
                    <a:lnTo>
                      <a:pt x="2170" y="47"/>
                    </a:lnTo>
                    <a:lnTo>
                      <a:pt x="2201" y="69"/>
                    </a:lnTo>
                    <a:lnTo>
                      <a:pt x="2229" y="94"/>
                    </a:lnTo>
                    <a:lnTo>
                      <a:pt x="2254" y="121"/>
                    </a:lnTo>
                    <a:lnTo>
                      <a:pt x="2275" y="147"/>
                    </a:lnTo>
                    <a:lnTo>
                      <a:pt x="2292" y="174"/>
                    </a:lnTo>
                    <a:lnTo>
                      <a:pt x="2307" y="199"/>
                    </a:lnTo>
                    <a:lnTo>
                      <a:pt x="2319" y="221"/>
                    </a:lnTo>
                    <a:lnTo>
                      <a:pt x="2328" y="240"/>
                    </a:lnTo>
                    <a:lnTo>
                      <a:pt x="2335" y="256"/>
                    </a:lnTo>
                    <a:lnTo>
                      <a:pt x="2338" y="267"/>
                    </a:lnTo>
                    <a:lnTo>
                      <a:pt x="2701" y="1234"/>
                    </a:lnTo>
                    <a:lnTo>
                      <a:pt x="2705" y="1253"/>
                    </a:lnTo>
                    <a:lnTo>
                      <a:pt x="2707" y="1277"/>
                    </a:lnTo>
                    <a:lnTo>
                      <a:pt x="2702" y="1304"/>
                    </a:lnTo>
                    <a:lnTo>
                      <a:pt x="2692" y="1330"/>
                    </a:lnTo>
                    <a:lnTo>
                      <a:pt x="2676" y="1358"/>
                    </a:lnTo>
                    <a:lnTo>
                      <a:pt x="2652" y="1383"/>
                    </a:lnTo>
                    <a:lnTo>
                      <a:pt x="2617" y="1413"/>
                    </a:lnTo>
                    <a:lnTo>
                      <a:pt x="2581" y="1442"/>
                    </a:lnTo>
                    <a:lnTo>
                      <a:pt x="2543" y="1470"/>
                    </a:lnTo>
                    <a:lnTo>
                      <a:pt x="2503" y="1495"/>
                    </a:lnTo>
                    <a:lnTo>
                      <a:pt x="2463" y="1517"/>
                    </a:lnTo>
                    <a:lnTo>
                      <a:pt x="2424" y="1535"/>
                    </a:lnTo>
                    <a:lnTo>
                      <a:pt x="2384" y="1547"/>
                    </a:lnTo>
                    <a:lnTo>
                      <a:pt x="2344" y="1549"/>
                    </a:lnTo>
                    <a:lnTo>
                      <a:pt x="2320" y="1548"/>
                    </a:lnTo>
                    <a:lnTo>
                      <a:pt x="2300" y="1541"/>
                    </a:lnTo>
                    <a:lnTo>
                      <a:pt x="2284" y="1530"/>
                    </a:lnTo>
                    <a:lnTo>
                      <a:pt x="2272" y="1519"/>
                    </a:lnTo>
                    <a:lnTo>
                      <a:pt x="2263" y="1508"/>
                    </a:lnTo>
                    <a:lnTo>
                      <a:pt x="2256" y="1498"/>
                    </a:lnTo>
                    <a:lnTo>
                      <a:pt x="2253" y="1491"/>
                    </a:lnTo>
                    <a:lnTo>
                      <a:pt x="2251" y="1488"/>
                    </a:lnTo>
                    <a:lnTo>
                      <a:pt x="2065" y="1000"/>
                    </a:lnTo>
                    <a:lnTo>
                      <a:pt x="2064" y="997"/>
                    </a:lnTo>
                    <a:lnTo>
                      <a:pt x="2062" y="993"/>
                    </a:lnTo>
                    <a:lnTo>
                      <a:pt x="2060" y="985"/>
                    </a:lnTo>
                    <a:lnTo>
                      <a:pt x="2055" y="978"/>
                    </a:lnTo>
                    <a:lnTo>
                      <a:pt x="2051" y="971"/>
                    </a:lnTo>
                    <a:lnTo>
                      <a:pt x="2046" y="966"/>
                    </a:lnTo>
                    <a:lnTo>
                      <a:pt x="2043" y="963"/>
                    </a:lnTo>
                    <a:lnTo>
                      <a:pt x="2039" y="965"/>
                    </a:lnTo>
                    <a:lnTo>
                      <a:pt x="2036" y="972"/>
                    </a:lnTo>
                    <a:lnTo>
                      <a:pt x="2034" y="985"/>
                    </a:lnTo>
                    <a:lnTo>
                      <a:pt x="2033" y="1008"/>
                    </a:lnTo>
                    <a:lnTo>
                      <a:pt x="2033" y="1066"/>
                    </a:lnTo>
                    <a:lnTo>
                      <a:pt x="2033" y="1134"/>
                    </a:lnTo>
                    <a:lnTo>
                      <a:pt x="2033" y="1208"/>
                    </a:lnTo>
                    <a:lnTo>
                      <a:pt x="2032" y="1284"/>
                    </a:lnTo>
                    <a:lnTo>
                      <a:pt x="2032" y="1362"/>
                    </a:lnTo>
                    <a:lnTo>
                      <a:pt x="2032" y="1439"/>
                    </a:lnTo>
                    <a:lnTo>
                      <a:pt x="2032" y="1513"/>
                    </a:lnTo>
                    <a:lnTo>
                      <a:pt x="2030" y="1538"/>
                    </a:lnTo>
                    <a:lnTo>
                      <a:pt x="2027" y="1563"/>
                    </a:lnTo>
                    <a:lnTo>
                      <a:pt x="2021" y="1588"/>
                    </a:lnTo>
                    <a:lnTo>
                      <a:pt x="2014" y="1611"/>
                    </a:lnTo>
                    <a:lnTo>
                      <a:pt x="2002" y="1633"/>
                    </a:lnTo>
                    <a:lnTo>
                      <a:pt x="1984" y="1654"/>
                    </a:lnTo>
                    <a:lnTo>
                      <a:pt x="1964" y="1670"/>
                    </a:lnTo>
                    <a:lnTo>
                      <a:pt x="1902" y="1706"/>
                    </a:lnTo>
                    <a:lnTo>
                      <a:pt x="1841" y="1732"/>
                    </a:lnTo>
                    <a:lnTo>
                      <a:pt x="1782" y="1753"/>
                    </a:lnTo>
                    <a:lnTo>
                      <a:pt x="1723" y="1767"/>
                    </a:lnTo>
                    <a:lnTo>
                      <a:pt x="1664" y="1779"/>
                    </a:lnTo>
                    <a:lnTo>
                      <a:pt x="1606" y="1785"/>
                    </a:lnTo>
                    <a:lnTo>
                      <a:pt x="1545" y="1790"/>
                    </a:lnTo>
                    <a:lnTo>
                      <a:pt x="1483" y="1791"/>
                    </a:lnTo>
                    <a:lnTo>
                      <a:pt x="1418" y="1791"/>
                    </a:lnTo>
                    <a:lnTo>
                      <a:pt x="1353" y="1791"/>
                    </a:lnTo>
                    <a:lnTo>
                      <a:pt x="1287" y="1791"/>
                    </a:lnTo>
                    <a:lnTo>
                      <a:pt x="1224" y="1791"/>
                    </a:lnTo>
                    <a:lnTo>
                      <a:pt x="1162" y="1790"/>
                    </a:lnTo>
                    <a:lnTo>
                      <a:pt x="1101" y="1785"/>
                    </a:lnTo>
                    <a:lnTo>
                      <a:pt x="1042" y="1779"/>
                    </a:lnTo>
                    <a:lnTo>
                      <a:pt x="983" y="1767"/>
                    </a:lnTo>
                    <a:lnTo>
                      <a:pt x="925" y="1753"/>
                    </a:lnTo>
                    <a:lnTo>
                      <a:pt x="864" y="1732"/>
                    </a:lnTo>
                    <a:lnTo>
                      <a:pt x="804" y="1706"/>
                    </a:lnTo>
                    <a:lnTo>
                      <a:pt x="743" y="1670"/>
                    </a:lnTo>
                    <a:lnTo>
                      <a:pt x="721" y="1654"/>
                    </a:lnTo>
                    <a:lnTo>
                      <a:pt x="705" y="1633"/>
                    </a:lnTo>
                    <a:lnTo>
                      <a:pt x="693" y="1611"/>
                    </a:lnTo>
                    <a:lnTo>
                      <a:pt x="684" y="1588"/>
                    </a:lnTo>
                    <a:lnTo>
                      <a:pt x="680" y="1563"/>
                    </a:lnTo>
                    <a:lnTo>
                      <a:pt x="677" y="1538"/>
                    </a:lnTo>
                    <a:lnTo>
                      <a:pt x="675" y="1513"/>
                    </a:lnTo>
                    <a:lnTo>
                      <a:pt x="675" y="1439"/>
                    </a:lnTo>
                    <a:lnTo>
                      <a:pt x="675" y="1362"/>
                    </a:lnTo>
                    <a:lnTo>
                      <a:pt x="674" y="1284"/>
                    </a:lnTo>
                    <a:lnTo>
                      <a:pt x="674" y="1208"/>
                    </a:lnTo>
                    <a:lnTo>
                      <a:pt x="674" y="1134"/>
                    </a:lnTo>
                    <a:lnTo>
                      <a:pt x="672" y="1066"/>
                    </a:lnTo>
                    <a:lnTo>
                      <a:pt x="672" y="1008"/>
                    </a:lnTo>
                    <a:lnTo>
                      <a:pt x="672" y="985"/>
                    </a:lnTo>
                    <a:lnTo>
                      <a:pt x="671" y="972"/>
                    </a:lnTo>
                    <a:lnTo>
                      <a:pt x="668" y="965"/>
                    </a:lnTo>
                    <a:lnTo>
                      <a:pt x="664" y="963"/>
                    </a:lnTo>
                    <a:lnTo>
                      <a:pt x="659" y="966"/>
                    </a:lnTo>
                    <a:lnTo>
                      <a:pt x="655" y="971"/>
                    </a:lnTo>
                    <a:lnTo>
                      <a:pt x="650" y="978"/>
                    </a:lnTo>
                    <a:lnTo>
                      <a:pt x="647" y="985"/>
                    </a:lnTo>
                    <a:lnTo>
                      <a:pt x="644" y="993"/>
                    </a:lnTo>
                    <a:lnTo>
                      <a:pt x="643" y="997"/>
                    </a:lnTo>
                    <a:lnTo>
                      <a:pt x="642" y="1000"/>
                    </a:lnTo>
                    <a:lnTo>
                      <a:pt x="454" y="1488"/>
                    </a:lnTo>
                    <a:lnTo>
                      <a:pt x="454" y="1491"/>
                    </a:lnTo>
                    <a:lnTo>
                      <a:pt x="450" y="1498"/>
                    </a:lnTo>
                    <a:lnTo>
                      <a:pt x="444" y="1508"/>
                    </a:lnTo>
                    <a:lnTo>
                      <a:pt x="435" y="1519"/>
                    </a:lnTo>
                    <a:lnTo>
                      <a:pt x="422" y="1530"/>
                    </a:lnTo>
                    <a:lnTo>
                      <a:pt x="406" y="1541"/>
                    </a:lnTo>
                    <a:lnTo>
                      <a:pt x="387" y="1548"/>
                    </a:lnTo>
                    <a:lnTo>
                      <a:pt x="361" y="1549"/>
                    </a:lnTo>
                    <a:lnTo>
                      <a:pt x="323" y="1547"/>
                    </a:lnTo>
                    <a:lnTo>
                      <a:pt x="283" y="1535"/>
                    </a:lnTo>
                    <a:lnTo>
                      <a:pt x="242" y="1517"/>
                    </a:lnTo>
                    <a:lnTo>
                      <a:pt x="202" y="1495"/>
                    </a:lnTo>
                    <a:lnTo>
                      <a:pt x="164" y="1470"/>
                    </a:lnTo>
                    <a:lnTo>
                      <a:pt x="126" y="1442"/>
                    </a:lnTo>
                    <a:lnTo>
                      <a:pt x="89" y="1413"/>
                    </a:lnTo>
                    <a:lnTo>
                      <a:pt x="55" y="1383"/>
                    </a:lnTo>
                    <a:lnTo>
                      <a:pt x="31" y="1358"/>
                    </a:lnTo>
                    <a:lnTo>
                      <a:pt x="14" y="1330"/>
                    </a:lnTo>
                    <a:lnTo>
                      <a:pt x="5" y="1304"/>
                    </a:lnTo>
                    <a:lnTo>
                      <a:pt x="0" y="1277"/>
                    </a:lnTo>
                    <a:lnTo>
                      <a:pt x="0" y="1253"/>
                    </a:lnTo>
                    <a:lnTo>
                      <a:pt x="6" y="1234"/>
                    </a:lnTo>
                    <a:lnTo>
                      <a:pt x="367" y="267"/>
                    </a:lnTo>
                    <a:lnTo>
                      <a:pt x="372" y="256"/>
                    </a:lnTo>
                    <a:lnTo>
                      <a:pt x="378" y="240"/>
                    </a:lnTo>
                    <a:lnTo>
                      <a:pt x="388" y="221"/>
                    </a:lnTo>
                    <a:lnTo>
                      <a:pt x="400" y="199"/>
                    </a:lnTo>
                    <a:lnTo>
                      <a:pt x="415" y="174"/>
                    </a:lnTo>
                    <a:lnTo>
                      <a:pt x="432" y="147"/>
                    </a:lnTo>
                    <a:lnTo>
                      <a:pt x="453" y="121"/>
                    </a:lnTo>
                    <a:lnTo>
                      <a:pt x="478" y="94"/>
                    </a:lnTo>
                    <a:lnTo>
                      <a:pt x="506" y="69"/>
                    </a:lnTo>
                    <a:lnTo>
                      <a:pt x="537" y="47"/>
                    </a:lnTo>
                    <a:lnTo>
                      <a:pt x="572" y="28"/>
                    </a:lnTo>
                    <a:lnTo>
                      <a:pt x="612" y="13"/>
                    </a:lnTo>
                    <a:lnTo>
                      <a:pt x="656" y="5"/>
                    </a:lnTo>
                    <a:lnTo>
                      <a:pt x="703" y="0"/>
                    </a:lnTo>
                    <a:lnTo>
                      <a:pt x="748" y="0"/>
                    </a:lnTo>
                    <a:lnTo>
                      <a:pt x="758" y="0"/>
                    </a:lnTo>
                    <a:lnTo>
                      <a:pt x="779" y="0"/>
                    </a:lnTo>
                    <a:lnTo>
                      <a:pt x="808" y="0"/>
                    </a:lnTo>
                    <a:lnTo>
                      <a:pt x="846" y="0"/>
                    </a:lnTo>
                    <a:lnTo>
                      <a:pt x="894" y="0"/>
                    </a:lnTo>
                    <a:lnTo>
                      <a:pt x="947" y="0"/>
                    </a:lnTo>
                    <a:lnTo>
                      <a:pt x="1004" y="0"/>
                    </a:lnTo>
                    <a:lnTo>
                      <a:pt x="1069" y="0"/>
                    </a:lnTo>
                    <a:lnTo>
                      <a:pt x="1135" y="0"/>
                    </a:lnTo>
                    <a:lnTo>
                      <a:pt x="1206" y="0"/>
                    </a:lnTo>
                    <a:lnTo>
                      <a:pt x="1280" y="0"/>
                    </a:lnTo>
                    <a:lnTo>
                      <a:pt x="1353" y="0"/>
                    </a:lnTo>
                    <a:close/>
                  </a:path>
                </a:pathLst>
              </a:custGeom>
              <a:solidFill>
                <a:schemeClr val="bg1"/>
              </a:solidFill>
              <a:ln w="0">
                <a:noFill/>
                <a:prstDash val="solid"/>
                <a:round/>
              </a:ln>
            </p:spPr>
            <p:txBody>
              <a:bodyPr vert="horz" wrap="square" lIns="121920" tIns="60960" rIns="121920" bIns="60960" numCol="1" anchor="t" anchorCtr="0" compatLnSpc="1"/>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endParaRPr lang="ru-RU">
                  <a:cs typeface="思源黑体 CN Normal" panose="020b0400000000000000" charset="-122"/>
                </a:endParaRPr>
              </a:p>
            </p:txBody>
          </p:sp>
          <p:sp>
            <p:nvSpPr>
              <p:cNvPr id="33" name="图形"/>
              <p:cNvSpPr/>
              <p:nvPr/>
            </p:nvSpPr>
            <p:spPr bwMode="auto">
              <a:xfrm>
                <a:off x="9319" y="3834"/>
                <a:ext cx="933" cy="350"/>
              </a:xfrm>
              <a:custGeom>
                <a:gdLst>
                  <a:gd name="T0" fmla="*/ 3926 w 4509"/>
                  <a:gd name="T1" fmla="*/ 25 h 1695"/>
                  <a:gd name="T2" fmla="*/ 3975 w 4509"/>
                  <a:gd name="T3" fmla="*/ 72 h 1695"/>
                  <a:gd name="T4" fmla="*/ 4271 w 4509"/>
                  <a:gd name="T5" fmla="*/ 339 h 1695"/>
                  <a:gd name="T6" fmla="*/ 4419 w 4509"/>
                  <a:gd name="T7" fmla="*/ 371 h 1695"/>
                  <a:gd name="T8" fmla="*/ 4504 w 4509"/>
                  <a:gd name="T9" fmla="*/ 501 h 1695"/>
                  <a:gd name="T10" fmla="*/ 4473 w 4509"/>
                  <a:gd name="T11" fmla="*/ 659 h 1695"/>
                  <a:gd name="T12" fmla="*/ 4343 w 4509"/>
                  <a:gd name="T13" fmla="*/ 745 h 1695"/>
                  <a:gd name="T14" fmla="*/ 4190 w 4509"/>
                  <a:gd name="T15" fmla="*/ 717 h 1695"/>
                  <a:gd name="T16" fmla="*/ 4102 w 4509"/>
                  <a:gd name="T17" fmla="*/ 595 h 1695"/>
                  <a:gd name="T18" fmla="*/ 4096 w 4509"/>
                  <a:gd name="T19" fmla="*/ 526 h 1695"/>
                  <a:gd name="T20" fmla="*/ 3901 w 4509"/>
                  <a:gd name="T21" fmla="*/ 329 h 1695"/>
                  <a:gd name="T22" fmla="*/ 3861 w 4509"/>
                  <a:gd name="T23" fmla="*/ 336 h 1695"/>
                  <a:gd name="T24" fmla="*/ 3640 w 4509"/>
                  <a:gd name="T25" fmla="*/ 545 h 1695"/>
                  <a:gd name="T26" fmla="*/ 3257 w 4509"/>
                  <a:gd name="T27" fmla="*/ 763 h 1695"/>
                  <a:gd name="T28" fmla="*/ 2788 w 4509"/>
                  <a:gd name="T29" fmla="*/ 907 h 1695"/>
                  <a:gd name="T30" fmla="*/ 2389 w 4509"/>
                  <a:gd name="T31" fmla="*/ 962 h 1695"/>
                  <a:gd name="T32" fmla="*/ 2352 w 4509"/>
                  <a:gd name="T33" fmla="*/ 985 h 1695"/>
                  <a:gd name="T34" fmla="*/ 2358 w 4509"/>
                  <a:gd name="T35" fmla="*/ 1321 h 1695"/>
                  <a:gd name="T36" fmla="*/ 2415 w 4509"/>
                  <a:gd name="T37" fmla="*/ 1386 h 1695"/>
                  <a:gd name="T38" fmla="*/ 2438 w 4509"/>
                  <a:gd name="T39" fmla="*/ 1530 h 1695"/>
                  <a:gd name="T40" fmla="*/ 2351 w 4509"/>
                  <a:gd name="T41" fmla="*/ 1660 h 1695"/>
                  <a:gd name="T42" fmla="*/ 2194 w 4509"/>
                  <a:gd name="T43" fmla="*/ 1691 h 1695"/>
                  <a:gd name="T44" fmla="*/ 2065 w 4509"/>
                  <a:gd name="T45" fmla="*/ 1604 h 1695"/>
                  <a:gd name="T46" fmla="*/ 2032 w 4509"/>
                  <a:gd name="T47" fmla="*/ 1452 h 1695"/>
                  <a:gd name="T48" fmla="*/ 2101 w 4509"/>
                  <a:gd name="T49" fmla="*/ 1333 h 1695"/>
                  <a:gd name="T50" fmla="*/ 2121 w 4509"/>
                  <a:gd name="T51" fmla="*/ 1302 h 1695"/>
                  <a:gd name="T52" fmla="*/ 2101 w 4509"/>
                  <a:gd name="T53" fmla="*/ 972 h 1695"/>
                  <a:gd name="T54" fmla="*/ 1938 w 4509"/>
                  <a:gd name="T55" fmla="*/ 957 h 1695"/>
                  <a:gd name="T56" fmla="*/ 1446 w 4509"/>
                  <a:gd name="T57" fmla="*/ 868 h 1695"/>
                  <a:gd name="T58" fmla="*/ 1020 w 4509"/>
                  <a:gd name="T59" fmla="*/ 697 h 1695"/>
                  <a:gd name="T60" fmla="*/ 683 w 4509"/>
                  <a:gd name="T61" fmla="*/ 455 h 1695"/>
                  <a:gd name="T62" fmla="*/ 597 w 4509"/>
                  <a:gd name="T63" fmla="*/ 367 h 1695"/>
                  <a:gd name="T64" fmla="*/ 551 w 4509"/>
                  <a:gd name="T65" fmla="*/ 379 h 1695"/>
                  <a:gd name="T66" fmla="*/ 414 w 4509"/>
                  <a:gd name="T67" fmla="*/ 535 h 1695"/>
                  <a:gd name="T68" fmla="*/ 392 w 4509"/>
                  <a:gd name="T69" fmla="*/ 636 h 1695"/>
                  <a:gd name="T70" fmla="*/ 283 w 4509"/>
                  <a:gd name="T71" fmla="*/ 735 h 1695"/>
                  <a:gd name="T72" fmla="*/ 126 w 4509"/>
                  <a:gd name="T73" fmla="*/ 734 h 1695"/>
                  <a:gd name="T74" fmla="*/ 16 w 4509"/>
                  <a:gd name="T75" fmla="*/ 623 h 1695"/>
                  <a:gd name="T76" fmla="*/ 16 w 4509"/>
                  <a:gd name="T77" fmla="*/ 463 h 1695"/>
                  <a:gd name="T78" fmla="*/ 126 w 4509"/>
                  <a:gd name="T79" fmla="*/ 354 h 1695"/>
                  <a:gd name="T80" fmla="*/ 238 w 4509"/>
                  <a:gd name="T81" fmla="*/ 339 h 1695"/>
                  <a:gd name="T82" fmla="*/ 280 w 4509"/>
                  <a:gd name="T83" fmla="*/ 326 h 1695"/>
                  <a:gd name="T84" fmla="*/ 589 w 4509"/>
                  <a:gd name="T85" fmla="*/ 52 h 1695"/>
                  <a:gd name="T86" fmla="*/ 672 w 4509"/>
                  <a:gd name="T87" fmla="*/ 75 h 1695"/>
                  <a:gd name="T88" fmla="*/ 713 w 4509"/>
                  <a:gd name="T89" fmla="*/ 136 h 1695"/>
                  <a:gd name="T90" fmla="*/ 884 w 4509"/>
                  <a:gd name="T91" fmla="*/ 352 h 1695"/>
                  <a:gd name="T92" fmla="*/ 1173 w 4509"/>
                  <a:gd name="T93" fmla="*/ 530 h 1695"/>
                  <a:gd name="T94" fmla="*/ 1546 w 4509"/>
                  <a:gd name="T95" fmla="*/ 660 h 1695"/>
                  <a:gd name="T96" fmla="*/ 1972 w 4509"/>
                  <a:gd name="T97" fmla="*/ 731 h 1695"/>
                  <a:gd name="T98" fmla="*/ 2411 w 4509"/>
                  <a:gd name="T99" fmla="*/ 731 h 1695"/>
                  <a:gd name="T100" fmla="*/ 2836 w 4509"/>
                  <a:gd name="T101" fmla="*/ 663 h 1695"/>
                  <a:gd name="T102" fmla="*/ 3216 w 4509"/>
                  <a:gd name="T103" fmla="*/ 539 h 1695"/>
                  <a:gd name="T104" fmla="*/ 3521 w 4509"/>
                  <a:gd name="T105" fmla="*/ 368 h 1695"/>
                  <a:gd name="T106" fmla="*/ 3714 w 4509"/>
                  <a:gd name="T107" fmla="*/ 165 h 1695"/>
                  <a:gd name="T108" fmla="*/ 3758 w 4509"/>
                  <a:gd name="T109" fmla="*/ 69 h 1695"/>
                  <a:gd name="T110" fmla="*/ 3816 w 4509"/>
                  <a:gd name="T111" fmla="*/ 9 h 16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509" h="1695">
                    <a:moveTo>
                      <a:pt x="3866" y="0"/>
                    </a:moveTo>
                    <a:lnTo>
                      <a:pt x="3888" y="5"/>
                    </a:lnTo>
                    <a:lnTo>
                      <a:pt x="3909" y="13"/>
                    </a:lnTo>
                    <a:lnTo>
                      <a:pt x="3926" y="25"/>
                    </a:lnTo>
                    <a:lnTo>
                      <a:pt x="3943" y="37"/>
                    </a:lnTo>
                    <a:lnTo>
                      <a:pt x="3956" y="50"/>
                    </a:lnTo>
                    <a:lnTo>
                      <a:pt x="3966" y="64"/>
                    </a:lnTo>
                    <a:lnTo>
                      <a:pt x="3975" y="72"/>
                    </a:lnTo>
                    <a:lnTo>
                      <a:pt x="4234" y="332"/>
                    </a:lnTo>
                    <a:lnTo>
                      <a:pt x="4248" y="339"/>
                    </a:lnTo>
                    <a:lnTo>
                      <a:pt x="4261" y="340"/>
                    </a:lnTo>
                    <a:lnTo>
                      <a:pt x="4271" y="339"/>
                    </a:lnTo>
                    <a:lnTo>
                      <a:pt x="4302" y="337"/>
                    </a:lnTo>
                    <a:lnTo>
                      <a:pt x="4343" y="340"/>
                    </a:lnTo>
                    <a:lnTo>
                      <a:pt x="4383" y="354"/>
                    </a:lnTo>
                    <a:lnTo>
                      <a:pt x="4419" y="371"/>
                    </a:lnTo>
                    <a:lnTo>
                      <a:pt x="4448" y="398"/>
                    </a:lnTo>
                    <a:lnTo>
                      <a:pt x="4473" y="427"/>
                    </a:lnTo>
                    <a:lnTo>
                      <a:pt x="4492" y="463"/>
                    </a:lnTo>
                    <a:lnTo>
                      <a:pt x="4504" y="501"/>
                    </a:lnTo>
                    <a:lnTo>
                      <a:pt x="4509" y="544"/>
                    </a:lnTo>
                    <a:lnTo>
                      <a:pt x="4504" y="585"/>
                    </a:lnTo>
                    <a:lnTo>
                      <a:pt x="4492" y="623"/>
                    </a:lnTo>
                    <a:lnTo>
                      <a:pt x="4473" y="659"/>
                    </a:lnTo>
                    <a:lnTo>
                      <a:pt x="4448" y="689"/>
                    </a:lnTo>
                    <a:lnTo>
                      <a:pt x="4419" y="714"/>
                    </a:lnTo>
                    <a:lnTo>
                      <a:pt x="4383" y="734"/>
                    </a:lnTo>
                    <a:lnTo>
                      <a:pt x="4343" y="745"/>
                    </a:lnTo>
                    <a:lnTo>
                      <a:pt x="4302" y="750"/>
                    </a:lnTo>
                    <a:lnTo>
                      <a:pt x="4262" y="745"/>
                    </a:lnTo>
                    <a:lnTo>
                      <a:pt x="4224" y="735"/>
                    </a:lnTo>
                    <a:lnTo>
                      <a:pt x="4190" y="717"/>
                    </a:lnTo>
                    <a:lnTo>
                      <a:pt x="4161" y="694"/>
                    </a:lnTo>
                    <a:lnTo>
                      <a:pt x="4136" y="664"/>
                    </a:lnTo>
                    <a:lnTo>
                      <a:pt x="4115" y="632"/>
                    </a:lnTo>
                    <a:lnTo>
                      <a:pt x="4102" y="595"/>
                    </a:lnTo>
                    <a:lnTo>
                      <a:pt x="4096" y="555"/>
                    </a:lnTo>
                    <a:lnTo>
                      <a:pt x="4096" y="544"/>
                    </a:lnTo>
                    <a:lnTo>
                      <a:pt x="4096" y="535"/>
                    </a:lnTo>
                    <a:lnTo>
                      <a:pt x="4096" y="526"/>
                    </a:lnTo>
                    <a:lnTo>
                      <a:pt x="4093" y="514"/>
                    </a:lnTo>
                    <a:lnTo>
                      <a:pt x="4083" y="504"/>
                    </a:lnTo>
                    <a:lnTo>
                      <a:pt x="3916" y="337"/>
                    </a:lnTo>
                    <a:lnTo>
                      <a:pt x="3901" y="329"/>
                    </a:lnTo>
                    <a:lnTo>
                      <a:pt x="3889" y="324"/>
                    </a:lnTo>
                    <a:lnTo>
                      <a:pt x="3878" y="326"/>
                    </a:lnTo>
                    <a:lnTo>
                      <a:pt x="3869" y="330"/>
                    </a:lnTo>
                    <a:lnTo>
                      <a:pt x="3861" y="336"/>
                    </a:lnTo>
                    <a:lnTo>
                      <a:pt x="3856" y="342"/>
                    </a:lnTo>
                    <a:lnTo>
                      <a:pt x="3792" y="414"/>
                    </a:lnTo>
                    <a:lnTo>
                      <a:pt x="3720" y="482"/>
                    </a:lnTo>
                    <a:lnTo>
                      <a:pt x="3640" y="545"/>
                    </a:lnTo>
                    <a:lnTo>
                      <a:pt x="3553" y="606"/>
                    </a:lnTo>
                    <a:lnTo>
                      <a:pt x="3461" y="663"/>
                    </a:lnTo>
                    <a:lnTo>
                      <a:pt x="3362" y="714"/>
                    </a:lnTo>
                    <a:lnTo>
                      <a:pt x="3257" y="763"/>
                    </a:lnTo>
                    <a:lnTo>
                      <a:pt x="3147" y="806"/>
                    </a:lnTo>
                    <a:lnTo>
                      <a:pt x="3032" y="846"/>
                    </a:lnTo>
                    <a:lnTo>
                      <a:pt x="2912" y="879"/>
                    </a:lnTo>
                    <a:lnTo>
                      <a:pt x="2788" y="907"/>
                    </a:lnTo>
                    <a:lnTo>
                      <a:pt x="2662" y="931"/>
                    </a:lnTo>
                    <a:lnTo>
                      <a:pt x="2532" y="949"/>
                    </a:lnTo>
                    <a:lnTo>
                      <a:pt x="2399" y="962"/>
                    </a:lnTo>
                    <a:lnTo>
                      <a:pt x="2389" y="962"/>
                    </a:lnTo>
                    <a:lnTo>
                      <a:pt x="2379" y="963"/>
                    </a:lnTo>
                    <a:lnTo>
                      <a:pt x="2368" y="968"/>
                    </a:lnTo>
                    <a:lnTo>
                      <a:pt x="2359" y="975"/>
                    </a:lnTo>
                    <a:lnTo>
                      <a:pt x="2352" y="985"/>
                    </a:lnTo>
                    <a:lnTo>
                      <a:pt x="2351" y="1003"/>
                    </a:lnTo>
                    <a:lnTo>
                      <a:pt x="2351" y="1302"/>
                    </a:lnTo>
                    <a:lnTo>
                      <a:pt x="2352" y="1312"/>
                    </a:lnTo>
                    <a:lnTo>
                      <a:pt x="2358" y="1321"/>
                    </a:lnTo>
                    <a:lnTo>
                      <a:pt x="2365" y="1327"/>
                    </a:lnTo>
                    <a:lnTo>
                      <a:pt x="2371" y="1333"/>
                    </a:lnTo>
                    <a:lnTo>
                      <a:pt x="2395" y="1358"/>
                    </a:lnTo>
                    <a:lnTo>
                      <a:pt x="2415" y="1386"/>
                    </a:lnTo>
                    <a:lnTo>
                      <a:pt x="2430" y="1418"/>
                    </a:lnTo>
                    <a:lnTo>
                      <a:pt x="2439" y="1452"/>
                    </a:lnTo>
                    <a:lnTo>
                      <a:pt x="2442" y="1489"/>
                    </a:lnTo>
                    <a:lnTo>
                      <a:pt x="2438" y="1530"/>
                    </a:lnTo>
                    <a:lnTo>
                      <a:pt x="2426" y="1570"/>
                    </a:lnTo>
                    <a:lnTo>
                      <a:pt x="2407" y="1604"/>
                    </a:lnTo>
                    <a:lnTo>
                      <a:pt x="2382" y="1635"/>
                    </a:lnTo>
                    <a:lnTo>
                      <a:pt x="2351" y="1660"/>
                    </a:lnTo>
                    <a:lnTo>
                      <a:pt x="2317" y="1679"/>
                    </a:lnTo>
                    <a:lnTo>
                      <a:pt x="2277" y="1691"/>
                    </a:lnTo>
                    <a:lnTo>
                      <a:pt x="2236" y="1695"/>
                    </a:lnTo>
                    <a:lnTo>
                      <a:pt x="2194" y="1691"/>
                    </a:lnTo>
                    <a:lnTo>
                      <a:pt x="2155" y="1679"/>
                    </a:lnTo>
                    <a:lnTo>
                      <a:pt x="2121" y="1660"/>
                    </a:lnTo>
                    <a:lnTo>
                      <a:pt x="2090" y="1635"/>
                    </a:lnTo>
                    <a:lnTo>
                      <a:pt x="2065" y="1604"/>
                    </a:lnTo>
                    <a:lnTo>
                      <a:pt x="2045" y="1570"/>
                    </a:lnTo>
                    <a:lnTo>
                      <a:pt x="2034" y="1530"/>
                    </a:lnTo>
                    <a:lnTo>
                      <a:pt x="2029" y="1489"/>
                    </a:lnTo>
                    <a:lnTo>
                      <a:pt x="2032" y="1452"/>
                    </a:lnTo>
                    <a:lnTo>
                      <a:pt x="2041" y="1417"/>
                    </a:lnTo>
                    <a:lnTo>
                      <a:pt x="2057" y="1386"/>
                    </a:lnTo>
                    <a:lnTo>
                      <a:pt x="2076" y="1357"/>
                    </a:lnTo>
                    <a:lnTo>
                      <a:pt x="2101" y="1333"/>
                    </a:lnTo>
                    <a:lnTo>
                      <a:pt x="2107" y="1327"/>
                    </a:lnTo>
                    <a:lnTo>
                      <a:pt x="2113" y="1321"/>
                    </a:lnTo>
                    <a:lnTo>
                      <a:pt x="2119" y="1312"/>
                    </a:lnTo>
                    <a:lnTo>
                      <a:pt x="2121" y="1302"/>
                    </a:lnTo>
                    <a:lnTo>
                      <a:pt x="2121" y="1006"/>
                    </a:lnTo>
                    <a:lnTo>
                      <a:pt x="2118" y="990"/>
                    </a:lnTo>
                    <a:lnTo>
                      <a:pt x="2112" y="980"/>
                    </a:lnTo>
                    <a:lnTo>
                      <a:pt x="2101" y="972"/>
                    </a:lnTo>
                    <a:lnTo>
                      <a:pt x="2090" y="968"/>
                    </a:lnTo>
                    <a:lnTo>
                      <a:pt x="2079" y="966"/>
                    </a:lnTo>
                    <a:lnTo>
                      <a:pt x="2069" y="966"/>
                    </a:lnTo>
                    <a:lnTo>
                      <a:pt x="1938" y="957"/>
                    </a:lnTo>
                    <a:lnTo>
                      <a:pt x="1810" y="943"/>
                    </a:lnTo>
                    <a:lnTo>
                      <a:pt x="1684" y="924"/>
                    </a:lnTo>
                    <a:lnTo>
                      <a:pt x="1563" y="899"/>
                    </a:lnTo>
                    <a:lnTo>
                      <a:pt x="1446" y="868"/>
                    </a:lnTo>
                    <a:lnTo>
                      <a:pt x="1332" y="832"/>
                    </a:lnTo>
                    <a:lnTo>
                      <a:pt x="1223" y="793"/>
                    </a:lnTo>
                    <a:lnTo>
                      <a:pt x="1118" y="747"/>
                    </a:lnTo>
                    <a:lnTo>
                      <a:pt x="1020" y="697"/>
                    </a:lnTo>
                    <a:lnTo>
                      <a:pt x="925" y="644"/>
                    </a:lnTo>
                    <a:lnTo>
                      <a:pt x="838" y="585"/>
                    </a:lnTo>
                    <a:lnTo>
                      <a:pt x="757" y="522"/>
                    </a:lnTo>
                    <a:lnTo>
                      <a:pt x="683" y="455"/>
                    </a:lnTo>
                    <a:lnTo>
                      <a:pt x="616" y="386"/>
                    </a:lnTo>
                    <a:lnTo>
                      <a:pt x="611" y="379"/>
                    </a:lnTo>
                    <a:lnTo>
                      <a:pt x="604" y="373"/>
                    </a:lnTo>
                    <a:lnTo>
                      <a:pt x="597" y="367"/>
                    </a:lnTo>
                    <a:lnTo>
                      <a:pt x="588" y="363"/>
                    </a:lnTo>
                    <a:lnTo>
                      <a:pt x="577" y="363"/>
                    </a:lnTo>
                    <a:lnTo>
                      <a:pt x="564" y="368"/>
                    </a:lnTo>
                    <a:lnTo>
                      <a:pt x="551" y="379"/>
                    </a:lnTo>
                    <a:lnTo>
                      <a:pt x="430" y="499"/>
                    </a:lnTo>
                    <a:lnTo>
                      <a:pt x="420" y="513"/>
                    </a:lnTo>
                    <a:lnTo>
                      <a:pt x="414" y="525"/>
                    </a:lnTo>
                    <a:lnTo>
                      <a:pt x="414" y="535"/>
                    </a:lnTo>
                    <a:lnTo>
                      <a:pt x="414" y="544"/>
                    </a:lnTo>
                    <a:lnTo>
                      <a:pt x="412" y="563"/>
                    </a:lnTo>
                    <a:lnTo>
                      <a:pt x="405" y="601"/>
                    </a:lnTo>
                    <a:lnTo>
                      <a:pt x="392" y="636"/>
                    </a:lnTo>
                    <a:lnTo>
                      <a:pt x="371" y="669"/>
                    </a:lnTo>
                    <a:lnTo>
                      <a:pt x="346" y="695"/>
                    </a:lnTo>
                    <a:lnTo>
                      <a:pt x="316" y="719"/>
                    </a:lnTo>
                    <a:lnTo>
                      <a:pt x="283" y="735"/>
                    </a:lnTo>
                    <a:lnTo>
                      <a:pt x="246" y="745"/>
                    </a:lnTo>
                    <a:lnTo>
                      <a:pt x="207" y="750"/>
                    </a:lnTo>
                    <a:lnTo>
                      <a:pt x="165" y="745"/>
                    </a:lnTo>
                    <a:lnTo>
                      <a:pt x="126" y="734"/>
                    </a:lnTo>
                    <a:lnTo>
                      <a:pt x="91" y="714"/>
                    </a:lnTo>
                    <a:lnTo>
                      <a:pt x="60" y="689"/>
                    </a:lnTo>
                    <a:lnTo>
                      <a:pt x="35" y="659"/>
                    </a:lnTo>
                    <a:lnTo>
                      <a:pt x="16" y="623"/>
                    </a:lnTo>
                    <a:lnTo>
                      <a:pt x="4" y="585"/>
                    </a:lnTo>
                    <a:lnTo>
                      <a:pt x="0" y="544"/>
                    </a:lnTo>
                    <a:lnTo>
                      <a:pt x="4" y="502"/>
                    </a:lnTo>
                    <a:lnTo>
                      <a:pt x="16" y="463"/>
                    </a:lnTo>
                    <a:lnTo>
                      <a:pt x="35" y="427"/>
                    </a:lnTo>
                    <a:lnTo>
                      <a:pt x="60" y="398"/>
                    </a:lnTo>
                    <a:lnTo>
                      <a:pt x="91" y="371"/>
                    </a:lnTo>
                    <a:lnTo>
                      <a:pt x="126" y="354"/>
                    </a:lnTo>
                    <a:lnTo>
                      <a:pt x="165" y="340"/>
                    </a:lnTo>
                    <a:lnTo>
                      <a:pt x="207" y="337"/>
                    </a:lnTo>
                    <a:lnTo>
                      <a:pt x="232" y="339"/>
                    </a:lnTo>
                    <a:lnTo>
                      <a:pt x="238" y="339"/>
                    </a:lnTo>
                    <a:lnTo>
                      <a:pt x="247" y="339"/>
                    </a:lnTo>
                    <a:lnTo>
                      <a:pt x="256" y="339"/>
                    </a:lnTo>
                    <a:lnTo>
                      <a:pt x="266" y="335"/>
                    </a:lnTo>
                    <a:lnTo>
                      <a:pt x="280" y="326"/>
                    </a:lnTo>
                    <a:lnTo>
                      <a:pt x="521" y="84"/>
                    </a:lnTo>
                    <a:lnTo>
                      <a:pt x="542" y="68"/>
                    </a:lnTo>
                    <a:lnTo>
                      <a:pt x="566" y="58"/>
                    </a:lnTo>
                    <a:lnTo>
                      <a:pt x="589" y="52"/>
                    </a:lnTo>
                    <a:lnTo>
                      <a:pt x="613" y="52"/>
                    </a:lnTo>
                    <a:lnTo>
                      <a:pt x="635" y="55"/>
                    </a:lnTo>
                    <a:lnTo>
                      <a:pt x="655" y="64"/>
                    </a:lnTo>
                    <a:lnTo>
                      <a:pt x="672" y="75"/>
                    </a:lnTo>
                    <a:lnTo>
                      <a:pt x="683" y="87"/>
                    </a:lnTo>
                    <a:lnTo>
                      <a:pt x="695" y="103"/>
                    </a:lnTo>
                    <a:lnTo>
                      <a:pt x="706" y="121"/>
                    </a:lnTo>
                    <a:lnTo>
                      <a:pt x="713" y="136"/>
                    </a:lnTo>
                    <a:lnTo>
                      <a:pt x="742" y="193"/>
                    </a:lnTo>
                    <a:lnTo>
                      <a:pt x="782" y="248"/>
                    </a:lnTo>
                    <a:lnTo>
                      <a:pt x="829" y="301"/>
                    </a:lnTo>
                    <a:lnTo>
                      <a:pt x="884" y="352"/>
                    </a:lnTo>
                    <a:lnTo>
                      <a:pt x="946" y="401"/>
                    </a:lnTo>
                    <a:lnTo>
                      <a:pt x="1015" y="446"/>
                    </a:lnTo>
                    <a:lnTo>
                      <a:pt x="1092" y="491"/>
                    </a:lnTo>
                    <a:lnTo>
                      <a:pt x="1173" y="530"/>
                    </a:lnTo>
                    <a:lnTo>
                      <a:pt x="1260" y="569"/>
                    </a:lnTo>
                    <a:lnTo>
                      <a:pt x="1351" y="603"/>
                    </a:lnTo>
                    <a:lnTo>
                      <a:pt x="1447" y="633"/>
                    </a:lnTo>
                    <a:lnTo>
                      <a:pt x="1546" y="660"/>
                    </a:lnTo>
                    <a:lnTo>
                      <a:pt x="1649" y="684"/>
                    </a:lnTo>
                    <a:lnTo>
                      <a:pt x="1755" y="703"/>
                    </a:lnTo>
                    <a:lnTo>
                      <a:pt x="1863" y="719"/>
                    </a:lnTo>
                    <a:lnTo>
                      <a:pt x="1972" y="731"/>
                    </a:lnTo>
                    <a:lnTo>
                      <a:pt x="2081" y="737"/>
                    </a:lnTo>
                    <a:lnTo>
                      <a:pt x="2193" y="740"/>
                    </a:lnTo>
                    <a:lnTo>
                      <a:pt x="2302" y="737"/>
                    </a:lnTo>
                    <a:lnTo>
                      <a:pt x="2411" y="731"/>
                    </a:lnTo>
                    <a:lnTo>
                      <a:pt x="2519" y="719"/>
                    </a:lnTo>
                    <a:lnTo>
                      <a:pt x="2626" y="704"/>
                    </a:lnTo>
                    <a:lnTo>
                      <a:pt x="2732" y="685"/>
                    </a:lnTo>
                    <a:lnTo>
                      <a:pt x="2836" y="663"/>
                    </a:lnTo>
                    <a:lnTo>
                      <a:pt x="2936" y="636"/>
                    </a:lnTo>
                    <a:lnTo>
                      <a:pt x="3033" y="607"/>
                    </a:lnTo>
                    <a:lnTo>
                      <a:pt x="3127" y="575"/>
                    </a:lnTo>
                    <a:lnTo>
                      <a:pt x="3216" y="539"/>
                    </a:lnTo>
                    <a:lnTo>
                      <a:pt x="3301" y="501"/>
                    </a:lnTo>
                    <a:lnTo>
                      <a:pt x="3381" y="460"/>
                    </a:lnTo>
                    <a:lnTo>
                      <a:pt x="3453" y="416"/>
                    </a:lnTo>
                    <a:lnTo>
                      <a:pt x="3521" y="368"/>
                    </a:lnTo>
                    <a:lnTo>
                      <a:pt x="3580" y="321"/>
                    </a:lnTo>
                    <a:lnTo>
                      <a:pt x="3633" y="271"/>
                    </a:lnTo>
                    <a:lnTo>
                      <a:pt x="3677" y="218"/>
                    </a:lnTo>
                    <a:lnTo>
                      <a:pt x="3714" y="165"/>
                    </a:lnTo>
                    <a:lnTo>
                      <a:pt x="3741" y="109"/>
                    </a:lnTo>
                    <a:lnTo>
                      <a:pt x="3745" y="99"/>
                    </a:lnTo>
                    <a:lnTo>
                      <a:pt x="3751" y="86"/>
                    </a:lnTo>
                    <a:lnTo>
                      <a:pt x="3758" y="69"/>
                    </a:lnTo>
                    <a:lnTo>
                      <a:pt x="3769" y="52"/>
                    </a:lnTo>
                    <a:lnTo>
                      <a:pt x="3782" y="34"/>
                    </a:lnTo>
                    <a:lnTo>
                      <a:pt x="3797" y="19"/>
                    </a:lnTo>
                    <a:lnTo>
                      <a:pt x="3816" y="9"/>
                    </a:lnTo>
                    <a:lnTo>
                      <a:pt x="3842" y="2"/>
                    </a:lnTo>
                    <a:lnTo>
                      <a:pt x="3866" y="0"/>
                    </a:lnTo>
                    <a:close/>
                  </a:path>
                </a:pathLst>
              </a:custGeom>
              <a:solidFill>
                <a:schemeClr val="bg1"/>
              </a:solidFill>
              <a:ln w="0">
                <a:noFill/>
                <a:prstDash val="solid"/>
                <a:round/>
              </a:ln>
            </p:spPr>
            <p:txBody>
              <a:bodyPr vert="horz" wrap="square" lIns="121920" tIns="60960" rIns="121920" bIns="60960" numCol="1" anchor="t" anchorCtr="0" compatLnSpc="1"/>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endParaRPr lang="ru-RU">
                  <a:cs typeface="思源黑体 CN Normal" panose="020b0400000000000000" charset="-122"/>
                </a:endParaRPr>
              </a:p>
            </p:txBody>
          </p:sp>
        </p:grpSp>
      </p:grpSp>
      <p:grpSp>
        <p:nvGrpSpPr>
          <p:cNvPr id="45" name="组合 18"/>
          <p:cNvGrpSpPr/>
          <p:nvPr/>
        </p:nvGrpSpPr>
        <p:grpSpPr>
          <a:xfrm>
            <a:off x="6214345" y="3756712"/>
            <a:ext cx="399098" cy="85249"/>
            <a:chOff x="1587" y="2154"/>
            <a:chExt cx="1104" cy="236"/>
          </a:xfrm>
          <a:gradFill>
            <a:gsLst>
              <a:gs pos="0">
                <a:srgbClr val="21ACFB"/>
              </a:gs>
              <a:gs pos="100000">
                <a:srgbClr val="1D77FA"/>
              </a:gs>
            </a:gsLst>
            <a:lin ang="5400000" scaled="0"/>
          </a:gradFill>
        </p:grpSpPr>
        <p:sp>
          <p:nvSpPr>
            <p:cNvPr id="46" name="图形"/>
            <p:cNvSpPr/>
            <p:nvPr/>
          </p:nvSpPr>
          <p:spPr>
            <a:xfrm>
              <a:off x="1587" y="2154"/>
              <a:ext cx="237" cy="237"/>
            </a:xfrm>
            <a:prstGeom prst="ellipse">
              <a:avLst/>
            </a:prstGeom>
            <a:solidFill>
              <a:srgbClr val="62B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bg1"/>
                </a:solidFill>
                <a:latin typeface="字魂152号-机甲超级黑" panose="00000500000000000000" charset="-122"/>
                <a:ea typeface="字魂152号-机甲超级黑" panose="00000500000000000000" charset="-122"/>
                <a:cs typeface="思源黑体 CN Normal" panose="020b0400000000000000" charset="-122"/>
              </a:endParaRPr>
            </a:p>
          </p:txBody>
        </p:sp>
        <p:sp>
          <p:nvSpPr>
            <p:cNvPr id="47" name="图形"/>
            <p:cNvSpPr/>
            <p:nvPr/>
          </p:nvSpPr>
          <p:spPr>
            <a:xfrm>
              <a:off x="2021" y="2154"/>
              <a:ext cx="237" cy="237"/>
            </a:xfrm>
            <a:prstGeom prst="ellipse">
              <a:avLst/>
            </a:prstGeom>
            <a:solidFill>
              <a:srgbClr val="62B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bg1"/>
                </a:solidFill>
                <a:latin typeface="字魂152号-机甲超级黑" panose="00000500000000000000" charset="-122"/>
                <a:ea typeface="字魂152号-机甲超级黑" panose="00000500000000000000" charset="-122"/>
                <a:cs typeface="思源黑体 CN Normal" panose="020b0400000000000000" charset="-122"/>
              </a:endParaRPr>
            </a:p>
          </p:txBody>
        </p:sp>
        <p:sp>
          <p:nvSpPr>
            <p:cNvPr id="48" name="图形"/>
            <p:cNvSpPr/>
            <p:nvPr/>
          </p:nvSpPr>
          <p:spPr>
            <a:xfrm>
              <a:off x="2455" y="2154"/>
              <a:ext cx="237" cy="237"/>
            </a:xfrm>
            <a:prstGeom prst="ellipse">
              <a:avLst/>
            </a:prstGeom>
            <a:solidFill>
              <a:srgbClr val="62B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bg1"/>
                </a:solidFill>
                <a:latin typeface="字魂152号-机甲超级黑" panose="00000500000000000000" charset="-122"/>
                <a:ea typeface="字魂152号-机甲超级黑" panose="00000500000000000000" charset="-122"/>
                <a:cs typeface="思源黑体 CN Normal" panose="020b0400000000000000" charset="-122"/>
              </a:endParaRPr>
            </a:p>
          </p:txBody>
        </p:sp>
      </p:gr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图形"/>
          <p:cNvGrpSpPr/>
          <p:nvPr/>
        </p:nvGrpSpPr>
        <p:grpSpPr>
          <a:xfrm>
            <a:off x="-476250" y="1087756"/>
            <a:ext cx="8813007" cy="4506277"/>
            <a:chOff x="-1000" y="2284"/>
            <a:chExt cx="18505" cy="9462"/>
          </a:xfrm>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sp>
        <p:nvSpPr>
          <p:cNvPr id="62" name="图形"/>
          <p:cNvSpPr/>
          <p:nvPr/>
        </p:nvSpPr>
        <p:spPr>
          <a:xfrm>
            <a:off x="7600474" y="1452086"/>
            <a:ext cx="161449" cy="161449"/>
          </a:xfrm>
          <a:prstGeom prst="ellipse">
            <a:avLst/>
          </a:prstGeom>
          <a:noFill/>
          <a:ln>
            <a:solidFill>
              <a:srgbClr val="1D77F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5" name="图形"/>
          <p:cNvSpPr/>
          <p:nvPr/>
        </p:nvSpPr>
        <p:spPr>
          <a:xfrm rot="5400000" flipV="1">
            <a:off x="6214111" y="638175"/>
            <a:ext cx="1274921" cy="1274921"/>
          </a:xfrm>
          <a:prstGeom prst="ellipse">
            <a:avLst/>
          </a:prstGeom>
          <a:solidFill>
            <a:srgbClr val="0464FA">
              <a:alpha val="38000"/>
            </a:srgbClr>
          </a:solidFill>
          <a:ln>
            <a:noFill/>
          </a:ln>
          <a:effectLst>
            <a:outerShdw blurRad="1270000" dist="38100" dir="5400000" algn="t" rotWithShape="0">
              <a:srgbClr val="AFB6C9">
                <a:alpha val="72000"/>
              </a:srgbClr>
            </a:outerShdw>
            <a:softEdge rad="596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23" name="图形"/>
          <p:cNvSpPr/>
          <p:nvPr/>
        </p:nvSpPr>
        <p:spPr>
          <a:xfrm flipV="1">
            <a:off x="8165307" y="1998345"/>
            <a:ext cx="695801" cy="114633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461" h="2407">
                <a:moveTo>
                  <a:pt x="1204" y="0"/>
                </a:moveTo>
                <a:cubicBezTo>
                  <a:pt x="1287" y="0"/>
                  <a:pt x="1368" y="8"/>
                  <a:pt x="1446" y="24"/>
                </a:cubicBezTo>
                <a:lnTo>
                  <a:pt x="1461" y="28"/>
                </a:lnTo>
                <a:lnTo>
                  <a:pt x="1461" y="2379"/>
                </a:lnTo>
                <a:lnTo>
                  <a:pt x="1446" y="2383"/>
                </a:lnTo>
                <a:cubicBezTo>
                  <a:pt x="1368" y="2399"/>
                  <a:pt x="1287" y="2407"/>
                  <a:pt x="1204" y="2407"/>
                </a:cubicBezTo>
                <a:cubicBezTo>
                  <a:pt x="539" y="2407"/>
                  <a:pt x="0" y="1868"/>
                  <a:pt x="0" y="1204"/>
                </a:cubicBezTo>
                <a:cubicBezTo>
                  <a:pt x="0" y="539"/>
                  <a:pt x="539" y="0"/>
                  <a:pt x="1204" y="0"/>
                </a:cubicBezTo>
                <a:close/>
              </a:path>
            </a:pathLst>
          </a:custGeom>
          <a:noFill/>
          <a:ln>
            <a:solidFill>
              <a:srgbClr val="62BB99"/>
            </a:solidFill>
            <a:prstDash val="dash"/>
          </a:ln>
          <a:effectLst>
            <a:outerShdw blurRad="1270000" dist="38100" dir="5400000" algn="t" rotWithShape="0">
              <a:srgbClr val="1D77FA">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cxnSp>
        <p:nvCxnSpPr>
          <p:cNvPr id="24" name="图形"/>
          <p:cNvCxnSpPr/>
          <p:nvPr/>
        </p:nvCxnSpPr>
        <p:spPr>
          <a:xfrm flipH="1">
            <a:off x="8864442" y="2012156"/>
            <a:ext cx="0" cy="1092994"/>
          </a:xfrm>
          <a:prstGeom prst="line">
            <a:avLst/>
          </a:prstGeom>
          <a:ln w="28575">
            <a:solidFill>
              <a:srgbClr val="DCECFF"/>
            </a:solidFill>
          </a:ln>
        </p:spPr>
        <p:style>
          <a:lnRef idx="1">
            <a:schemeClr val="accent1"/>
          </a:lnRef>
          <a:fillRef idx="0">
            <a:schemeClr val="accent1"/>
          </a:fillRef>
          <a:effectRef idx="0">
            <a:schemeClr val="accent1"/>
          </a:effectRef>
          <a:fontRef idx="minor">
            <a:schemeClr val="tx1"/>
          </a:fontRef>
        </p:style>
      </p:cxnSp>
      <p:sp>
        <p:nvSpPr>
          <p:cNvPr id="29" name="图形"/>
          <p:cNvSpPr/>
          <p:nvPr/>
        </p:nvSpPr>
        <p:spPr>
          <a:xfrm rot="3960000" flipV="1">
            <a:off x="5754053" y="1135380"/>
            <a:ext cx="2671763" cy="2671763"/>
          </a:xfrm>
          <a:prstGeom prst="ellipse">
            <a:avLst/>
          </a:prstGeom>
          <a:solidFill>
            <a:srgbClr val="62BB9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43" name="椭圆 42"/>
          <p:cNvSpPr/>
          <p:nvPr/>
        </p:nvSpPr>
        <p:spPr>
          <a:xfrm>
            <a:off x="6043613" y="1339260"/>
            <a:ext cx="2603018" cy="2534832"/>
          </a:xfrm>
          <a:prstGeom prst="ellipse">
            <a:avLst/>
          </a:prstGeom>
          <a:blipFill dpi="0" rotWithShape="1">
            <a:blip r:embed="rId2">
              <a:extLst>
                <a:ext uri="{28A0092B-C50C-407E-A947-70E740481C1C}">
                  <a14:useLocalDpi xmlns:a14="http://schemas.microsoft.com/office/drawing/2010/main" val="0"/>
                </a:ext>
              </a:extLst>
            </a:blip>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600">
              <a:solidFill>
                <a:schemeClr val="bg1"/>
              </a:solidFill>
              <a:latin typeface="微软雅黑" panose="020b0503020204020204" pitchFamily="34" charset="-122"/>
              <a:ea typeface="微软雅黑" panose="020b0503020204020204" pitchFamily="34" charset="-122"/>
            </a:endParaRPr>
          </a:p>
        </p:txBody>
      </p:sp>
      <p:sp>
        <p:nvSpPr>
          <p:cNvPr id="38" name="标题 4"/>
          <p:cNvSpPr txBox="1"/>
          <p:nvPr/>
        </p:nvSpPr>
        <p:spPr>
          <a:xfrm>
            <a:off x="711186" y="1517172"/>
            <a:ext cx="4762500" cy="1668848"/>
          </a:xfrm>
          <a:prstGeom prst="rect">
            <a:avLst/>
          </a:prstGeom>
        </p:spPr>
        <p:txBody>
          <a:bodyPr vert="horz" lIns="68580" tIns="34290" rIns="68580" bIns="34290" rtlCol="0" anchor="b">
            <a:noAutofit/>
          </a:bodyPr>
          <a:lstStyle>
            <a:defPPr>
              <a:defRPr lang="zh-CN"/>
            </a:defPPr>
            <a:lvl1pPr marL="0" algn="ctr" defTabSz="914400" rtl="0" eaLnBrk="1" latinLnBrk="0" hangingPunct="1">
              <a:lnSpc>
                <a:spcPct val="90000"/>
              </a:lnSpc>
              <a:spcBef>
                <a:spcPct val="0"/>
              </a:spcBef>
              <a:buNone/>
              <a:defRPr sz="6000" kern="1200">
                <a:solidFill>
                  <a:schemeClr val="tx1"/>
                </a:solidFill>
                <a:latin typeface="+mj-lt"/>
                <a:ea typeface="+mj-ea"/>
                <a:cs typeface="+mj-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r>
              <a:rPr lang="zh-CN" altLang="en-US" sz="5400">
                <a:solidFill>
                  <a:srgbClr val="A7D9C6"/>
                </a:solidFill>
                <a:latin typeface="汉仪瑞虎宋W" pitchFamily="18" charset="-122"/>
                <a:ea typeface="汉仪瑞虎宋W" pitchFamily="18" charset="-122"/>
              </a:rPr>
              <a:t>第二章</a:t>
            </a:r>
            <a:endParaRPr lang="en-US" altLang="zh-CN" sz="5400">
              <a:solidFill>
                <a:srgbClr val="A7D9C6"/>
              </a:solidFill>
              <a:latin typeface="汉仪瑞虎宋W" pitchFamily="18" charset="-122"/>
              <a:ea typeface="汉仪瑞虎宋W" pitchFamily="18" charset="-122"/>
            </a:endParaRPr>
          </a:p>
          <a:p>
            <a:r>
              <a:rPr lang="zh-CN" altLang="en-US" sz="5400">
                <a:solidFill>
                  <a:srgbClr val="A7D9C6"/>
                </a:solidFill>
                <a:latin typeface="汉仪瑞虎宋W" pitchFamily="18" charset="-122"/>
                <a:ea typeface="汉仪瑞虎宋W" pitchFamily="18" charset="-122"/>
              </a:rPr>
              <a:t>货币资金</a:t>
            </a:r>
            <a:endParaRPr lang="zh-CN" altLang="en-US" sz="5400">
              <a:solidFill>
                <a:schemeClr val="bg1"/>
              </a:solidFill>
              <a:latin typeface="汉仪瑞虎宋W" pitchFamily="18" charset="-122"/>
              <a:ea typeface="汉仪瑞虎宋W" pitchFamily="18" charset="-122"/>
            </a:endParaRPr>
          </a:p>
        </p:txBody>
      </p:sp>
      <p:grpSp>
        <p:nvGrpSpPr>
          <p:cNvPr id="3" name="组合 43"/>
          <p:cNvGrpSpPr/>
          <p:nvPr/>
        </p:nvGrpSpPr>
        <p:grpSpPr>
          <a:xfrm>
            <a:off x="8023066" y="3385979"/>
            <a:ext cx="574834" cy="574834"/>
            <a:chOff x="8569166" y="3474879"/>
            <a:chExt cx="574834" cy="574834"/>
          </a:xfrm>
        </p:grpSpPr>
        <p:sp>
          <p:nvSpPr>
            <p:cNvPr id="61" name="图形"/>
            <p:cNvSpPr/>
            <p:nvPr/>
          </p:nvSpPr>
          <p:spPr>
            <a:xfrm rot="10800000" flipH="1" flipV="1">
              <a:off x="8569166" y="3474879"/>
              <a:ext cx="574834" cy="574834"/>
            </a:xfrm>
            <a:prstGeom prst="ellipse">
              <a:avLst/>
            </a:prstGeom>
            <a:gradFill>
              <a:gsLst>
                <a:gs pos="80000">
                  <a:srgbClr val="62BB99"/>
                </a:gs>
                <a:gs pos="0">
                  <a:srgbClr val="A7D9C6"/>
                </a:gs>
              </a:gsLst>
              <a:lin ang="10800000" scaled="0"/>
            </a:gradFill>
            <a:ln>
              <a:noFill/>
            </a:ln>
            <a:effectLst>
              <a:outerShdw blurRad="520700" dist="38100" dir="18900000" algn="bl" rotWithShape="0">
                <a:srgbClr val="62BB99">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nvGrpSpPr>
            <p:cNvPr id="4" name="组合 29"/>
            <p:cNvGrpSpPr/>
            <p:nvPr/>
          </p:nvGrpSpPr>
          <p:grpSpPr>
            <a:xfrm>
              <a:off x="8687276" y="3563938"/>
              <a:ext cx="338138" cy="363379"/>
              <a:chOff x="9319" y="3185"/>
              <a:chExt cx="932" cy="999"/>
            </a:xfrm>
          </p:grpSpPr>
          <p:sp>
            <p:nvSpPr>
              <p:cNvPr id="31" name="图形"/>
              <p:cNvSpPr/>
              <p:nvPr/>
            </p:nvSpPr>
            <p:spPr bwMode="auto">
              <a:xfrm>
                <a:off x="9615" y="3185"/>
                <a:ext cx="326" cy="322"/>
              </a:xfrm>
              <a:custGeom>
                <a:gdLst>
                  <a:gd name="T0" fmla="*/ 788 w 1576"/>
                  <a:gd name="T1" fmla="*/ 0 h 1558"/>
                  <a:gd name="T2" fmla="*/ 874 w 1576"/>
                  <a:gd name="T3" fmla="*/ 5 h 1558"/>
                  <a:gd name="T4" fmla="*/ 957 w 1576"/>
                  <a:gd name="T5" fmla="*/ 18 h 1558"/>
                  <a:gd name="T6" fmla="*/ 1038 w 1576"/>
                  <a:gd name="T7" fmla="*/ 40 h 1558"/>
                  <a:gd name="T8" fmla="*/ 1114 w 1576"/>
                  <a:gd name="T9" fmla="*/ 70 h 1558"/>
                  <a:gd name="T10" fmla="*/ 1186 w 1576"/>
                  <a:gd name="T11" fmla="*/ 106 h 1558"/>
                  <a:gd name="T12" fmla="*/ 1254 w 1576"/>
                  <a:gd name="T13" fmla="*/ 151 h 1558"/>
                  <a:gd name="T14" fmla="*/ 1316 w 1576"/>
                  <a:gd name="T15" fmla="*/ 202 h 1558"/>
                  <a:gd name="T16" fmla="*/ 1374 w 1576"/>
                  <a:gd name="T17" fmla="*/ 258 h 1558"/>
                  <a:gd name="T18" fmla="*/ 1424 w 1576"/>
                  <a:gd name="T19" fmla="*/ 320 h 1558"/>
                  <a:gd name="T20" fmla="*/ 1468 w 1576"/>
                  <a:gd name="T21" fmla="*/ 386 h 1558"/>
                  <a:gd name="T22" fmla="*/ 1506 w 1576"/>
                  <a:gd name="T23" fmla="*/ 458 h 1558"/>
                  <a:gd name="T24" fmla="*/ 1536 w 1576"/>
                  <a:gd name="T25" fmla="*/ 533 h 1558"/>
                  <a:gd name="T26" fmla="*/ 1558 w 1576"/>
                  <a:gd name="T27" fmla="*/ 613 h 1558"/>
                  <a:gd name="T28" fmla="*/ 1571 w 1576"/>
                  <a:gd name="T29" fmla="*/ 695 h 1558"/>
                  <a:gd name="T30" fmla="*/ 1576 w 1576"/>
                  <a:gd name="T31" fmla="*/ 779 h 1558"/>
                  <a:gd name="T32" fmla="*/ 1571 w 1576"/>
                  <a:gd name="T33" fmla="*/ 865 h 1558"/>
                  <a:gd name="T34" fmla="*/ 1558 w 1576"/>
                  <a:gd name="T35" fmla="*/ 947 h 1558"/>
                  <a:gd name="T36" fmla="*/ 1536 w 1576"/>
                  <a:gd name="T37" fmla="*/ 1027 h 1558"/>
                  <a:gd name="T38" fmla="*/ 1506 w 1576"/>
                  <a:gd name="T39" fmla="*/ 1102 h 1558"/>
                  <a:gd name="T40" fmla="*/ 1468 w 1576"/>
                  <a:gd name="T41" fmla="*/ 1173 h 1558"/>
                  <a:gd name="T42" fmla="*/ 1424 w 1576"/>
                  <a:gd name="T43" fmla="*/ 1240 h 1558"/>
                  <a:gd name="T44" fmla="*/ 1374 w 1576"/>
                  <a:gd name="T45" fmla="*/ 1302 h 1558"/>
                  <a:gd name="T46" fmla="*/ 1316 w 1576"/>
                  <a:gd name="T47" fmla="*/ 1358 h 1558"/>
                  <a:gd name="T48" fmla="*/ 1254 w 1576"/>
                  <a:gd name="T49" fmla="*/ 1408 h 1558"/>
                  <a:gd name="T50" fmla="*/ 1186 w 1576"/>
                  <a:gd name="T51" fmla="*/ 1452 h 1558"/>
                  <a:gd name="T52" fmla="*/ 1114 w 1576"/>
                  <a:gd name="T53" fmla="*/ 1489 h 1558"/>
                  <a:gd name="T54" fmla="*/ 1038 w 1576"/>
                  <a:gd name="T55" fmla="*/ 1519 h 1558"/>
                  <a:gd name="T56" fmla="*/ 957 w 1576"/>
                  <a:gd name="T57" fmla="*/ 1541 h 1558"/>
                  <a:gd name="T58" fmla="*/ 874 w 1576"/>
                  <a:gd name="T59" fmla="*/ 1554 h 1558"/>
                  <a:gd name="T60" fmla="*/ 788 w 1576"/>
                  <a:gd name="T61" fmla="*/ 1558 h 1558"/>
                  <a:gd name="T62" fmla="*/ 703 w 1576"/>
                  <a:gd name="T63" fmla="*/ 1554 h 1558"/>
                  <a:gd name="T64" fmla="*/ 619 w 1576"/>
                  <a:gd name="T65" fmla="*/ 1541 h 1558"/>
                  <a:gd name="T66" fmla="*/ 539 w 1576"/>
                  <a:gd name="T67" fmla="*/ 1519 h 1558"/>
                  <a:gd name="T68" fmla="*/ 463 w 1576"/>
                  <a:gd name="T69" fmla="*/ 1489 h 1558"/>
                  <a:gd name="T70" fmla="*/ 390 w 1576"/>
                  <a:gd name="T71" fmla="*/ 1452 h 1558"/>
                  <a:gd name="T72" fmla="*/ 323 w 1576"/>
                  <a:gd name="T73" fmla="*/ 1408 h 1558"/>
                  <a:gd name="T74" fmla="*/ 261 w 1576"/>
                  <a:gd name="T75" fmla="*/ 1358 h 1558"/>
                  <a:gd name="T76" fmla="*/ 203 w 1576"/>
                  <a:gd name="T77" fmla="*/ 1302 h 1558"/>
                  <a:gd name="T78" fmla="*/ 152 w 1576"/>
                  <a:gd name="T79" fmla="*/ 1240 h 1558"/>
                  <a:gd name="T80" fmla="*/ 107 w 1576"/>
                  <a:gd name="T81" fmla="*/ 1173 h 1558"/>
                  <a:gd name="T82" fmla="*/ 71 w 1576"/>
                  <a:gd name="T83" fmla="*/ 1102 h 1558"/>
                  <a:gd name="T84" fmla="*/ 41 w 1576"/>
                  <a:gd name="T85" fmla="*/ 1027 h 1558"/>
                  <a:gd name="T86" fmla="*/ 19 w 1576"/>
                  <a:gd name="T87" fmla="*/ 947 h 1558"/>
                  <a:gd name="T88" fmla="*/ 4 w 1576"/>
                  <a:gd name="T89" fmla="*/ 865 h 1558"/>
                  <a:gd name="T90" fmla="*/ 0 w 1576"/>
                  <a:gd name="T91" fmla="*/ 779 h 1558"/>
                  <a:gd name="T92" fmla="*/ 4 w 1576"/>
                  <a:gd name="T93" fmla="*/ 695 h 1558"/>
                  <a:gd name="T94" fmla="*/ 19 w 1576"/>
                  <a:gd name="T95" fmla="*/ 613 h 1558"/>
                  <a:gd name="T96" fmla="*/ 41 w 1576"/>
                  <a:gd name="T97" fmla="*/ 533 h 1558"/>
                  <a:gd name="T98" fmla="*/ 71 w 1576"/>
                  <a:gd name="T99" fmla="*/ 458 h 1558"/>
                  <a:gd name="T100" fmla="*/ 107 w 1576"/>
                  <a:gd name="T101" fmla="*/ 386 h 1558"/>
                  <a:gd name="T102" fmla="*/ 152 w 1576"/>
                  <a:gd name="T103" fmla="*/ 320 h 1558"/>
                  <a:gd name="T104" fmla="*/ 203 w 1576"/>
                  <a:gd name="T105" fmla="*/ 258 h 1558"/>
                  <a:gd name="T106" fmla="*/ 261 w 1576"/>
                  <a:gd name="T107" fmla="*/ 202 h 1558"/>
                  <a:gd name="T108" fmla="*/ 323 w 1576"/>
                  <a:gd name="T109" fmla="*/ 151 h 1558"/>
                  <a:gd name="T110" fmla="*/ 390 w 1576"/>
                  <a:gd name="T111" fmla="*/ 106 h 1558"/>
                  <a:gd name="T112" fmla="*/ 463 w 1576"/>
                  <a:gd name="T113" fmla="*/ 70 h 1558"/>
                  <a:gd name="T114" fmla="*/ 539 w 1576"/>
                  <a:gd name="T115" fmla="*/ 40 h 1558"/>
                  <a:gd name="T116" fmla="*/ 619 w 1576"/>
                  <a:gd name="T117" fmla="*/ 18 h 1558"/>
                  <a:gd name="T118" fmla="*/ 703 w 1576"/>
                  <a:gd name="T119" fmla="*/ 5 h 1558"/>
                  <a:gd name="T120" fmla="*/ 788 w 1576"/>
                  <a:gd name="T121" fmla="*/ 0 h 15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576" h="1558">
                    <a:moveTo>
                      <a:pt x="788" y="0"/>
                    </a:moveTo>
                    <a:lnTo>
                      <a:pt x="874" y="5"/>
                    </a:lnTo>
                    <a:lnTo>
                      <a:pt x="957" y="18"/>
                    </a:lnTo>
                    <a:lnTo>
                      <a:pt x="1038" y="40"/>
                    </a:lnTo>
                    <a:lnTo>
                      <a:pt x="1114" y="70"/>
                    </a:lnTo>
                    <a:lnTo>
                      <a:pt x="1186" y="106"/>
                    </a:lnTo>
                    <a:lnTo>
                      <a:pt x="1254" y="151"/>
                    </a:lnTo>
                    <a:lnTo>
                      <a:pt x="1316" y="202"/>
                    </a:lnTo>
                    <a:lnTo>
                      <a:pt x="1374" y="258"/>
                    </a:lnTo>
                    <a:lnTo>
                      <a:pt x="1424" y="320"/>
                    </a:lnTo>
                    <a:lnTo>
                      <a:pt x="1468" y="386"/>
                    </a:lnTo>
                    <a:lnTo>
                      <a:pt x="1506" y="458"/>
                    </a:lnTo>
                    <a:lnTo>
                      <a:pt x="1536" y="533"/>
                    </a:lnTo>
                    <a:lnTo>
                      <a:pt x="1558" y="613"/>
                    </a:lnTo>
                    <a:lnTo>
                      <a:pt x="1571" y="695"/>
                    </a:lnTo>
                    <a:lnTo>
                      <a:pt x="1576" y="779"/>
                    </a:lnTo>
                    <a:lnTo>
                      <a:pt x="1571" y="865"/>
                    </a:lnTo>
                    <a:lnTo>
                      <a:pt x="1558" y="947"/>
                    </a:lnTo>
                    <a:lnTo>
                      <a:pt x="1536" y="1027"/>
                    </a:lnTo>
                    <a:lnTo>
                      <a:pt x="1506" y="1102"/>
                    </a:lnTo>
                    <a:lnTo>
                      <a:pt x="1468" y="1173"/>
                    </a:lnTo>
                    <a:lnTo>
                      <a:pt x="1424" y="1240"/>
                    </a:lnTo>
                    <a:lnTo>
                      <a:pt x="1374" y="1302"/>
                    </a:lnTo>
                    <a:lnTo>
                      <a:pt x="1316" y="1358"/>
                    </a:lnTo>
                    <a:lnTo>
                      <a:pt x="1254" y="1408"/>
                    </a:lnTo>
                    <a:lnTo>
                      <a:pt x="1186" y="1452"/>
                    </a:lnTo>
                    <a:lnTo>
                      <a:pt x="1114" y="1489"/>
                    </a:lnTo>
                    <a:lnTo>
                      <a:pt x="1038" y="1519"/>
                    </a:lnTo>
                    <a:lnTo>
                      <a:pt x="957" y="1541"/>
                    </a:lnTo>
                    <a:lnTo>
                      <a:pt x="874" y="1554"/>
                    </a:lnTo>
                    <a:lnTo>
                      <a:pt x="788" y="1558"/>
                    </a:lnTo>
                    <a:lnTo>
                      <a:pt x="703" y="1554"/>
                    </a:lnTo>
                    <a:lnTo>
                      <a:pt x="619" y="1541"/>
                    </a:lnTo>
                    <a:lnTo>
                      <a:pt x="539" y="1519"/>
                    </a:lnTo>
                    <a:lnTo>
                      <a:pt x="463" y="1489"/>
                    </a:lnTo>
                    <a:lnTo>
                      <a:pt x="390" y="1452"/>
                    </a:lnTo>
                    <a:lnTo>
                      <a:pt x="323" y="1408"/>
                    </a:lnTo>
                    <a:lnTo>
                      <a:pt x="261" y="1358"/>
                    </a:lnTo>
                    <a:lnTo>
                      <a:pt x="203" y="1302"/>
                    </a:lnTo>
                    <a:lnTo>
                      <a:pt x="152" y="1240"/>
                    </a:lnTo>
                    <a:lnTo>
                      <a:pt x="107" y="1173"/>
                    </a:lnTo>
                    <a:lnTo>
                      <a:pt x="71" y="1102"/>
                    </a:lnTo>
                    <a:lnTo>
                      <a:pt x="41" y="1027"/>
                    </a:lnTo>
                    <a:lnTo>
                      <a:pt x="19" y="947"/>
                    </a:lnTo>
                    <a:lnTo>
                      <a:pt x="4" y="865"/>
                    </a:lnTo>
                    <a:lnTo>
                      <a:pt x="0" y="779"/>
                    </a:lnTo>
                    <a:lnTo>
                      <a:pt x="4" y="695"/>
                    </a:lnTo>
                    <a:lnTo>
                      <a:pt x="19" y="613"/>
                    </a:lnTo>
                    <a:lnTo>
                      <a:pt x="41" y="533"/>
                    </a:lnTo>
                    <a:lnTo>
                      <a:pt x="71" y="458"/>
                    </a:lnTo>
                    <a:lnTo>
                      <a:pt x="107" y="386"/>
                    </a:lnTo>
                    <a:lnTo>
                      <a:pt x="152" y="320"/>
                    </a:lnTo>
                    <a:lnTo>
                      <a:pt x="203" y="258"/>
                    </a:lnTo>
                    <a:lnTo>
                      <a:pt x="261" y="202"/>
                    </a:lnTo>
                    <a:lnTo>
                      <a:pt x="323" y="151"/>
                    </a:lnTo>
                    <a:lnTo>
                      <a:pt x="390" y="106"/>
                    </a:lnTo>
                    <a:lnTo>
                      <a:pt x="463" y="70"/>
                    </a:lnTo>
                    <a:lnTo>
                      <a:pt x="539" y="40"/>
                    </a:lnTo>
                    <a:lnTo>
                      <a:pt x="619" y="18"/>
                    </a:lnTo>
                    <a:lnTo>
                      <a:pt x="703" y="5"/>
                    </a:lnTo>
                    <a:lnTo>
                      <a:pt x="788" y="0"/>
                    </a:lnTo>
                    <a:close/>
                  </a:path>
                </a:pathLst>
              </a:custGeom>
              <a:solidFill>
                <a:schemeClr val="bg1"/>
              </a:solidFill>
              <a:ln w="0">
                <a:noFill/>
                <a:prstDash val="solid"/>
                <a:round/>
              </a:ln>
            </p:spPr>
            <p:txBody>
              <a:bodyPr vert="horz" wrap="square" lIns="121920" tIns="60960" rIns="121920" bIns="60960" numCol="1" anchor="t" anchorCtr="0" compatLnSpc="1"/>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endParaRPr lang="ru-RU">
                  <a:cs typeface="思源黑体 CN Normal" panose="020b0400000000000000" charset="-122"/>
                </a:endParaRPr>
              </a:p>
            </p:txBody>
          </p:sp>
          <p:sp>
            <p:nvSpPr>
              <p:cNvPr id="32" name="图形"/>
              <p:cNvSpPr>
                <a:spLocks noEditPoints="1"/>
              </p:cNvSpPr>
              <p:nvPr/>
            </p:nvSpPr>
            <p:spPr bwMode="auto">
              <a:xfrm>
                <a:off x="9499" y="3561"/>
                <a:ext cx="560" cy="371"/>
              </a:xfrm>
              <a:custGeom>
                <a:gdLst>
                  <a:gd name="T0" fmla="*/ 1154 w 2707"/>
                  <a:gd name="T1" fmla="*/ 276 h 1791"/>
                  <a:gd name="T2" fmla="*/ 1147 w 2707"/>
                  <a:gd name="T3" fmla="*/ 329 h 1791"/>
                  <a:gd name="T4" fmla="*/ 1154 w 2707"/>
                  <a:gd name="T5" fmla="*/ 414 h 1791"/>
                  <a:gd name="T6" fmla="*/ 1154 w 2707"/>
                  <a:gd name="T7" fmla="*/ 473 h 1791"/>
                  <a:gd name="T8" fmla="*/ 1010 w 2707"/>
                  <a:gd name="T9" fmla="*/ 1175 h 1791"/>
                  <a:gd name="T10" fmla="*/ 1044 w 2707"/>
                  <a:gd name="T11" fmla="*/ 1256 h 1791"/>
                  <a:gd name="T12" fmla="*/ 1353 w 2707"/>
                  <a:gd name="T13" fmla="*/ 1516 h 1791"/>
                  <a:gd name="T14" fmla="*/ 1663 w 2707"/>
                  <a:gd name="T15" fmla="*/ 1256 h 1791"/>
                  <a:gd name="T16" fmla="*/ 1697 w 2707"/>
                  <a:gd name="T17" fmla="*/ 1175 h 1791"/>
                  <a:gd name="T18" fmla="*/ 1552 w 2707"/>
                  <a:gd name="T19" fmla="*/ 473 h 1791"/>
                  <a:gd name="T20" fmla="*/ 1552 w 2707"/>
                  <a:gd name="T21" fmla="*/ 414 h 1791"/>
                  <a:gd name="T22" fmla="*/ 1558 w 2707"/>
                  <a:gd name="T23" fmla="*/ 329 h 1791"/>
                  <a:gd name="T24" fmla="*/ 1551 w 2707"/>
                  <a:gd name="T25" fmla="*/ 276 h 1791"/>
                  <a:gd name="T26" fmla="*/ 1203 w 2707"/>
                  <a:gd name="T27" fmla="*/ 252 h 1791"/>
                  <a:gd name="T28" fmla="*/ 1570 w 2707"/>
                  <a:gd name="T29" fmla="*/ 0 h 1791"/>
                  <a:gd name="T30" fmla="*/ 1813 w 2707"/>
                  <a:gd name="T31" fmla="*/ 0 h 1791"/>
                  <a:gd name="T32" fmla="*/ 1949 w 2707"/>
                  <a:gd name="T33" fmla="*/ 0 h 1791"/>
                  <a:gd name="T34" fmla="*/ 2095 w 2707"/>
                  <a:gd name="T35" fmla="*/ 13 h 1791"/>
                  <a:gd name="T36" fmla="*/ 2229 w 2707"/>
                  <a:gd name="T37" fmla="*/ 94 h 1791"/>
                  <a:gd name="T38" fmla="*/ 2307 w 2707"/>
                  <a:gd name="T39" fmla="*/ 199 h 1791"/>
                  <a:gd name="T40" fmla="*/ 2338 w 2707"/>
                  <a:gd name="T41" fmla="*/ 267 h 1791"/>
                  <a:gd name="T42" fmla="*/ 2702 w 2707"/>
                  <a:gd name="T43" fmla="*/ 1304 h 1791"/>
                  <a:gd name="T44" fmla="*/ 2617 w 2707"/>
                  <a:gd name="T45" fmla="*/ 1413 h 1791"/>
                  <a:gd name="T46" fmla="*/ 2463 w 2707"/>
                  <a:gd name="T47" fmla="*/ 1517 h 1791"/>
                  <a:gd name="T48" fmla="*/ 2320 w 2707"/>
                  <a:gd name="T49" fmla="*/ 1548 h 1791"/>
                  <a:gd name="T50" fmla="*/ 2263 w 2707"/>
                  <a:gd name="T51" fmla="*/ 1508 h 1791"/>
                  <a:gd name="T52" fmla="*/ 2065 w 2707"/>
                  <a:gd name="T53" fmla="*/ 1000 h 1791"/>
                  <a:gd name="T54" fmla="*/ 2055 w 2707"/>
                  <a:gd name="T55" fmla="*/ 978 h 1791"/>
                  <a:gd name="T56" fmla="*/ 2039 w 2707"/>
                  <a:gd name="T57" fmla="*/ 965 h 1791"/>
                  <a:gd name="T58" fmla="*/ 2033 w 2707"/>
                  <a:gd name="T59" fmla="*/ 1066 h 1791"/>
                  <a:gd name="T60" fmla="*/ 2032 w 2707"/>
                  <a:gd name="T61" fmla="*/ 1362 h 1791"/>
                  <a:gd name="T62" fmla="*/ 2027 w 2707"/>
                  <a:gd name="T63" fmla="*/ 1563 h 1791"/>
                  <a:gd name="T64" fmla="*/ 1984 w 2707"/>
                  <a:gd name="T65" fmla="*/ 1654 h 1791"/>
                  <a:gd name="T66" fmla="*/ 1782 w 2707"/>
                  <a:gd name="T67" fmla="*/ 1753 h 1791"/>
                  <a:gd name="T68" fmla="*/ 1545 w 2707"/>
                  <a:gd name="T69" fmla="*/ 1790 h 1791"/>
                  <a:gd name="T70" fmla="*/ 1287 w 2707"/>
                  <a:gd name="T71" fmla="*/ 1791 h 1791"/>
                  <a:gd name="T72" fmla="*/ 1042 w 2707"/>
                  <a:gd name="T73" fmla="*/ 1779 h 1791"/>
                  <a:gd name="T74" fmla="*/ 804 w 2707"/>
                  <a:gd name="T75" fmla="*/ 1706 h 1791"/>
                  <a:gd name="T76" fmla="*/ 693 w 2707"/>
                  <a:gd name="T77" fmla="*/ 1611 h 1791"/>
                  <a:gd name="T78" fmla="*/ 675 w 2707"/>
                  <a:gd name="T79" fmla="*/ 1513 h 1791"/>
                  <a:gd name="T80" fmla="*/ 674 w 2707"/>
                  <a:gd name="T81" fmla="*/ 1208 h 1791"/>
                  <a:gd name="T82" fmla="*/ 672 w 2707"/>
                  <a:gd name="T83" fmla="*/ 985 h 1791"/>
                  <a:gd name="T84" fmla="*/ 659 w 2707"/>
                  <a:gd name="T85" fmla="*/ 966 h 1791"/>
                  <a:gd name="T86" fmla="*/ 644 w 2707"/>
                  <a:gd name="T87" fmla="*/ 993 h 1791"/>
                  <a:gd name="T88" fmla="*/ 454 w 2707"/>
                  <a:gd name="T89" fmla="*/ 1491 h 1791"/>
                  <a:gd name="T90" fmla="*/ 422 w 2707"/>
                  <a:gd name="T91" fmla="*/ 1530 h 1791"/>
                  <a:gd name="T92" fmla="*/ 323 w 2707"/>
                  <a:gd name="T93" fmla="*/ 1547 h 1791"/>
                  <a:gd name="T94" fmla="*/ 164 w 2707"/>
                  <a:gd name="T95" fmla="*/ 1470 h 1791"/>
                  <a:gd name="T96" fmla="*/ 31 w 2707"/>
                  <a:gd name="T97" fmla="*/ 1358 h 1791"/>
                  <a:gd name="T98" fmla="*/ 0 w 2707"/>
                  <a:gd name="T99" fmla="*/ 1253 h 1791"/>
                  <a:gd name="T100" fmla="*/ 378 w 2707"/>
                  <a:gd name="T101" fmla="*/ 240 h 1791"/>
                  <a:gd name="T102" fmla="*/ 432 w 2707"/>
                  <a:gd name="T103" fmla="*/ 147 h 1791"/>
                  <a:gd name="T104" fmla="*/ 537 w 2707"/>
                  <a:gd name="T105" fmla="*/ 47 h 1791"/>
                  <a:gd name="T106" fmla="*/ 703 w 2707"/>
                  <a:gd name="T107" fmla="*/ 0 h 1791"/>
                  <a:gd name="T108" fmla="*/ 808 w 2707"/>
                  <a:gd name="T109" fmla="*/ 0 h 1791"/>
                  <a:gd name="T110" fmla="*/ 1004 w 2707"/>
                  <a:gd name="T111" fmla="*/ 0 h 1791"/>
                  <a:gd name="T112" fmla="*/ 1280 w 2707"/>
                  <a:gd name="T113" fmla="*/ 0 h 17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707" h="1790">
                    <a:moveTo>
                      <a:pt x="1203" y="252"/>
                    </a:moveTo>
                    <a:lnTo>
                      <a:pt x="1184" y="255"/>
                    </a:lnTo>
                    <a:lnTo>
                      <a:pt x="1168" y="264"/>
                    </a:lnTo>
                    <a:lnTo>
                      <a:pt x="1154" y="276"/>
                    </a:lnTo>
                    <a:lnTo>
                      <a:pt x="1147" y="293"/>
                    </a:lnTo>
                    <a:lnTo>
                      <a:pt x="1146" y="312"/>
                    </a:lnTo>
                    <a:lnTo>
                      <a:pt x="1147" y="317"/>
                    </a:lnTo>
                    <a:lnTo>
                      <a:pt x="1147" y="329"/>
                    </a:lnTo>
                    <a:lnTo>
                      <a:pt x="1149" y="346"/>
                    </a:lnTo>
                    <a:lnTo>
                      <a:pt x="1150" y="368"/>
                    </a:lnTo>
                    <a:lnTo>
                      <a:pt x="1153" y="392"/>
                    </a:lnTo>
                    <a:lnTo>
                      <a:pt x="1154" y="414"/>
                    </a:lnTo>
                    <a:lnTo>
                      <a:pt x="1156" y="435"/>
                    </a:lnTo>
                    <a:lnTo>
                      <a:pt x="1157" y="451"/>
                    </a:lnTo>
                    <a:lnTo>
                      <a:pt x="1156" y="460"/>
                    </a:lnTo>
                    <a:lnTo>
                      <a:pt x="1154" y="473"/>
                    </a:lnTo>
                    <a:lnTo>
                      <a:pt x="1152" y="486"/>
                    </a:lnTo>
                    <a:lnTo>
                      <a:pt x="1149" y="498"/>
                    </a:lnTo>
                    <a:lnTo>
                      <a:pt x="1011" y="1155"/>
                    </a:lnTo>
                    <a:lnTo>
                      <a:pt x="1010" y="1175"/>
                    </a:lnTo>
                    <a:lnTo>
                      <a:pt x="1013" y="1199"/>
                    </a:lnTo>
                    <a:lnTo>
                      <a:pt x="1020" y="1220"/>
                    </a:lnTo>
                    <a:lnTo>
                      <a:pt x="1031" y="1240"/>
                    </a:lnTo>
                    <a:lnTo>
                      <a:pt x="1044" y="1256"/>
                    </a:lnTo>
                    <a:lnTo>
                      <a:pt x="1308" y="1499"/>
                    </a:lnTo>
                    <a:lnTo>
                      <a:pt x="1323" y="1508"/>
                    </a:lnTo>
                    <a:lnTo>
                      <a:pt x="1337" y="1514"/>
                    </a:lnTo>
                    <a:lnTo>
                      <a:pt x="1353" y="1516"/>
                    </a:lnTo>
                    <a:lnTo>
                      <a:pt x="1370" y="1514"/>
                    </a:lnTo>
                    <a:lnTo>
                      <a:pt x="1384" y="1508"/>
                    </a:lnTo>
                    <a:lnTo>
                      <a:pt x="1398" y="1499"/>
                    </a:lnTo>
                    <a:lnTo>
                      <a:pt x="1663" y="1256"/>
                    </a:lnTo>
                    <a:lnTo>
                      <a:pt x="1676" y="1240"/>
                    </a:lnTo>
                    <a:lnTo>
                      <a:pt x="1687" y="1220"/>
                    </a:lnTo>
                    <a:lnTo>
                      <a:pt x="1694" y="1199"/>
                    </a:lnTo>
                    <a:lnTo>
                      <a:pt x="1697" y="1175"/>
                    </a:lnTo>
                    <a:lnTo>
                      <a:pt x="1695" y="1155"/>
                    </a:lnTo>
                    <a:lnTo>
                      <a:pt x="1557" y="498"/>
                    </a:lnTo>
                    <a:lnTo>
                      <a:pt x="1555" y="486"/>
                    </a:lnTo>
                    <a:lnTo>
                      <a:pt x="1552" y="473"/>
                    </a:lnTo>
                    <a:lnTo>
                      <a:pt x="1550" y="460"/>
                    </a:lnTo>
                    <a:lnTo>
                      <a:pt x="1550" y="451"/>
                    </a:lnTo>
                    <a:lnTo>
                      <a:pt x="1551" y="435"/>
                    </a:lnTo>
                    <a:lnTo>
                      <a:pt x="1552" y="414"/>
                    </a:lnTo>
                    <a:lnTo>
                      <a:pt x="1554" y="392"/>
                    </a:lnTo>
                    <a:lnTo>
                      <a:pt x="1555" y="368"/>
                    </a:lnTo>
                    <a:lnTo>
                      <a:pt x="1557" y="346"/>
                    </a:lnTo>
                    <a:lnTo>
                      <a:pt x="1558" y="329"/>
                    </a:lnTo>
                    <a:lnTo>
                      <a:pt x="1560" y="317"/>
                    </a:lnTo>
                    <a:lnTo>
                      <a:pt x="1560" y="312"/>
                    </a:lnTo>
                    <a:lnTo>
                      <a:pt x="1558" y="293"/>
                    </a:lnTo>
                    <a:lnTo>
                      <a:pt x="1551" y="276"/>
                    </a:lnTo>
                    <a:lnTo>
                      <a:pt x="1539" y="264"/>
                    </a:lnTo>
                    <a:lnTo>
                      <a:pt x="1523" y="255"/>
                    </a:lnTo>
                    <a:lnTo>
                      <a:pt x="1504" y="252"/>
                    </a:lnTo>
                    <a:lnTo>
                      <a:pt x="1203" y="252"/>
                    </a:lnTo>
                    <a:close/>
                    <a:moveTo>
                      <a:pt x="1353" y="0"/>
                    </a:moveTo>
                    <a:lnTo>
                      <a:pt x="1427" y="0"/>
                    </a:lnTo>
                    <a:lnTo>
                      <a:pt x="1499" y="0"/>
                    </a:lnTo>
                    <a:lnTo>
                      <a:pt x="1570" y="0"/>
                    </a:lnTo>
                    <a:lnTo>
                      <a:pt x="1638" y="0"/>
                    </a:lnTo>
                    <a:lnTo>
                      <a:pt x="1701" y="0"/>
                    </a:lnTo>
                    <a:lnTo>
                      <a:pt x="1760" y="0"/>
                    </a:lnTo>
                    <a:lnTo>
                      <a:pt x="1813" y="0"/>
                    </a:lnTo>
                    <a:lnTo>
                      <a:pt x="1859" y="0"/>
                    </a:lnTo>
                    <a:lnTo>
                      <a:pt x="1899" y="0"/>
                    </a:lnTo>
                    <a:lnTo>
                      <a:pt x="1928" y="0"/>
                    </a:lnTo>
                    <a:lnTo>
                      <a:pt x="1949" y="0"/>
                    </a:lnTo>
                    <a:lnTo>
                      <a:pt x="1959" y="0"/>
                    </a:lnTo>
                    <a:lnTo>
                      <a:pt x="2002" y="0"/>
                    </a:lnTo>
                    <a:lnTo>
                      <a:pt x="2051" y="5"/>
                    </a:lnTo>
                    <a:lnTo>
                      <a:pt x="2095" y="13"/>
                    </a:lnTo>
                    <a:lnTo>
                      <a:pt x="2133" y="28"/>
                    </a:lnTo>
                    <a:lnTo>
                      <a:pt x="2170" y="47"/>
                    </a:lnTo>
                    <a:lnTo>
                      <a:pt x="2201" y="69"/>
                    </a:lnTo>
                    <a:lnTo>
                      <a:pt x="2229" y="94"/>
                    </a:lnTo>
                    <a:lnTo>
                      <a:pt x="2254" y="121"/>
                    </a:lnTo>
                    <a:lnTo>
                      <a:pt x="2275" y="147"/>
                    </a:lnTo>
                    <a:lnTo>
                      <a:pt x="2292" y="174"/>
                    </a:lnTo>
                    <a:lnTo>
                      <a:pt x="2307" y="199"/>
                    </a:lnTo>
                    <a:lnTo>
                      <a:pt x="2319" y="221"/>
                    </a:lnTo>
                    <a:lnTo>
                      <a:pt x="2328" y="240"/>
                    </a:lnTo>
                    <a:lnTo>
                      <a:pt x="2335" y="256"/>
                    </a:lnTo>
                    <a:lnTo>
                      <a:pt x="2338" y="267"/>
                    </a:lnTo>
                    <a:lnTo>
                      <a:pt x="2701" y="1234"/>
                    </a:lnTo>
                    <a:lnTo>
                      <a:pt x="2705" y="1253"/>
                    </a:lnTo>
                    <a:lnTo>
                      <a:pt x="2707" y="1277"/>
                    </a:lnTo>
                    <a:lnTo>
                      <a:pt x="2702" y="1304"/>
                    </a:lnTo>
                    <a:lnTo>
                      <a:pt x="2692" y="1330"/>
                    </a:lnTo>
                    <a:lnTo>
                      <a:pt x="2676" y="1358"/>
                    </a:lnTo>
                    <a:lnTo>
                      <a:pt x="2652" y="1383"/>
                    </a:lnTo>
                    <a:lnTo>
                      <a:pt x="2617" y="1413"/>
                    </a:lnTo>
                    <a:lnTo>
                      <a:pt x="2581" y="1442"/>
                    </a:lnTo>
                    <a:lnTo>
                      <a:pt x="2543" y="1470"/>
                    </a:lnTo>
                    <a:lnTo>
                      <a:pt x="2503" y="1495"/>
                    </a:lnTo>
                    <a:lnTo>
                      <a:pt x="2463" y="1517"/>
                    </a:lnTo>
                    <a:lnTo>
                      <a:pt x="2424" y="1535"/>
                    </a:lnTo>
                    <a:lnTo>
                      <a:pt x="2384" y="1547"/>
                    </a:lnTo>
                    <a:lnTo>
                      <a:pt x="2344" y="1549"/>
                    </a:lnTo>
                    <a:lnTo>
                      <a:pt x="2320" y="1548"/>
                    </a:lnTo>
                    <a:lnTo>
                      <a:pt x="2300" y="1541"/>
                    </a:lnTo>
                    <a:lnTo>
                      <a:pt x="2284" y="1530"/>
                    </a:lnTo>
                    <a:lnTo>
                      <a:pt x="2272" y="1519"/>
                    </a:lnTo>
                    <a:lnTo>
                      <a:pt x="2263" y="1508"/>
                    </a:lnTo>
                    <a:lnTo>
                      <a:pt x="2256" y="1498"/>
                    </a:lnTo>
                    <a:lnTo>
                      <a:pt x="2253" y="1491"/>
                    </a:lnTo>
                    <a:lnTo>
                      <a:pt x="2251" y="1488"/>
                    </a:lnTo>
                    <a:lnTo>
                      <a:pt x="2065" y="1000"/>
                    </a:lnTo>
                    <a:lnTo>
                      <a:pt x="2064" y="997"/>
                    </a:lnTo>
                    <a:lnTo>
                      <a:pt x="2062" y="993"/>
                    </a:lnTo>
                    <a:lnTo>
                      <a:pt x="2060" y="985"/>
                    </a:lnTo>
                    <a:lnTo>
                      <a:pt x="2055" y="978"/>
                    </a:lnTo>
                    <a:lnTo>
                      <a:pt x="2051" y="971"/>
                    </a:lnTo>
                    <a:lnTo>
                      <a:pt x="2046" y="966"/>
                    </a:lnTo>
                    <a:lnTo>
                      <a:pt x="2043" y="963"/>
                    </a:lnTo>
                    <a:lnTo>
                      <a:pt x="2039" y="965"/>
                    </a:lnTo>
                    <a:lnTo>
                      <a:pt x="2036" y="972"/>
                    </a:lnTo>
                    <a:lnTo>
                      <a:pt x="2034" y="985"/>
                    </a:lnTo>
                    <a:lnTo>
                      <a:pt x="2033" y="1008"/>
                    </a:lnTo>
                    <a:lnTo>
                      <a:pt x="2033" y="1066"/>
                    </a:lnTo>
                    <a:lnTo>
                      <a:pt x="2033" y="1134"/>
                    </a:lnTo>
                    <a:lnTo>
                      <a:pt x="2033" y="1208"/>
                    </a:lnTo>
                    <a:lnTo>
                      <a:pt x="2032" y="1284"/>
                    </a:lnTo>
                    <a:lnTo>
                      <a:pt x="2032" y="1362"/>
                    </a:lnTo>
                    <a:lnTo>
                      <a:pt x="2032" y="1439"/>
                    </a:lnTo>
                    <a:lnTo>
                      <a:pt x="2032" y="1513"/>
                    </a:lnTo>
                    <a:lnTo>
                      <a:pt x="2030" y="1538"/>
                    </a:lnTo>
                    <a:lnTo>
                      <a:pt x="2027" y="1563"/>
                    </a:lnTo>
                    <a:lnTo>
                      <a:pt x="2021" y="1588"/>
                    </a:lnTo>
                    <a:lnTo>
                      <a:pt x="2014" y="1611"/>
                    </a:lnTo>
                    <a:lnTo>
                      <a:pt x="2002" y="1633"/>
                    </a:lnTo>
                    <a:lnTo>
                      <a:pt x="1984" y="1654"/>
                    </a:lnTo>
                    <a:lnTo>
                      <a:pt x="1964" y="1670"/>
                    </a:lnTo>
                    <a:lnTo>
                      <a:pt x="1902" y="1706"/>
                    </a:lnTo>
                    <a:lnTo>
                      <a:pt x="1841" y="1732"/>
                    </a:lnTo>
                    <a:lnTo>
                      <a:pt x="1782" y="1753"/>
                    </a:lnTo>
                    <a:lnTo>
                      <a:pt x="1723" y="1767"/>
                    </a:lnTo>
                    <a:lnTo>
                      <a:pt x="1664" y="1779"/>
                    </a:lnTo>
                    <a:lnTo>
                      <a:pt x="1606" y="1785"/>
                    </a:lnTo>
                    <a:lnTo>
                      <a:pt x="1545" y="1790"/>
                    </a:lnTo>
                    <a:lnTo>
                      <a:pt x="1483" y="1791"/>
                    </a:lnTo>
                    <a:lnTo>
                      <a:pt x="1418" y="1791"/>
                    </a:lnTo>
                    <a:lnTo>
                      <a:pt x="1353" y="1791"/>
                    </a:lnTo>
                    <a:lnTo>
                      <a:pt x="1287" y="1791"/>
                    </a:lnTo>
                    <a:lnTo>
                      <a:pt x="1224" y="1791"/>
                    </a:lnTo>
                    <a:lnTo>
                      <a:pt x="1162" y="1790"/>
                    </a:lnTo>
                    <a:lnTo>
                      <a:pt x="1101" y="1785"/>
                    </a:lnTo>
                    <a:lnTo>
                      <a:pt x="1042" y="1779"/>
                    </a:lnTo>
                    <a:lnTo>
                      <a:pt x="983" y="1767"/>
                    </a:lnTo>
                    <a:lnTo>
                      <a:pt x="925" y="1753"/>
                    </a:lnTo>
                    <a:lnTo>
                      <a:pt x="864" y="1732"/>
                    </a:lnTo>
                    <a:lnTo>
                      <a:pt x="804" y="1706"/>
                    </a:lnTo>
                    <a:lnTo>
                      <a:pt x="743" y="1670"/>
                    </a:lnTo>
                    <a:lnTo>
                      <a:pt x="721" y="1654"/>
                    </a:lnTo>
                    <a:lnTo>
                      <a:pt x="705" y="1633"/>
                    </a:lnTo>
                    <a:lnTo>
                      <a:pt x="693" y="1611"/>
                    </a:lnTo>
                    <a:lnTo>
                      <a:pt x="684" y="1588"/>
                    </a:lnTo>
                    <a:lnTo>
                      <a:pt x="680" y="1563"/>
                    </a:lnTo>
                    <a:lnTo>
                      <a:pt x="677" y="1538"/>
                    </a:lnTo>
                    <a:lnTo>
                      <a:pt x="675" y="1513"/>
                    </a:lnTo>
                    <a:lnTo>
                      <a:pt x="675" y="1439"/>
                    </a:lnTo>
                    <a:lnTo>
                      <a:pt x="675" y="1362"/>
                    </a:lnTo>
                    <a:lnTo>
                      <a:pt x="674" y="1284"/>
                    </a:lnTo>
                    <a:lnTo>
                      <a:pt x="674" y="1208"/>
                    </a:lnTo>
                    <a:lnTo>
                      <a:pt x="674" y="1134"/>
                    </a:lnTo>
                    <a:lnTo>
                      <a:pt x="672" y="1066"/>
                    </a:lnTo>
                    <a:lnTo>
                      <a:pt x="672" y="1008"/>
                    </a:lnTo>
                    <a:lnTo>
                      <a:pt x="672" y="985"/>
                    </a:lnTo>
                    <a:lnTo>
                      <a:pt x="671" y="972"/>
                    </a:lnTo>
                    <a:lnTo>
                      <a:pt x="668" y="965"/>
                    </a:lnTo>
                    <a:lnTo>
                      <a:pt x="664" y="963"/>
                    </a:lnTo>
                    <a:lnTo>
                      <a:pt x="659" y="966"/>
                    </a:lnTo>
                    <a:lnTo>
                      <a:pt x="655" y="971"/>
                    </a:lnTo>
                    <a:lnTo>
                      <a:pt x="650" y="978"/>
                    </a:lnTo>
                    <a:lnTo>
                      <a:pt x="647" y="985"/>
                    </a:lnTo>
                    <a:lnTo>
                      <a:pt x="644" y="993"/>
                    </a:lnTo>
                    <a:lnTo>
                      <a:pt x="643" y="997"/>
                    </a:lnTo>
                    <a:lnTo>
                      <a:pt x="642" y="1000"/>
                    </a:lnTo>
                    <a:lnTo>
                      <a:pt x="454" y="1488"/>
                    </a:lnTo>
                    <a:lnTo>
                      <a:pt x="454" y="1491"/>
                    </a:lnTo>
                    <a:lnTo>
                      <a:pt x="450" y="1498"/>
                    </a:lnTo>
                    <a:lnTo>
                      <a:pt x="444" y="1508"/>
                    </a:lnTo>
                    <a:lnTo>
                      <a:pt x="435" y="1519"/>
                    </a:lnTo>
                    <a:lnTo>
                      <a:pt x="422" y="1530"/>
                    </a:lnTo>
                    <a:lnTo>
                      <a:pt x="406" y="1541"/>
                    </a:lnTo>
                    <a:lnTo>
                      <a:pt x="387" y="1548"/>
                    </a:lnTo>
                    <a:lnTo>
                      <a:pt x="361" y="1549"/>
                    </a:lnTo>
                    <a:lnTo>
                      <a:pt x="323" y="1547"/>
                    </a:lnTo>
                    <a:lnTo>
                      <a:pt x="283" y="1535"/>
                    </a:lnTo>
                    <a:lnTo>
                      <a:pt x="242" y="1517"/>
                    </a:lnTo>
                    <a:lnTo>
                      <a:pt x="202" y="1495"/>
                    </a:lnTo>
                    <a:lnTo>
                      <a:pt x="164" y="1470"/>
                    </a:lnTo>
                    <a:lnTo>
                      <a:pt x="126" y="1442"/>
                    </a:lnTo>
                    <a:lnTo>
                      <a:pt x="89" y="1413"/>
                    </a:lnTo>
                    <a:lnTo>
                      <a:pt x="55" y="1383"/>
                    </a:lnTo>
                    <a:lnTo>
                      <a:pt x="31" y="1358"/>
                    </a:lnTo>
                    <a:lnTo>
                      <a:pt x="14" y="1330"/>
                    </a:lnTo>
                    <a:lnTo>
                      <a:pt x="5" y="1304"/>
                    </a:lnTo>
                    <a:lnTo>
                      <a:pt x="0" y="1277"/>
                    </a:lnTo>
                    <a:lnTo>
                      <a:pt x="0" y="1253"/>
                    </a:lnTo>
                    <a:lnTo>
                      <a:pt x="6" y="1234"/>
                    </a:lnTo>
                    <a:lnTo>
                      <a:pt x="367" y="267"/>
                    </a:lnTo>
                    <a:lnTo>
                      <a:pt x="372" y="256"/>
                    </a:lnTo>
                    <a:lnTo>
                      <a:pt x="378" y="240"/>
                    </a:lnTo>
                    <a:lnTo>
                      <a:pt x="388" y="221"/>
                    </a:lnTo>
                    <a:lnTo>
                      <a:pt x="400" y="199"/>
                    </a:lnTo>
                    <a:lnTo>
                      <a:pt x="415" y="174"/>
                    </a:lnTo>
                    <a:lnTo>
                      <a:pt x="432" y="147"/>
                    </a:lnTo>
                    <a:lnTo>
                      <a:pt x="453" y="121"/>
                    </a:lnTo>
                    <a:lnTo>
                      <a:pt x="478" y="94"/>
                    </a:lnTo>
                    <a:lnTo>
                      <a:pt x="506" y="69"/>
                    </a:lnTo>
                    <a:lnTo>
                      <a:pt x="537" y="47"/>
                    </a:lnTo>
                    <a:lnTo>
                      <a:pt x="572" y="28"/>
                    </a:lnTo>
                    <a:lnTo>
                      <a:pt x="612" y="13"/>
                    </a:lnTo>
                    <a:lnTo>
                      <a:pt x="656" y="5"/>
                    </a:lnTo>
                    <a:lnTo>
                      <a:pt x="703" y="0"/>
                    </a:lnTo>
                    <a:lnTo>
                      <a:pt x="748" y="0"/>
                    </a:lnTo>
                    <a:lnTo>
                      <a:pt x="758" y="0"/>
                    </a:lnTo>
                    <a:lnTo>
                      <a:pt x="779" y="0"/>
                    </a:lnTo>
                    <a:lnTo>
                      <a:pt x="808" y="0"/>
                    </a:lnTo>
                    <a:lnTo>
                      <a:pt x="846" y="0"/>
                    </a:lnTo>
                    <a:lnTo>
                      <a:pt x="894" y="0"/>
                    </a:lnTo>
                    <a:lnTo>
                      <a:pt x="947" y="0"/>
                    </a:lnTo>
                    <a:lnTo>
                      <a:pt x="1004" y="0"/>
                    </a:lnTo>
                    <a:lnTo>
                      <a:pt x="1069" y="0"/>
                    </a:lnTo>
                    <a:lnTo>
                      <a:pt x="1135" y="0"/>
                    </a:lnTo>
                    <a:lnTo>
                      <a:pt x="1206" y="0"/>
                    </a:lnTo>
                    <a:lnTo>
                      <a:pt x="1280" y="0"/>
                    </a:lnTo>
                    <a:lnTo>
                      <a:pt x="1353" y="0"/>
                    </a:lnTo>
                    <a:close/>
                  </a:path>
                </a:pathLst>
              </a:custGeom>
              <a:solidFill>
                <a:schemeClr val="bg1"/>
              </a:solidFill>
              <a:ln w="0">
                <a:noFill/>
                <a:prstDash val="solid"/>
                <a:round/>
              </a:ln>
            </p:spPr>
            <p:txBody>
              <a:bodyPr vert="horz" wrap="square" lIns="121920" tIns="60960" rIns="121920" bIns="60960" numCol="1" anchor="t" anchorCtr="0" compatLnSpc="1"/>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endParaRPr lang="ru-RU">
                  <a:cs typeface="思源黑体 CN Normal" panose="020b0400000000000000" charset="-122"/>
                </a:endParaRPr>
              </a:p>
            </p:txBody>
          </p:sp>
          <p:sp>
            <p:nvSpPr>
              <p:cNvPr id="33" name="图形"/>
              <p:cNvSpPr/>
              <p:nvPr/>
            </p:nvSpPr>
            <p:spPr bwMode="auto">
              <a:xfrm>
                <a:off x="9319" y="3834"/>
                <a:ext cx="933" cy="350"/>
              </a:xfrm>
              <a:custGeom>
                <a:gdLst>
                  <a:gd name="T0" fmla="*/ 3926 w 4509"/>
                  <a:gd name="T1" fmla="*/ 25 h 1695"/>
                  <a:gd name="T2" fmla="*/ 3975 w 4509"/>
                  <a:gd name="T3" fmla="*/ 72 h 1695"/>
                  <a:gd name="T4" fmla="*/ 4271 w 4509"/>
                  <a:gd name="T5" fmla="*/ 339 h 1695"/>
                  <a:gd name="T6" fmla="*/ 4419 w 4509"/>
                  <a:gd name="T7" fmla="*/ 371 h 1695"/>
                  <a:gd name="T8" fmla="*/ 4504 w 4509"/>
                  <a:gd name="T9" fmla="*/ 501 h 1695"/>
                  <a:gd name="T10" fmla="*/ 4473 w 4509"/>
                  <a:gd name="T11" fmla="*/ 659 h 1695"/>
                  <a:gd name="T12" fmla="*/ 4343 w 4509"/>
                  <a:gd name="T13" fmla="*/ 745 h 1695"/>
                  <a:gd name="T14" fmla="*/ 4190 w 4509"/>
                  <a:gd name="T15" fmla="*/ 717 h 1695"/>
                  <a:gd name="T16" fmla="*/ 4102 w 4509"/>
                  <a:gd name="T17" fmla="*/ 595 h 1695"/>
                  <a:gd name="T18" fmla="*/ 4096 w 4509"/>
                  <a:gd name="T19" fmla="*/ 526 h 1695"/>
                  <a:gd name="T20" fmla="*/ 3901 w 4509"/>
                  <a:gd name="T21" fmla="*/ 329 h 1695"/>
                  <a:gd name="T22" fmla="*/ 3861 w 4509"/>
                  <a:gd name="T23" fmla="*/ 336 h 1695"/>
                  <a:gd name="T24" fmla="*/ 3640 w 4509"/>
                  <a:gd name="T25" fmla="*/ 545 h 1695"/>
                  <a:gd name="T26" fmla="*/ 3257 w 4509"/>
                  <a:gd name="T27" fmla="*/ 763 h 1695"/>
                  <a:gd name="T28" fmla="*/ 2788 w 4509"/>
                  <a:gd name="T29" fmla="*/ 907 h 1695"/>
                  <a:gd name="T30" fmla="*/ 2389 w 4509"/>
                  <a:gd name="T31" fmla="*/ 962 h 1695"/>
                  <a:gd name="T32" fmla="*/ 2352 w 4509"/>
                  <a:gd name="T33" fmla="*/ 985 h 1695"/>
                  <a:gd name="T34" fmla="*/ 2358 w 4509"/>
                  <a:gd name="T35" fmla="*/ 1321 h 1695"/>
                  <a:gd name="T36" fmla="*/ 2415 w 4509"/>
                  <a:gd name="T37" fmla="*/ 1386 h 1695"/>
                  <a:gd name="T38" fmla="*/ 2438 w 4509"/>
                  <a:gd name="T39" fmla="*/ 1530 h 1695"/>
                  <a:gd name="T40" fmla="*/ 2351 w 4509"/>
                  <a:gd name="T41" fmla="*/ 1660 h 1695"/>
                  <a:gd name="T42" fmla="*/ 2194 w 4509"/>
                  <a:gd name="T43" fmla="*/ 1691 h 1695"/>
                  <a:gd name="T44" fmla="*/ 2065 w 4509"/>
                  <a:gd name="T45" fmla="*/ 1604 h 1695"/>
                  <a:gd name="T46" fmla="*/ 2032 w 4509"/>
                  <a:gd name="T47" fmla="*/ 1452 h 1695"/>
                  <a:gd name="T48" fmla="*/ 2101 w 4509"/>
                  <a:gd name="T49" fmla="*/ 1333 h 1695"/>
                  <a:gd name="T50" fmla="*/ 2121 w 4509"/>
                  <a:gd name="T51" fmla="*/ 1302 h 1695"/>
                  <a:gd name="T52" fmla="*/ 2101 w 4509"/>
                  <a:gd name="T53" fmla="*/ 972 h 1695"/>
                  <a:gd name="T54" fmla="*/ 1938 w 4509"/>
                  <a:gd name="T55" fmla="*/ 957 h 1695"/>
                  <a:gd name="T56" fmla="*/ 1446 w 4509"/>
                  <a:gd name="T57" fmla="*/ 868 h 1695"/>
                  <a:gd name="T58" fmla="*/ 1020 w 4509"/>
                  <a:gd name="T59" fmla="*/ 697 h 1695"/>
                  <a:gd name="T60" fmla="*/ 683 w 4509"/>
                  <a:gd name="T61" fmla="*/ 455 h 1695"/>
                  <a:gd name="T62" fmla="*/ 597 w 4509"/>
                  <a:gd name="T63" fmla="*/ 367 h 1695"/>
                  <a:gd name="T64" fmla="*/ 551 w 4509"/>
                  <a:gd name="T65" fmla="*/ 379 h 1695"/>
                  <a:gd name="T66" fmla="*/ 414 w 4509"/>
                  <a:gd name="T67" fmla="*/ 535 h 1695"/>
                  <a:gd name="T68" fmla="*/ 392 w 4509"/>
                  <a:gd name="T69" fmla="*/ 636 h 1695"/>
                  <a:gd name="T70" fmla="*/ 283 w 4509"/>
                  <a:gd name="T71" fmla="*/ 735 h 1695"/>
                  <a:gd name="T72" fmla="*/ 126 w 4509"/>
                  <a:gd name="T73" fmla="*/ 734 h 1695"/>
                  <a:gd name="T74" fmla="*/ 16 w 4509"/>
                  <a:gd name="T75" fmla="*/ 623 h 1695"/>
                  <a:gd name="T76" fmla="*/ 16 w 4509"/>
                  <a:gd name="T77" fmla="*/ 463 h 1695"/>
                  <a:gd name="T78" fmla="*/ 126 w 4509"/>
                  <a:gd name="T79" fmla="*/ 354 h 1695"/>
                  <a:gd name="T80" fmla="*/ 238 w 4509"/>
                  <a:gd name="T81" fmla="*/ 339 h 1695"/>
                  <a:gd name="T82" fmla="*/ 280 w 4509"/>
                  <a:gd name="T83" fmla="*/ 326 h 1695"/>
                  <a:gd name="T84" fmla="*/ 589 w 4509"/>
                  <a:gd name="T85" fmla="*/ 52 h 1695"/>
                  <a:gd name="T86" fmla="*/ 672 w 4509"/>
                  <a:gd name="T87" fmla="*/ 75 h 1695"/>
                  <a:gd name="T88" fmla="*/ 713 w 4509"/>
                  <a:gd name="T89" fmla="*/ 136 h 1695"/>
                  <a:gd name="T90" fmla="*/ 884 w 4509"/>
                  <a:gd name="T91" fmla="*/ 352 h 1695"/>
                  <a:gd name="T92" fmla="*/ 1173 w 4509"/>
                  <a:gd name="T93" fmla="*/ 530 h 1695"/>
                  <a:gd name="T94" fmla="*/ 1546 w 4509"/>
                  <a:gd name="T95" fmla="*/ 660 h 1695"/>
                  <a:gd name="T96" fmla="*/ 1972 w 4509"/>
                  <a:gd name="T97" fmla="*/ 731 h 1695"/>
                  <a:gd name="T98" fmla="*/ 2411 w 4509"/>
                  <a:gd name="T99" fmla="*/ 731 h 1695"/>
                  <a:gd name="T100" fmla="*/ 2836 w 4509"/>
                  <a:gd name="T101" fmla="*/ 663 h 1695"/>
                  <a:gd name="T102" fmla="*/ 3216 w 4509"/>
                  <a:gd name="T103" fmla="*/ 539 h 1695"/>
                  <a:gd name="T104" fmla="*/ 3521 w 4509"/>
                  <a:gd name="T105" fmla="*/ 368 h 1695"/>
                  <a:gd name="T106" fmla="*/ 3714 w 4509"/>
                  <a:gd name="T107" fmla="*/ 165 h 1695"/>
                  <a:gd name="T108" fmla="*/ 3758 w 4509"/>
                  <a:gd name="T109" fmla="*/ 69 h 1695"/>
                  <a:gd name="T110" fmla="*/ 3816 w 4509"/>
                  <a:gd name="T111" fmla="*/ 9 h 16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509" h="1695">
                    <a:moveTo>
                      <a:pt x="3866" y="0"/>
                    </a:moveTo>
                    <a:lnTo>
                      <a:pt x="3888" y="5"/>
                    </a:lnTo>
                    <a:lnTo>
                      <a:pt x="3909" y="13"/>
                    </a:lnTo>
                    <a:lnTo>
                      <a:pt x="3926" y="25"/>
                    </a:lnTo>
                    <a:lnTo>
                      <a:pt x="3943" y="37"/>
                    </a:lnTo>
                    <a:lnTo>
                      <a:pt x="3956" y="50"/>
                    </a:lnTo>
                    <a:lnTo>
                      <a:pt x="3966" y="64"/>
                    </a:lnTo>
                    <a:lnTo>
                      <a:pt x="3975" y="72"/>
                    </a:lnTo>
                    <a:lnTo>
                      <a:pt x="4234" y="332"/>
                    </a:lnTo>
                    <a:lnTo>
                      <a:pt x="4248" y="339"/>
                    </a:lnTo>
                    <a:lnTo>
                      <a:pt x="4261" y="340"/>
                    </a:lnTo>
                    <a:lnTo>
                      <a:pt x="4271" y="339"/>
                    </a:lnTo>
                    <a:lnTo>
                      <a:pt x="4302" y="337"/>
                    </a:lnTo>
                    <a:lnTo>
                      <a:pt x="4343" y="340"/>
                    </a:lnTo>
                    <a:lnTo>
                      <a:pt x="4383" y="354"/>
                    </a:lnTo>
                    <a:lnTo>
                      <a:pt x="4419" y="371"/>
                    </a:lnTo>
                    <a:lnTo>
                      <a:pt x="4448" y="398"/>
                    </a:lnTo>
                    <a:lnTo>
                      <a:pt x="4473" y="427"/>
                    </a:lnTo>
                    <a:lnTo>
                      <a:pt x="4492" y="463"/>
                    </a:lnTo>
                    <a:lnTo>
                      <a:pt x="4504" y="501"/>
                    </a:lnTo>
                    <a:lnTo>
                      <a:pt x="4509" y="544"/>
                    </a:lnTo>
                    <a:lnTo>
                      <a:pt x="4504" y="585"/>
                    </a:lnTo>
                    <a:lnTo>
                      <a:pt x="4492" y="623"/>
                    </a:lnTo>
                    <a:lnTo>
                      <a:pt x="4473" y="659"/>
                    </a:lnTo>
                    <a:lnTo>
                      <a:pt x="4448" y="689"/>
                    </a:lnTo>
                    <a:lnTo>
                      <a:pt x="4419" y="714"/>
                    </a:lnTo>
                    <a:lnTo>
                      <a:pt x="4383" y="734"/>
                    </a:lnTo>
                    <a:lnTo>
                      <a:pt x="4343" y="745"/>
                    </a:lnTo>
                    <a:lnTo>
                      <a:pt x="4302" y="750"/>
                    </a:lnTo>
                    <a:lnTo>
                      <a:pt x="4262" y="745"/>
                    </a:lnTo>
                    <a:lnTo>
                      <a:pt x="4224" y="735"/>
                    </a:lnTo>
                    <a:lnTo>
                      <a:pt x="4190" y="717"/>
                    </a:lnTo>
                    <a:lnTo>
                      <a:pt x="4161" y="694"/>
                    </a:lnTo>
                    <a:lnTo>
                      <a:pt x="4136" y="664"/>
                    </a:lnTo>
                    <a:lnTo>
                      <a:pt x="4115" y="632"/>
                    </a:lnTo>
                    <a:lnTo>
                      <a:pt x="4102" y="595"/>
                    </a:lnTo>
                    <a:lnTo>
                      <a:pt x="4096" y="555"/>
                    </a:lnTo>
                    <a:lnTo>
                      <a:pt x="4096" y="544"/>
                    </a:lnTo>
                    <a:lnTo>
                      <a:pt x="4096" y="535"/>
                    </a:lnTo>
                    <a:lnTo>
                      <a:pt x="4096" y="526"/>
                    </a:lnTo>
                    <a:lnTo>
                      <a:pt x="4093" y="514"/>
                    </a:lnTo>
                    <a:lnTo>
                      <a:pt x="4083" y="504"/>
                    </a:lnTo>
                    <a:lnTo>
                      <a:pt x="3916" y="337"/>
                    </a:lnTo>
                    <a:lnTo>
                      <a:pt x="3901" y="329"/>
                    </a:lnTo>
                    <a:lnTo>
                      <a:pt x="3889" y="324"/>
                    </a:lnTo>
                    <a:lnTo>
                      <a:pt x="3878" y="326"/>
                    </a:lnTo>
                    <a:lnTo>
                      <a:pt x="3869" y="330"/>
                    </a:lnTo>
                    <a:lnTo>
                      <a:pt x="3861" y="336"/>
                    </a:lnTo>
                    <a:lnTo>
                      <a:pt x="3856" y="342"/>
                    </a:lnTo>
                    <a:lnTo>
                      <a:pt x="3792" y="414"/>
                    </a:lnTo>
                    <a:lnTo>
                      <a:pt x="3720" y="482"/>
                    </a:lnTo>
                    <a:lnTo>
                      <a:pt x="3640" y="545"/>
                    </a:lnTo>
                    <a:lnTo>
                      <a:pt x="3553" y="606"/>
                    </a:lnTo>
                    <a:lnTo>
                      <a:pt x="3461" y="663"/>
                    </a:lnTo>
                    <a:lnTo>
                      <a:pt x="3362" y="714"/>
                    </a:lnTo>
                    <a:lnTo>
                      <a:pt x="3257" y="763"/>
                    </a:lnTo>
                    <a:lnTo>
                      <a:pt x="3147" y="806"/>
                    </a:lnTo>
                    <a:lnTo>
                      <a:pt x="3032" y="846"/>
                    </a:lnTo>
                    <a:lnTo>
                      <a:pt x="2912" y="879"/>
                    </a:lnTo>
                    <a:lnTo>
                      <a:pt x="2788" y="907"/>
                    </a:lnTo>
                    <a:lnTo>
                      <a:pt x="2662" y="931"/>
                    </a:lnTo>
                    <a:lnTo>
                      <a:pt x="2532" y="949"/>
                    </a:lnTo>
                    <a:lnTo>
                      <a:pt x="2399" y="962"/>
                    </a:lnTo>
                    <a:lnTo>
                      <a:pt x="2389" y="962"/>
                    </a:lnTo>
                    <a:lnTo>
                      <a:pt x="2379" y="963"/>
                    </a:lnTo>
                    <a:lnTo>
                      <a:pt x="2368" y="968"/>
                    </a:lnTo>
                    <a:lnTo>
                      <a:pt x="2359" y="975"/>
                    </a:lnTo>
                    <a:lnTo>
                      <a:pt x="2352" y="985"/>
                    </a:lnTo>
                    <a:lnTo>
                      <a:pt x="2351" y="1003"/>
                    </a:lnTo>
                    <a:lnTo>
                      <a:pt x="2351" y="1302"/>
                    </a:lnTo>
                    <a:lnTo>
                      <a:pt x="2352" y="1312"/>
                    </a:lnTo>
                    <a:lnTo>
                      <a:pt x="2358" y="1321"/>
                    </a:lnTo>
                    <a:lnTo>
                      <a:pt x="2365" y="1327"/>
                    </a:lnTo>
                    <a:lnTo>
                      <a:pt x="2371" y="1333"/>
                    </a:lnTo>
                    <a:lnTo>
                      <a:pt x="2395" y="1358"/>
                    </a:lnTo>
                    <a:lnTo>
                      <a:pt x="2415" y="1386"/>
                    </a:lnTo>
                    <a:lnTo>
                      <a:pt x="2430" y="1418"/>
                    </a:lnTo>
                    <a:lnTo>
                      <a:pt x="2439" y="1452"/>
                    </a:lnTo>
                    <a:lnTo>
                      <a:pt x="2442" y="1489"/>
                    </a:lnTo>
                    <a:lnTo>
                      <a:pt x="2438" y="1530"/>
                    </a:lnTo>
                    <a:lnTo>
                      <a:pt x="2426" y="1570"/>
                    </a:lnTo>
                    <a:lnTo>
                      <a:pt x="2407" y="1604"/>
                    </a:lnTo>
                    <a:lnTo>
                      <a:pt x="2382" y="1635"/>
                    </a:lnTo>
                    <a:lnTo>
                      <a:pt x="2351" y="1660"/>
                    </a:lnTo>
                    <a:lnTo>
                      <a:pt x="2317" y="1679"/>
                    </a:lnTo>
                    <a:lnTo>
                      <a:pt x="2277" y="1691"/>
                    </a:lnTo>
                    <a:lnTo>
                      <a:pt x="2236" y="1695"/>
                    </a:lnTo>
                    <a:lnTo>
                      <a:pt x="2194" y="1691"/>
                    </a:lnTo>
                    <a:lnTo>
                      <a:pt x="2155" y="1679"/>
                    </a:lnTo>
                    <a:lnTo>
                      <a:pt x="2121" y="1660"/>
                    </a:lnTo>
                    <a:lnTo>
                      <a:pt x="2090" y="1635"/>
                    </a:lnTo>
                    <a:lnTo>
                      <a:pt x="2065" y="1604"/>
                    </a:lnTo>
                    <a:lnTo>
                      <a:pt x="2045" y="1570"/>
                    </a:lnTo>
                    <a:lnTo>
                      <a:pt x="2034" y="1530"/>
                    </a:lnTo>
                    <a:lnTo>
                      <a:pt x="2029" y="1489"/>
                    </a:lnTo>
                    <a:lnTo>
                      <a:pt x="2032" y="1452"/>
                    </a:lnTo>
                    <a:lnTo>
                      <a:pt x="2041" y="1417"/>
                    </a:lnTo>
                    <a:lnTo>
                      <a:pt x="2057" y="1386"/>
                    </a:lnTo>
                    <a:lnTo>
                      <a:pt x="2076" y="1357"/>
                    </a:lnTo>
                    <a:lnTo>
                      <a:pt x="2101" y="1333"/>
                    </a:lnTo>
                    <a:lnTo>
                      <a:pt x="2107" y="1327"/>
                    </a:lnTo>
                    <a:lnTo>
                      <a:pt x="2113" y="1321"/>
                    </a:lnTo>
                    <a:lnTo>
                      <a:pt x="2119" y="1312"/>
                    </a:lnTo>
                    <a:lnTo>
                      <a:pt x="2121" y="1302"/>
                    </a:lnTo>
                    <a:lnTo>
                      <a:pt x="2121" y="1006"/>
                    </a:lnTo>
                    <a:lnTo>
                      <a:pt x="2118" y="990"/>
                    </a:lnTo>
                    <a:lnTo>
                      <a:pt x="2112" y="980"/>
                    </a:lnTo>
                    <a:lnTo>
                      <a:pt x="2101" y="972"/>
                    </a:lnTo>
                    <a:lnTo>
                      <a:pt x="2090" y="968"/>
                    </a:lnTo>
                    <a:lnTo>
                      <a:pt x="2079" y="966"/>
                    </a:lnTo>
                    <a:lnTo>
                      <a:pt x="2069" y="966"/>
                    </a:lnTo>
                    <a:lnTo>
                      <a:pt x="1938" y="957"/>
                    </a:lnTo>
                    <a:lnTo>
                      <a:pt x="1810" y="943"/>
                    </a:lnTo>
                    <a:lnTo>
                      <a:pt x="1684" y="924"/>
                    </a:lnTo>
                    <a:lnTo>
                      <a:pt x="1563" y="899"/>
                    </a:lnTo>
                    <a:lnTo>
                      <a:pt x="1446" y="868"/>
                    </a:lnTo>
                    <a:lnTo>
                      <a:pt x="1332" y="832"/>
                    </a:lnTo>
                    <a:lnTo>
                      <a:pt x="1223" y="793"/>
                    </a:lnTo>
                    <a:lnTo>
                      <a:pt x="1118" y="747"/>
                    </a:lnTo>
                    <a:lnTo>
                      <a:pt x="1020" y="697"/>
                    </a:lnTo>
                    <a:lnTo>
                      <a:pt x="925" y="644"/>
                    </a:lnTo>
                    <a:lnTo>
                      <a:pt x="838" y="585"/>
                    </a:lnTo>
                    <a:lnTo>
                      <a:pt x="757" y="522"/>
                    </a:lnTo>
                    <a:lnTo>
                      <a:pt x="683" y="455"/>
                    </a:lnTo>
                    <a:lnTo>
                      <a:pt x="616" y="386"/>
                    </a:lnTo>
                    <a:lnTo>
                      <a:pt x="611" y="379"/>
                    </a:lnTo>
                    <a:lnTo>
                      <a:pt x="604" y="373"/>
                    </a:lnTo>
                    <a:lnTo>
                      <a:pt x="597" y="367"/>
                    </a:lnTo>
                    <a:lnTo>
                      <a:pt x="588" y="363"/>
                    </a:lnTo>
                    <a:lnTo>
                      <a:pt x="577" y="363"/>
                    </a:lnTo>
                    <a:lnTo>
                      <a:pt x="564" y="368"/>
                    </a:lnTo>
                    <a:lnTo>
                      <a:pt x="551" y="379"/>
                    </a:lnTo>
                    <a:lnTo>
                      <a:pt x="430" y="499"/>
                    </a:lnTo>
                    <a:lnTo>
                      <a:pt x="420" y="513"/>
                    </a:lnTo>
                    <a:lnTo>
                      <a:pt x="414" y="525"/>
                    </a:lnTo>
                    <a:lnTo>
                      <a:pt x="414" y="535"/>
                    </a:lnTo>
                    <a:lnTo>
                      <a:pt x="414" y="544"/>
                    </a:lnTo>
                    <a:lnTo>
                      <a:pt x="412" y="563"/>
                    </a:lnTo>
                    <a:lnTo>
                      <a:pt x="405" y="601"/>
                    </a:lnTo>
                    <a:lnTo>
                      <a:pt x="392" y="636"/>
                    </a:lnTo>
                    <a:lnTo>
                      <a:pt x="371" y="669"/>
                    </a:lnTo>
                    <a:lnTo>
                      <a:pt x="346" y="695"/>
                    </a:lnTo>
                    <a:lnTo>
                      <a:pt x="316" y="719"/>
                    </a:lnTo>
                    <a:lnTo>
                      <a:pt x="283" y="735"/>
                    </a:lnTo>
                    <a:lnTo>
                      <a:pt x="246" y="745"/>
                    </a:lnTo>
                    <a:lnTo>
                      <a:pt x="207" y="750"/>
                    </a:lnTo>
                    <a:lnTo>
                      <a:pt x="165" y="745"/>
                    </a:lnTo>
                    <a:lnTo>
                      <a:pt x="126" y="734"/>
                    </a:lnTo>
                    <a:lnTo>
                      <a:pt x="91" y="714"/>
                    </a:lnTo>
                    <a:lnTo>
                      <a:pt x="60" y="689"/>
                    </a:lnTo>
                    <a:lnTo>
                      <a:pt x="35" y="659"/>
                    </a:lnTo>
                    <a:lnTo>
                      <a:pt x="16" y="623"/>
                    </a:lnTo>
                    <a:lnTo>
                      <a:pt x="4" y="585"/>
                    </a:lnTo>
                    <a:lnTo>
                      <a:pt x="0" y="544"/>
                    </a:lnTo>
                    <a:lnTo>
                      <a:pt x="4" y="502"/>
                    </a:lnTo>
                    <a:lnTo>
                      <a:pt x="16" y="463"/>
                    </a:lnTo>
                    <a:lnTo>
                      <a:pt x="35" y="427"/>
                    </a:lnTo>
                    <a:lnTo>
                      <a:pt x="60" y="398"/>
                    </a:lnTo>
                    <a:lnTo>
                      <a:pt x="91" y="371"/>
                    </a:lnTo>
                    <a:lnTo>
                      <a:pt x="126" y="354"/>
                    </a:lnTo>
                    <a:lnTo>
                      <a:pt x="165" y="340"/>
                    </a:lnTo>
                    <a:lnTo>
                      <a:pt x="207" y="337"/>
                    </a:lnTo>
                    <a:lnTo>
                      <a:pt x="232" y="339"/>
                    </a:lnTo>
                    <a:lnTo>
                      <a:pt x="238" y="339"/>
                    </a:lnTo>
                    <a:lnTo>
                      <a:pt x="247" y="339"/>
                    </a:lnTo>
                    <a:lnTo>
                      <a:pt x="256" y="339"/>
                    </a:lnTo>
                    <a:lnTo>
                      <a:pt x="266" y="335"/>
                    </a:lnTo>
                    <a:lnTo>
                      <a:pt x="280" y="326"/>
                    </a:lnTo>
                    <a:lnTo>
                      <a:pt x="521" y="84"/>
                    </a:lnTo>
                    <a:lnTo>
                      <a:pt x="542" y="68"/>
                    </a:lnTo>
                    <a:lnTo>
                      <a:pt x="566" y="58"/>
                    </a:lnTo>
                    <a:lnTo>
                      <a:pt x="589" y="52"/>
                    </a:lnTo>
                    <a:lnTo>
                      <a:pt x="613" y="52"/>
                    </a:lnTo>
                    <a:lnTo>
                      <a:pt x="635" y="55"/>
                    </a:lnTo>
                    <a:lnTo>
                      <a:pt x="655" y="64"/>
                    </a:lnTo>
                    <a:lnTo>
                      <a:pt x="672" y="75"/>
                    </a:lnTo>
                    <a:lnTo>
                      <a:pt x="683" y="87"/>
                    </a:lnTo>
                    <a:lnTo>
                      <a:pt x="695" y="103"/>
                    </a:lnTo>
                    <a:lnTo>
                      <a:pt x="706" y="121"/>
                    </a:lnTo>
                    <a:lnTo>
                      <a:pt x="713" y="136"/>
                    </a:lnTo>
                    <a:lnTo>
                      <a:pt x="742" y="193"/>
                    </a:lnTo>
                    <a:lnTo>
                      <a:pt x="782" y="248"/>
                    </a:lnTo>
                    <a:lnTo>
                      <a:pt x="829" y="301"/>
                    </a:lnTo>
                    <a:lnTo>
                      <a:pt x="884" y="352"/>
                    </a:lnTo>
                    <a:lnTo>
                      <a:pt x="946" y="401"/>
                    </a:lnTo>
                    <a:lnTo>
                      <a:pt x="1015" y="446"/>
                    </a:lnTo>
                    <a:lnTo>
                      <a:pt x="1092" y="491"/>
                    </a:lnTo>
                    <a:lnTo>
                      <a:pt x="1173" y="530"/>
                    </a:lnTo>
                    <a:lnTo>
                      <a:pt x="1260" y="569"/>
                    </a:lnTo>
                    <a:lnTo>
                      <a:pt x="1351" y="603"/>
                    </a:lnTo>
                    <a:lnTo>
                      <a:pt x="1447" y="633"/>
                    </a:lnTo>
                    <a:lnTo>
                      <a:pt x="1546" y="660"/>
                    </a:lnTo>
                    <a:lnTo>
                      <a:pt x="1649" y="684"/>
                    </a:lnTo>
                    <a:lnTo>
                      <a:pt x="1755" y="703"/>
                    </a:lnTo>
                    <a:lnTo>
                      <a:pt x="1863" y="719"/>
                    </a:lnTo>
                    <a:lnTo>
                      <a:pt x="1972" y="731"/>
                    </a:lnTo>
                    <a:lnTo>
                      <a:pt x="2081" y="737"/>
                    </a:lnTo>
                    <a:lnTo>
                      <a:pt x="2193" y="740"/>
                    </a:lnTo>
                    <a:lnTo>
                      <a:pt x="2302" y="737"/>
                    </a:lnTo>
                    <a:lnTo>
                      <a:pt x="2411" y="731"/>
                    </a:lnTo>
                    <a:lnTo>
                      <a:pt x="2519" y="719"/>
                    </a:lnTo>
                    <a:lnTo>
                      <a:pt x="2626" y="704"/>
                    </a:lnTo>
                    <a:lnTo>
                      <a:pt x="2732" y="685"/>
                    </a:lnTo>
                    <a:lnTo>
                      <a:pt x="2836" y="663"/>
                    </a:lnTo>
                    <a:lnTo>
                      <a:pt x="2936" y="636"/>
                    </a:lnTo>
                    <a:lnTo>
                      <a:pt x="3033" y="607"/>
                    </a:lnTo>
                    <a:lnTo>
                      <a:pt x="3127" y="575"/>
                    </a:lnTo>
                    <a:lnTo>
                      <a:pt x="3216" y="539"/>
                    </a:lnTo>
                    <a:lnTo>
                      <a:pt x="3301" y="501"/>
                    </a:lnTo>
                    <a:lnTo>
                      <a:pt x="3381" y="460"/>
                    </a:lnTo>
                    <a:lnTo>
                      <a:pt x="3453" y="416"/>
                    </a:lnTo>
                    <a:lnTo>
                      <a:pt x="3521" y="368"/>
                    </a:lnTo>
                    <a:lnTo>
                      <a:pt x="3580" y="321"/>
                    </a:lnTo>
                    <a:lnTo>
                      <a:pt x="3633" y="271"/>
                    </a:lnTo>
                    <a:lnTo>
                      <a:pt x="3677" y="218"/>
                    </a:lnTo>
                    <a:lnTo>
                      <a:pt x="3714" y="165"/>
                    </a:lnTo>
                    <a:lnTo>
                      <a:pt x="3741" y="109"/>
                    </a:lnTo>
                    <a:lnTo>
                      <a:pt x="3745" y="99"/>
                    </a:lnTo>
                    <a:lnTo>
                      <a:pt x="3751" y="86"/>
                    </a:lnTo>
                    <a:lnTo>
                      <a:pt x="3758" y="69"/>
                    </a:lnTo>
                    <a:lnTo>
                      <a:pt x="3769" y="52"/>
                    </a:lnTo>
                    <a:lnTo>
                      <a:pt x="3782" y="34"/>
                    </a:lnTo>
                    <a:lnTo>
                      <a:pt x="3797" y="19"/>
                    </a:lnTo>
                    <a:lnTo>
                      <a:pt x="3816" y="9"/>
                    </a:lnTo>
                    <a:lnTo>
                      <a:pt x="3842" y="2"/>
                    </a:lnTo>
                    <a:lnTo>
                      <a:pt x="3866" y="0"/>
                    </a:lnTo>
                    <a:close/>
                  </a:path>
                </a:pathLst>
              </a:custGeom>
              <a:solidFill>
                <a:schemeClr val="bg1"/>
              </a:solidFill>
              <a:ln w="0">
                <a:noFill/>
                <a:prstDash val="solid"/>
                <a:round/>
              </a:ln>
            </p:spPr>
            <p:txBody>
              <a:bodyPr vert="horz" wrap="square" lIns="121920" tIns="60960" rIns="121920" bIns="60960" numCol="1" anchor="t" anchorCtr="0" compatLnSpc="1"/>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endParaRPr lang="ru-RU">
                  <a:cs typeface="思源黑体 CN Normal" panose="020b0400000000000000" charset="-122"/>
                </a:endParaRPr>
              </a:p>
            </p:txBody>
          </p:sp>
        </p:grpSp>
      </p:grpSp>
      <p:grpSp>
        <p:nvGrpSpPr>
          <p:cNvPr id="5" name="组合 18"/>
          <p:cNvGrpSpPr/>
          <p:nvPr/>
        </p:nvGrpSpPr>
        <p:grpSpPr>
          <a:xfrm>
            <a:off x="6214345" y="3756712"/>
            <a:ext cx="399098" cy="85249"/>
            <a:chOff x="1587" y="2154"/>
            <a:chExt cx="1104" cy="236"/>
          </a:xfrm>
          <a:gradFill>
            <a:gsLst>
              <a:gs pos="0">
                <a:srgbClr val="21ACFB"/>
              </a:gs>
              <a:gs pos="100000">
                <a:srgbClr val="1D77FA"/>
              </a:gs>
            </a:gsLst>
            <a:lin ang="5400000" scaled="0"/>
          </a:gradFill>
        </p:grpSpPr>
        <p:sp>
          <p:nvSpPr>
            <p:cNvPr id="46" name="图形"/>
            <p:cNvSpPr/>
            <p:nvPr/>
          </p:nvSpPr>
          <p:spPr>
            <a:xfrm>
              <a:off x="1587" y="2154"/>
              <a:ext cx="237" cy="237"/>
            </a:xfrm>
            <a:prstGeom prst="ellipse">
              <a:avLst/>
            </a:prstGeom>
            <a:solidFill>
              <a:srgbClr val="62B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bg1"/>
                </a:solidFill>
                <a:latin typeface="字魂152号-机甲超级黑" panose="00000500000000000000" charset="-122"/>
                <a:ea typeface="字魂152号-机甲超级黑" panose="00000500000000000000" charset="-122"/>
                <a:cs typeface="思源黑体 CN Normal" panose="020b0400000000000000" charset="-122"/>
              </a:endParaRPr>
            </a:p>
          </p:txBody>
        </p:sp>
        <p:sp>
          <p:nvSpPr>
            <p:cNvPr id="47" name="图形"/>
            <p:cNvSpPr/>
            <p:nvPr/>
          </p:nvSpPr>
          <p:spPr>
            <a:xfrm>
              <a:off x="2021" y="2154"/>
              <a:ext cx="237" cy="237"/>
            </a:xfrm>
            <a:prstGeom prst="ellipse">
              <a:avLst/>
            </a:prstGeom>
            <a:solidFill>
              <a:srgbClr val="62B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bg1"/>
                </a:solidFill>
                <a:latin typeface="字魂152号-机甲超级黑" panose="00000500000000000000" charset="-122"/>
                <a:ea typeface="字魂152号-机甲超级黑" panose="00000500000000000000" charset="-122"/>
                <a:cs typeface="思源黑体 CN Normal" panose="020b0400000000000000" charset="-122"/>
              </a:endParaRPr>
            </a:p>
          </p:txBody>
        </p:sp>
        <p:sp>
          <p:nvSpPr>
            <p:cNvPr id="48" name="图形"/>
            <p:cNvSpPr/>
            <p:nvPr/>
          </p:nvSpPr>
          <p:spPr>
            <a:xfrm>
              <a:off x="2455" y="2154"/>
              <a:ext cx="237" cy="237"/>
            </a:xfrm>
            <a:prstGeom prst="ellipse">
              <a:avLst/>
            </a:prstGeom>
            <a:solidFill>
              <a:srgbClr val="62B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bg1"/>
                </a:solidFill>
                <a:latin typeface="字魂152号-机甲超级黑" panose="00000500000000000000" charset="-122"/>
                <a:ea typeface="字魂152号-机甲超级黑" panose="00000500000000000000" charset="-122"/>
                <a:cs typeface="思源黑体 CN Normal" panose="020b0400000000000000" charset="-122"/>
              </a:endParaRPr>
            </a:p>
          </p:txBody>
        </p:sp>
      </p:grpSp>
    </p:spTree>
    <p:custDataLst>
      <p:tags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0" algn="ctr">
              <a:lnSpc>
                <a:spcPct val="140000"/>
              </a:lnSpc>
            </a:pPr>
            <a:r>
              <a:rPr lang="zh-CN" altLang="en-US" b="1">
                <a:solidFill>
                  <a:srgbClr val="FFFF00"/>
                </a:solidFill>
                <a:sym typeface="+mn-ea"/>
              </a:rPr>
              <a:t>导 读 案 例</a:t>
            </a:r>
            <a:endParaRPr lang="en-US" altLang="zh-CN" sz="1800" b="1">
              <a:solidFill>
                <a:srgbClr val="FFFF00"/>
              </a:solidFill>
            </a:endParaRPr>
          </a:p>
          <a:p>
            <a:pPr indent="467995" algn="l">
              <a:lnSpc>
                <a:spcPct val="140000"/>
              </a:lnSpc>
              <a:spcBef>
                <a:spcPct val="0"/>
              </a:spcBef>
              <a:spcAft>
                <a:spcPct val="0"/>
              </a:spcAft>
            </a:pPr>
            <a:r>
              <a:rPr lang="zh-CN" altLang="en-US"/>
              <a:t>酒鬼酒股份有限公司( 以下简称“酒鬼酒”) 作为白酒行业的龙头企业，在面临销售压力的情况下实行了“购酒 + 借款 + 贴息”的销售模式，但由于内部控制流程不完善，公司1亿元银行存款被人盗领。</a:t>
            </a:r>
            <a:endParaRPr lang="zh-CN" altLang="en-US"/>
          </a:p>
          <a:p>
            <a:pPr indent="467995" algn="l">
              <a:lnSpc>
                <a:spcPct val="140000"/>
              </a:lnSpc>
              <a:spcBef>
                <a:spcPct val="0"/>
              </a:spcBef>
              <a:spcAft>
                <a:spcPct val="0"/>
              </a:spcAft>
            </a:pPr>
            <a:r>
              <a:rPr lang="zh-CN" altLang="en-US"/>
              <a:t>酒鬼酒所采用的“存款卖酒”事情经过如下：酒鬼酒批准异地存款销售的协议后在杭州农行开设了活期账户，但办理时按对方要求未开通短信通知，随后收到汇入款项；而后公司派一名财务人员携财务专用章、单位公章、法人代表章赴杭州农行补盖公章，期间出现人章分离致使印章被拿走并加盖在空白</a:t>
            </a: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0" algn="ctr">
              <a:lnSpc>
                <a:spcPct val="140000"/>
              </a:lnSpc>
            </a:pPr>
            <a:r>
              <a:rPr lang="zh-CN" altLang="en-US" b="1">
                <a:solidFill>
                  <a:srgbClr val="FFFF00"/>
                </a:solidFill>
                <a:sym typeface="+mn-ea"/>
              </a:rPr>
              <a:t>导 读 案 例</a:t>
            </a:r>
            <a:endParaRPr lang="en-US" altLang="zh-CN" sz="1800" b="1">
              <a:solidFill>
                <a:srgbClr val="FFFF00"/>
              </a:solidFill>
            </a:endParaRPr>
          </a:p>
          <a:p>
            <a:pPr indent="0" algn="l">
              <a:lnSpc>
                <a:spcPct val="140000"/>
              </a:lnSpc>
              <a:spcBef>
                <a:spcPct val="0"/>
              </a:spcBef>
              <a:spcAft>
                <a:spcPct val="0"/>
              </a:spcAft>
            </a:pPr>
            <a:r>
              <a:rPr lang="zh-CN" altLang="en-US">
                <a:sym typeface="+mn-ea"/>
              </a:rPr>
              <a:t>电汇凭证和转账凭证上;最后，直到公司需办理转账业务时才发现账户内的1亿元存款已被转移。</a:t>
            </a:r>
            <a:endParaRPr lang="zh-CN" altLang="en-US"/>
          </a:p>
          <a:p>
            <a:pPr indent="467995" algn="l">
              <a:lnSpc>
                <a:spcPct val="140000"/>
              </a:lnSpc>
              <a:spcBef>
                <a:spcPct val="0"/>
              </a:spcBef>
              <a:spcAft>
                <a:spcPct val="0"/>
              </a:spcAft>
            </a:pPr>
            <a:r>
              <a:rPr lang="zh-CN" altLang="en-US">
                <a:sym typeface="+mn-ea"/>
              </a:rPr>
              <a:t>基于案件叙述，酒鬼酒的活期存款被挪用的情形存在以下控制缺陷:一是存款销售合同不符合实际经济业务;二是在开设账户时未开通短信通知业务;三是印章由一人保管且外出离身;四是分多笔款项汇入可能存在化整为零，规避内部批准障碍的情况。</a:t>
            </a:r>
            <a:endParaRPr lang="zh-CN" altLang="en-US">
              <a:sym typeface="+mn-ea"/>
            </a:endParaRPr>
          </a:p>
          <a:p>
            <a:pPr indent="467995" algn="l">
              <a:lnSpc>
                <a:spcPct val="140000"/>
              </a:lnSpc>
              <a:spcBef>
                <a:spcPct val="0"/>
              </a:spcBef>
              <a:spcAft>
                <a:spcPct val="0"/>
              </a:spcAft>
            </a:pPr>
            <a:endParaRPr lang="zh-CN" altLang="en-US"/>
          </a:p>
          <a:p>
            <a:pPr indent="467995" algn="l">
              <a:lnSpc>
                <a:spcPct val="140000"/>
              </a:lnSpc>
              <a:spcBef>
                <a:spcPct val="0"/>
              </a:spcBef>
              <a:spcAft>
                <a:spcPct val="0"/>
              </a:spcAft>
            </a:pP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0" algn="ctr">
              <a:lnSpc>
                <a:spcPct val="140000"/>
              </a:lnSpc>
            </a:pPr>
            <a:r>
              <a:rPr lang="zh-CN" altLang="en-US" b="1">
                <a:solidFill>
                  <a:srgbClr val="FFFF00"/>
                </a:solidFill>
                <a:sym typeface="+mn-ea"/>
              </a:rPr>
              <a:t>导 读 案 例</a:t>
            </a:r>
            <a:endParaRPr lang="en-US" altLang="zh-CN" sz="1800" b="1">
              <a:solidFill>
                <a:srgbClr val="FFFF00"/>
              </a:solidFill>
            </a:endParaRPr>
          </a:p>
          <a:p>
            <a:pPr indent="467995" algn="l">
              <a:lnSpc>
                <a:spcPct val="140000"/>
              </a:lnSpc>
              <a:spcBef>
                <a:spcPct val="0"/>
              </a:spcBef>
              <a:spcAft>
                <a:spcPct val="0"/>
              </a:spcAft>
            </a:pPr>
            <a:r>
              <a:rPr lang="zh-CN" altLang="en-US"/>
              <a:t>酒鬼酒作为一家上市公司，应该是有着严格的内控制度。但很显然，在现金管理方面，出现了一系列重大内控管理疏漏，例如，出纳和相关财务人员没有对银行存款做到日清核对，新账户开立时内控异常以及印鉴管理等问题。因此，现金管理的重要性是什么?企业又应该从哪些方面着手改造管理流程呢?让我们走进本章起来深入了解和学习关于公司内控中的现金管理。</a:t>
            </a:r>
            <a:endParaRPr lang="zh-CN" altLang="en-US"/>
          </a:p>
          <a:p>
            <a:pPr indent="467995" algn="l">
              <a:lnSpc>
                <a:spcPct val="140000"/>
              </a:lnSpc>
              <a:spcBef>
                <a:spcPct val="0"/>
              </a:spcBef>
              <a:spcAft>
                <a:spcPct val="0"/>
              </a:spcAft>
            </a:pPr>
            <a:endParaRPr lang="zh-CN" altLang="en-US"/>
          </a:p>
          <a:p>
            <a:pPr indent="467995" algn="l">
              <a:lnSpc>
                <a:spcPct val="140000"/>
              </a:lnSpc>
              <a:spcBef>
                <a:spcPct val="0"/>
              </a:spcBef>
              <a:spcAft>
                <a:spcPct val="0"/>
              </a:spcAft>
            </a:pP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图形"/>
          <p:cNvSpPr/>
          <p:nvPr/>
        </p:nvSpPr>
        <p:spPr>
          <a:xfrm>
            <a:off x="-2768992" y="1692836"/>
            <a:ext cx="6475571" cy="6475571"/>
          </a:xfrm>
          <a:prstGeom prst="ellipse">
            <a:avLst/>
          </a:prstGeom>
          <a:solidFill>
            <a:srgbClr val="62BB99">
              <a:alpha val="21000"/>
            </a:srgb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4" name="图形"/>
          <p:cNvSpPr/>
          <p:nvPr/>
        </p:nvSpPr>
        <p:spPr>
          <a:xfrm>
            <a:off x="325279" y="472916"/>
            <a:ext cx="8452485" cy="4111466"/>
          </a:xfrm>
          <a:prstGeom prst="roundRect">
            <a:avLst>
              <a:gd name="adj" fmla="val 5625"/>
            </a:avLst>
          </a:prstGeom>
          <a:solidFill>
            <a:schemeClr val="bg1">
              <a:alpha val="18000"/>
            </a:schemeClr>
          </a:solidFill>
          <a:ln w="19050">
            <a:noFill/>
          </a:ln>
          <a:effectLst>
            <a:outerShdw blurRad="965200" dist="38100" dir="10800000" algn="r" rotWithShape="0">
              <a:srgbClr val="1D77F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思源黑体 CN Medium" panose="020b0600000000000000" charset="-122"/>
            </a:endParaRPr>
          </a:p>
        </p:txBody>
      </p:sp>
      <p:sp>
        <p:nvSpPr>
          <p:cNvPr id="5" name="图形"/>
          <p:cNvSpPr/>
          <p:nvPr/>
        </p:nvSpPr>
        <p:spPr>
          <a:xfrm flipH="1" flipV="1">
            <a:off x="7965282" y="462439"/>
            <a:ext cx="817721" cy="754380"/>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963" h="886">
                <a:moveTo>
                  <a:pt x="0" y="42"/>
                </a:moveTo>
                <a:cubicBezTo>
                  <a:pt x="76" y="15"/>
                  <a:pt x="158" y="0"/>
                  <a:pt x="243" y="0"/>
                </a:cubicBezTo>
                <a:cubicBezTo>
                  <a:pt x="641" y="0"/>
                  <a:pt x="963" y="322"/>
                  <a:pt x="963" y="720"/>
                </a:cubicBezTo>
                <a:cubicBezTo>
                  <a:pt x="963" y="778"/>
                  <a:pt x="956" y="834"/>
                  <a:pt x="943" y="888"/>
                </a:cubicBezTo>
                <a:lnTo>
                  <a:pt x="0" y="888"/>
                </a:lnTo>
                <a:lnTo>
                  <a:pt x="0" y="42"/>
                </a:lnTo>
                <a:close/>
              </a:path>
            </a:pathLst>
          </a:custGeom>
          <a:gradFill>
            <a:gsLst>
              <a:gs pos="0">
                <a:srgbClr val="A7D9C6"/>
              </a:gs>
              <a:gs pos="10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思源黑体 CN Normal" panose="020b0400000000000000" charset="-122"/>
            </a:endParaRPr>
          </a:p>
        </p:txBody>
      </p:sp>
      <p:sp>
        <p:nvSpPr>
          <p:cNvPr id="6" name="图形"/>
          <p:cNvSpPr/>
          <p:nvPr/>
        </p:nvSpPr>
        <p:spPr>
          <a:xfrm flipV="1">
            <a:off x="8053638" y="1312045"/>
            <a:ext cx="119539" cy="119539"/>
          </a:xfrm>
          <a:prstGeom prst="ellipse">
            <a:avLst/>
          </a:prstGeom>
          <a:gradFill flip="none" rotWithShape="1">
            <a:gsLst>
              <a:gs pos="0">
                <a:srgbClr val="A7D9C6"/>
              </a:gs>
              <a:gs pos="100000">
                <a:srgbClr val="A7D9C6"/>
              </a:gs>
            </a:gsLst>
            <a:lin ang="0" scaled="0"/>
          </a:gradFill>
          <a:ln>
            <a:noFill/>
          </a:ln>
          <a:effectLst>
            <a:outerShdw blurRad="609600" dist="152400" dir="135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rgbClr val="FFFFFF"/>
              </a:solidFill>
              <a:latin typeface="思源黑体 CN Normal"/>
              <a:ea typeface="思源黑体 CN Normal"/>
              <a:cs typeface="+mn-ea"/>
            </a:endParaRPr>
          </a:p>
        </p:txBody>
      </p:sp>
      <p:sp>
        <p:nvSpPr>
          <p:cNvPr id="7" name="图形"/>
          <p:cNvSpPr/>
          <p:nvPr/>
        </p:nvSpPr>
        <p:spPr>
          <a:xfrm flipV="1">
            <a:off x="-21907" y="-75248"/>
            <a:ext cx="1400175" cy="1292066"/>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963" h="886">
                <a:moveTo>
                  <a:pt x="0" y="42"/>
                </a:moveTo>
                <a:cubicBezTo>
                  <a:pt x="76" y="15"/>
                  <a:pt x="158" y="0"/>
                  <a:pt x="243" y="0"/>
                </a:cubicBezTo>
                <a:cubicBezTo>
                  <a:pt x="641" y="0"/>
                  <a:pt x="963" y="322"/>
                  <a:pt x="963" y="720"/>
                </a:cubicBezTo>
                <a:cubicBezTo>
                  <a:pt x="963" y="778"/>
                  <a:pt x="956" y="834"/>
                  <a:pt x="943" y="888"/>
                </a:cubicBezTo>
                <a:lnTo>
                  <a:pt x="0" y="888"/>
                </a:lnTo>
                <a:lnTo>
                  <a:pt x="0" y="42"/>
                </a:lnTo>
                <a:close/>
              </a:path>
            </a:pathLst>
          </a:custGeom>
          <a:gradFill>
            <a:gsLst>
              <a:gs pos="5000">
                <a:srgbClr val="A7D9C6"/>
              </a:gs>
              <a:gs pos="10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思源黑体 CN Normal" panose="020b0400000000000000" charset="-122"/>
            </a:endParaRPr>
          </a:p>
        </p:txBody>
      </p:sp>
      <p:sp>
        <p:nvSpPr>
          <p:cNvPr id="8" name="图形"/>
          <p:cNvSpPr/>
          <p:nvPr/>
        </p:nvSpPr>
        <p:spPr bwMode="auto">
          <a:xfrm>
            <a:off x="8289132" y="4112895"/>
            <a:ext cx="726281" cy="726281"/>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62BB99"/>
              </a:gs>
              <a:gs pos="100000">
                <a:srgbClr val="A7D9C6"/>
              </a:gs>
            </a:gsLst>
            <a:lin ang="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sp>
        <p:nvSpPr>
          <p:cNvPr id="9" name="图形"/>
          <p:cNvSpPr txBox="1"/>
          <p:nvPr/>
        </p:nvSpPr>
        <p:spPr>
          <a:xfrm>
            <a:off x="4223142" y="2571750"/>
            <a:ext cx="2767732" cy="1054135"/>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3200">
                <a:solidFill>
                  <a:schemeClr val="bg1"/>
                </a:solidFill>
                <a:latin typeface="方正钻石体 简" pitchFamily="2" charset="-122"/>
                <a:ea typeface="方正钻石体 简" pitchFamily="2" charset="-122"/>
                <a:cs typeface="+mn-ea"/>
                <a:sym typeface="思源黑体 CN Medium" panose="020b0600000000000000" charset="-122"/>
              </a:rPr>
              <a:t>库存现金</a:t>
            </a:r>
            <a:endParaRPr lang="zh-CN" altLang="en-US" sz="3200">
              <a:solidFill>
                <a:schemeClr val="bg1"/>
              </a:solidFill>
              <a:latin typeface="方正钻石体 简" pitchFamily="2" charset="-122"/>
              <a:ea typeface="方正钻石体 简" pitchFamily="2" charset="-122"/>
              <a:cs typeface="+mn-ea"/>
              <a:sym typeface="思源黑体 CN Medium" panose="020b0600000000000000" charset="-122"/>
            </a:endParaRPr>
          </a:p>
        </p:txBody>
      </p:sp>
      <p:grpSp>
        <p:nvGrpSpPr>
          <p:cNvPr id="2" name="图形"/>
          <p:cNvGrpSpPr/>
          <p:nvPr/>
        </p:nvGrpSpPr>
        <p:grpSpPr>
          <a:xfrm>
            <a:off x="4565578" y="1816873"/>
            <a:ext cx="2260757" cy="553879"/>
            <a:chOff x="9617" y="3754"/>
            <a:chExt cx="4747" cy="1163"/>
          </a:xfrm>
        </p:grpSpPr>
        <p:sp>
          <p:nvSpPr>
            <p:cNvPr id="11" name="图形"/>
            <p:cNvSpPr/>
            <p:nvPr>
              <p:custDataLst>
                <p:tags r:id="rId2"/>
              </p:custDataLst>
            </p:nvPr>
          </p:nvSpPr>
          <p:spPr>
            <a:xfrm>
              <a:off x="11633" y="3828"/>
              <a:ext cx="2104" cy="963"/>
            </a:xfrm>
            <a:prstGeom prst="roundRect">
              <a:avLst>
                <a:gd name="adj" fmla="val 50000"/>
              </a:avLst>
            </a:prstGeom>
            <a:solidFill>
              <a:schemeClr val="bg1"/>
            </a:solidFill>
            <a:ln w="0" cap="flat" cmpd="sng" algn="ctr">
              <a:noFill/>
              <a:prstDash val="solid"/>
              <a:miter lim="800000"/>
            </a:ln>
            <a:effectLst>
              <a:outerShdw blurRad="469900" sx="102000" sy="102000" algn="ctr" rotWithShape="0">
                <a:srgbClr val="62BB99">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defRPr/>
              </a:pPr>
              <a:endParaRPr lang="zh-CN" altLang="en-US" sz="900">
                <a:solidFill>
                  <a:srgbClr val="FFFFFF"/>
                </a:solidFill>
                <a:latin typeface="思源黑体 CN Normal"/>
                <a:ea typeface="思源黑体 CN Normal"/>
                <a:cs typeface="思源黑体 CN Normal" panose="020b0400000000000000" charset="-122"/>
                <a:sym typeface="思源黑体 CN Normal"/>
              </a:endParaRPr>
            </a:p>
          </p:txBody>
        </p:sp>
        <p:sp>
          <p:nvSpPr>
            <p:cNvPr id="12" name="图形"/>
            <p:cNvSpPr/>
            <p:nvPr>
              <p:custDataLst>
                <p:tags r:id="rId3"/>
              </p:custDataLst>
            </p:nvPr>
          </p:nvSpPr>
          <p:spPr>
            <a:xfrm>
              <a:off x="9617" y="3791"/>
              <a:ext cx="2644" cy="999"/>
            </a:xfrm>
            <a:prstGeom prst="roundRect">
              <a:avLst>
                <a:gd name="adj" fmla="val 50000"/>
              </a:avLst>
            </a:prstGeom>
            <a:gradFill>
              <a:gsLst>
                <a:gs pos="0">
                  <a:srgbClr val="A7D9C6"/>
                </a:gs>
                <a:gs pos="67000">
                  <a:srgbClr val="62BB99"/>
                </a:gs>
              </a:gsLst>
              <a:lin ang="13500000" scaled="0"/>
            </a:gradFill>
            <a:ln w="0" cap="flat" cmpd="sng" algn="ctr">
              <a:noFill/>
              <a:prstDash val="solid"/>
              <a:miter lim="800000"/>
            </a:ln>
            <a:effectLst>
              <a:outerShdw blurRad="469900" sx="102000" sy="102000" algn="ctr" rotWithShape="0">
                <a:srgbClr val="62BB99">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defRPr/>
              </a:pPr>
              <a:endParaRPr lang="zh-CN" altLang="en-US" sz="900">
                <a:solidFill>
                  <a:srgbClr val="FFFFFF"/>
                </a:solidFill>
                <a:latin typeface="思源黑体 CN Normal"/>
                <a:ea typeface="思源黑体 CN Normal"/>
                <a:cs typeface="思源黑体 CN Normal" panose="020b0400000000000000" charset="-122"/>
                <a:sym typeface="思源黑体 CN Normal"/>
              </a:endParaRPr>
            </a:p>
          </p:txBody>
        </p:sp>
        <p:sp>
          <p:nvSpPr>
            <p:cNvPr id="13" name="图形"/>
            <p:cNvSpPr txBox="1"/>
            <p:nvPr/>
          </p:nvSpPr>
          <p:spPr>
            <a:xfrm>
              <a:off x="9875" y="3754"/>
              <a:ext cx="4489" cy="116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000">
                  <a:solidFill>
                    <a:schemeClr val="bg1"/>
                  </a:solidFill>
                  <a:latin typeface="微软雅黑" panose="020b0503020204020204" pitchFamily="34" charset="-122"/>
                  <a:ea typeface="微软雅黑" panose="020b0503020204020204" pitchFamily="34" charset="-122"/>
                  <a:cs typeface="思源黑体 CN Normal" panose="020b0400000000000000" charset="-122"/>
                </a:rPr>
                <a:t> </a:t>
              </a:r>
              <a:r>
                <a:rPr lang="zh-CN" altLang="en-US" sz="2700">
                  <a:solidFill>
                    <a:schemeClr val="bg1"/>
                  </a:solidFill>
                  <a:latin typeface="微软雅黑" panose="020b0503020204020204" pitchFamily="34" charset="-122"/>
                  <a:ea typeface="微软雅黑" panose="020b0503020204020204" pitchFamily="34" charset="-122"/>
                  <a:cs typeface="思源黑体 CN Normal" panose="020b0400000000000000" charset="-122"/>
                </a:rPr>
                <a:t>PART </a:t>
              </a:r>
              <a:r>
                <a:rPr lang="en-US" altLang="zh-CN">
                  <a:latin typeface="微软雅黑" panose="020b0503020204020204" pitchFamily="34" charset="-122"/>
                  <a:ea typeface="微软雅黑" panose="020b0503020204020204" pitchFamily="34" charset="-122"/>
                  <a:cs typeface="思源黑体 CN Normal" panose="020b0400000000000000" charset="-122"/>
                </a:rPr>
                <a:t> </a:t>
              </a:r>
              <a:r>
                <a:rPr lang="en-US" altLang="zh-CN" sz="3000">
                  <a:solidFill>
                    <a:srgbClr val="000000"/>
                  </a:solidFill>
                  <a:latin typeface="微软雅黑" panose="020b0503020204020204" pitchFamily="34" charset="-122"/>
                  <a:ea typeface="微软雅黑" panose="020b0503020204020204" pitchFamily="34" charset="-122"/>
                  <a:cs typeface="思源黑体 CN Normal" panose="020b0400000000000000" charset="-122"/>
                </a:rPr>
                <a:t>01</a:t>
              </a:r>
              <a:endParaRPr lang="en-US" altLang="zh-CN" sz="3000">
                <a:solidFill>
                  <a:srgbClr val="000000"/>
                </a:solidFill>
                <a:latin typeface="微软雅黑" panose="020b0503020204020204" pitchFamily="34" charset="-122"/>
                <a:ea typeface="微软雅黑" panose="020b0503020204020204" pitchFamily="34" charset="-122"/>
                <a:cs typeface="思源黑体 CN Normal" panose="020b0400000000000000" charset="-122"/>
              </a:endParaRPr>
            </a:p>
          </p:txBody>
        </p:sp>
      </p:grpSp>
      <p:grpSp>
        <p:nvGrpSpPr>
          <p:cNvPr id="10" name="图形"/>
          <p:cNvGrpSpPr/>
          <p:nvPr/>
        </p:nvGrpSpPr>
        <p:grpSpPr>
          <a:xfrm>
            <a:off x="6990874" y="3759041"/>
            <a:ext cx="869633" cy="85725"/>
            <a:chOff x="14679" y="7893"/>
            <a:chExt cx="1826" cy="180"/>
          </a:xfrm>
          <a:gradFill>
            <a:gsLst>
              <a:gs pos="0">
                <a:srgbClr val="A7D9C6"/>
              </a:gs>
              <a:gs pos="67000">
                <a:srgbClr val="62BB99"/>
              </a:gs>
            </a:gsLst>
            <a:lin ang="13500000" scaled="0"/>
          </a:gradFill>
        </p:grpSpPr>
        <p:grpSp>
          <p:nvGrpSpPr>
            <p:cNvPr id="14" name="组合 25"/>
            <p:cNvGrpSpPr/>
            <p:nvPr/>
          </p:nvGrpSpPr>
          <p:grpSpPr>
            <a:xfrm>
              <a:off x="15669" y="7895"/>
              <a:ext cx="840" cy="180"/>
              <a:chOff x="1587" y="2154"/>
              <a:chExt cx="1105" cy="237"/>
            </a:xfrm>
            <a:grpFill/>
          </p:grpSpPr>
          <p:sp>
            <p:nvSpPr>
              <p:cNvPr id="19" name="图形"/>
              <p:cNvSpPr/>
              <p:nvPr/>
            </p:nvSpPr>
            <p:spPr>
              <a:xfrm>
                <a:off x="1587" y="2154"/>
                <a:ext cx="237" cy="23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20" name="图形"/>
              <p:cNvSpPr/>
              <p:nvPr/>
            </p:nvSpPr>
            <p:spPr>
              <a:xfrm>
                <a:off x="2021" y="2154"/>
                <a:ext cx="237" cy="23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21" name="图形"/>
              <p:cNvSpPr/>
              <p:nvPr/>
            </p:nvSpPr>
            <p:spPr>
              <a:xfrm>
                <a:off x="2455" y="2154"/>
                <a:ext cx="237" cy="23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sp>
          <p:nvSpPr>
            <p:cNvPr id="16" name="图形"/>
            <p:cNvSpPr/>
            <p:nvPr/>
          </p:nvSpPr>
          <p:spPr>
            <a:xfrm>
              <a:off x="14679" y="7893"/>
              <a:ext cx="180" cy="1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17" name="图形"/>
            <p:cNvSpPr/>
            <p:nvPr/>
          </p:nvSpPr>
          <p:spPr>
            <a:xfrm>
              <a:off x="15008" y="7893"/>
              <a:ext cx="180" cy="1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18" name="图形"/>
            <p:cNvSpPr/>
            <p:nvPr/>
          </p:nvSpPr>
          <p:spPr>
            <a:xfrm>
              <a:off x="15338" y="7893"/>
              <a:ext cx="180" cy="1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grpSp>
        <p:nvGrpSpPr>
          <p:cNvPr id="15" name="图形"/>
          <p:cNvGrpSpPr/>
          <p:nvPr/>
        </p:nvGrpSpPr>
        <p:grpSpPr>
          <a:xfrm>
            <a:off x="786911" y="1051274"/>
            <a:ext cx="3160976" cy="2938840"/>
            <a:chOff x="2024" y="2437"/>
            <a:chExt cx="6930" cy="6443"/>
          </a:xfrm>
        </p:grpSpPr>
        <p:sp>
          <p:nvSpPr>
            <p:cNvPr id="23"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24"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25" name="图形" descr="E:\006包图网\素材\1\商务办公\13035 (2).jpg13035 (2)"/>
            <p:cNvPicPr>
              <a:picLocks noChangeAspect="1"/>
            </p:cNvPicPr>
            <p:nvPr/>
          </p:nvPicPr>
          <p:blipFill>
            <a:blip r:embed="rId4"/>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26" name="图形"/>
            <p:cNvSpPr/>
            <p:nvPr/>
          </p:nvSpPr>
          <p:spPr bwMode="auto">
            <a:xfrm>
              <a:off x="2024" y="6392"/>
              <a:ext cx="2038" cy="2040"/>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62BB99"/>
                </a:gs>
                <a:gs pos="100000">
                  <a:srgbClr val="A7D9C6"/>
                </a:gs>
              </a:gsLst>
              <a:lin ang="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sp>
          <p:nvSpPr>
            <p:cNvPr id="27"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图形"/>
          <p:cNvSpPr/>
          <p:nvPr/>
        </p:nvSpPr>
        <p:spPr>
          <a:xfrm>
            <a:off x="-2844086" y="-4170936"/>
            <a:ext cx="6475571" cy="6475571"/>
          </a:xfrm>
          <a:prstGeom prst="ellipse">
            <a:avLst/>
          </a:prstGeom>
          <a:solidFill>
            <a:srgbClr val="62BB99">
              <a:alpha val="21000"/>
            </a:srgbClr>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nvGrpSpPr>
          <p:cNvPr id="2" name="图形"/>
          <p:cNvGrpSpPr/>
          <p:nvPr/>
        </p:nvGrpSpPr>
        <p:grpSpPr>
          <a:xfrm flipH="1">
            <a:off x="796765" y="1087756"/>
            <a:ext cx="8813007" cy="4506277"/>
            <a:chOff x="-1000" y="2284"/>
            <a:chExt cx="18505" cy="9462"/>
          </a:xfrm>
          <a:effectLst/>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a:outerShdw blurRad="1270000" dist="38100" dir="5400000" algn="t" rotWithShape="0">
                <a:srgbClr val="AFB6C9">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grpSp>
        <p:nvGrpSpPr>
          <p:cNvPr id="3" name="图形"/>
          <p:cNvGrpSpPr/>
          <p:nvPr/>
        </p:nvGrpSpPr>
        <p:grpSpPr>
          <a:xfrm>
            <a:off x="3394250" y="2285998"/>
            <a:ext cx="3535204" cy="609600"/>
            <a:chOff x="8370" y="3869"/>
            <a:chExt cx="7423" cy="1280"/>
          </a:xfrm>
          <a:effectLst/>
        </p:grpSpPr>
        <p:sp>
          <p:nvSpPr>
            <p:cNvPr id="19" name="图形"/>
            <p:cNvSpPr/>
            <p:nvPr/>
          </p:nvSpPr>
          <p:spPr>
            <a:xfrm>
              <a:off x="8385" y="3869"/>
              <a:ext cx="7408" cy="1280"/>
            </a:xfrm>
            <a:prstGeom prst="roundRect">
              <a:avLst>
                <a:gd name="adj" fmla="val 19558"/>
              </a:avLst>
            </a:prstGeom>
            <a:solidFill>
              <a:schemeClr val="bg1"/>
            </a:solidFill>
            <a:ln w="15875">
              <a:solidFill>
                <a:srgbClr val="A7D9C6"/>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0" name="图形"/>
            <p:cNvSpPr/>
            <p:nvPr/>
          </p:nvSpPr>
          <p:spPr>
            <a:xfrm>
              <a:off x="8370" y="3869"/>
              <a:ext cx="1568" cy="1280"/>
            </a:xfrm>
            <a:custGeom>
              <a:gdLst>
                <a:gd name="adj" fmla="val 35937"/>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1569" h="1280">
                  <a:moveTo>
                    <a:pt x="1568" y="0"/>
                  </a:moveTo>
                  <a:lnTo>
                    <a:pt x="1108" y="1280"/>
                  </a:lnTo>
                  <a:lnTo>
                    <a:pt x="250" y="1280"/>
                  </a:lnTo>
                  <a:cubicBezTo>
                    <a:pt x="110" y="1284"/>
                    <a:pt x="-3" y="1156"/>
                    <a:pt x="0" y="1030"/>
                  </a:cubicBezTo>
                  <a:lnTo>
                    <a:pt x="0" y="250"/>
                  </a:lnTo>
                  <a:cubicBezTo>
                    <a:pt x="-4" y="110"/>
                    <a:pt x="124" y="-3"/>
                    <a:pt x="250" y="0"/>
                  </a:cubicBezTo>
                  <a:lnTo>
                    <a:pt x="1568" y="0"/>
                  </a:lnTo>
                  <a:close/>
                </a:path>
              </a:pathLst>
            </a:custGeom>
            <a:gradFill>
              <a:gsLst>
                <a:gs pos="100000">
                  <a:srgbClr val="A7D9C6"/>
                </a:gs>
                <a:gs pos="2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200">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1" name="图形"/>
            <p:cNvSpPr txBox="1"/>
            <p:nvPr/>
          </p:nvSpPr>
          <p:spPr>
            <a:xfrm>
              <a:off x="8519" y="3970"/>
              <a:ext cx="1568" cy="969"/>
            </a:xfrm>
            <a:prstGeom prst="rect">
              <a:avLst/>
            </a:prstGeom>
            <a:noFill/>
          </p:spPr>
          <p:txBody>
            <a:bodyPr wrap="square" rtlCol="0">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r>
                <a:rPr lang="zh-CN" altLang="en-US"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rPr>
                <a:t>一、</a:t>
              </a:r>
              <a:endParaRPr lang="en-US" altLang="zh-CN"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endParaRPr>
            </a:p>
          </p:txBody>
        </p:sp>
        <p:sp>
          <p:nvSpPr>
            <p:cNvPr id="13" name="图形"/>
            <p:cNvSpPr txBox="1"/>
            <p:nvPr/>
          </p:nvSpPr>
          <p:spPr>
            <a:xfrm>
              <a:off x="9493" y="4079"/>
              <a:ext cx="6150" cy="840"/>
            </a:xfrm>
            <a:prstGeom prst="rect">
              <a:avLst/>
            </a:prstGeom>
            <a:noFill/>
          </p:spPr>
          <p:txBody>
            <a:bodyPr wrap="square" rtlCol="0" anchor="t">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spcBef>
                  <a:spcPct val="50000"/>
                </a:spcBef>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rPr>
                <a:t>现金的概念</a:t>
              </a:r>
              <a:endPar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endParaRPr>
            </a:p>
          </p:txBody>
        </p:sp>
      </p:grpSp>
      <p:grpSp>
        <p:nvGrpSpPr>
          <p:cNvPr id="4" name="图形"/>
          <p:cNvGrpSpPr/>
          <p:nvPr/>
        </p:nvGrpSpPr>
        <p:grpSpPr>
          <a:xfrm>
            <a:off x="850661" y="1428742"/>
            <a:ext cx="1935389" cy="1925229"/>
            <a:chOff x="2477" y="2437"/>
            <a:chExt cx="6477" cy="6443"/>
          </a:xfrm>
        </p:grpSpPr>
        <p:sp>
          <p:nvSpPr>
            <p:cNvPr id="30"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31"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33" name="图形" descr="E:\006包图网\素材\1\商务办公\13035 (2).jpg13035 (2)"/>
            <p:cNvPicPr>
              <a:picLocks noChangeAspect="1"/>
            </p:cNvPicPr>
            <p:nvPr/>
          </p:nvPicPr>
          <p:blipFill>
            <a:blip r:embed="rId2"/>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35"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ustDataLst>
      <p:tags r:id="rId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t>货币资金是指企业生产经营过程中以货币形态而存在的资产，包括</a:t>
            </a:r>
            <a:r>
              <a:rPr lang="zh-CN" sz="1800">
                <a:solidFill>
                  <a:srgbClr val="FF0000"/>
                </a:solidFill>
              </a:rPr>
              <a:t>库存现金、银行存款和其他货币资金</a:t>
            </a:r>
            <a:r>
              <a:rPr lang="zh-CN" sz="1800"/>
              <a:t>。其中，</a:t>
            </a:r>
            <a:r>
              <a:rPr lang="zh-CN" sz="1800">
                <a:solidFill>
                  <a:srgbClr val="FF0000"/>
                </a:solidFill>
              </a:rPr>
              <a:t>现金是流动性最强的一种货币资金</a:t>
            </a:r>
            <a:r>
              <a:rPr lang="zh-CN" sz="1800"/>
              <a:t>，是立即可以投入流通的交换媒介。</a:t>
            </a:r>
            <a:endParaRPr lang="zh-CN" sz="1800"/>
          </a:p>
          <a:p>
            <a:pPr indent="467995" algn="l">
              <a:lnSpc>
                <a:spcPct val="140000"/>
              </a:lnSpc>
            </a:pPr>
            <a:r>
              <a:rPr lang="zh-CN" sz="1800"/>
              <a:t>在我国，现金是一种狭义的概念，通常是指现行流通的人民币和部分外币。在会计核算中，现金是指库存现金。</a:t>
            </a:r>
            <a:r>
              <a:rPr lang="zh-CN">
                <a:solidFill>
                  <a:srgbClr val="FFFFFF"/>
                </a:solidFill>
              </a:rPr>
              <a:t>在现金流量表中，现金是指企业的现金和现金等价物。</a:t>
            </a:r>
            <a:r>
              <a:rPr lang="zh-CN"/>
              <a:t>这里现金是指库存现金；现金等价物是指企业持有的期限短、流动性强、易于转换为已知金额现金、价格变动很小的投资。</a:t>
            </a:r>
            <a:endParaRPr lang="zh-CN"/>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图形"/>
          <p:cNvSpPr/>
          <p:nvPr/>
        </p:nvSpPr>
        <p:spPr>
          <a:xfrm>
            <a:off x="-2844086" y="-4170936"/>
            <a:ext cx="6475571" cy="6475571"/>
          </a:xfrm>
          <a:prstGeom prst="ellipse">
            <a:avLst/>
          </a:prstGeom>
          <a:solidFill>
            <a:srgbClr val="62BB99">
              <a:alpha val="21000"/>
            </a:srgbClr>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nvGrpSpPr>
          <p:cNvPr id="2" name="图形"/>
          <p:cNvGrpSpPr/>
          <p:nvPr/>
        </p:nvGrpSpPr>
        <p:grpSpPr>
          <a:xfrm flipH="1">
            <a:off x="796765" y="1087756"/>
            <a:ext cx="8813007" cy="4506277"/>
            <a:chOff x="-1000" y="2284"/>
            <a:chExt cx="18505" cy="9462"/>
          </a:xfrm>
          <a:effectLst/>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a:outerShdw blurRad="1270000" dist="38100" dir="5400000" algn="t" rotWithShape="0">
                <a:srgbClr val="AFB6C9">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grpSp>
        <p:nvGrpSpPr>
          <p:cNvPr id="3" name="图形"/>
          <p:cNvGrpSpPr/>
          <p:nvPr/>
        </p:nvGrpSpPr>
        <p:grpSpPr>
          <a:xfrm>
            <a:off x="3394250" y="2285998"/>
            <a:ext cx="3535204" cy="609600"/>
            <a:chOff x="8370" y="3869"/>
            <a:chExt cx="7423" cy="1280"/>
          </a:xfrm>
          <a:effectLst/>
        </p:grpSpPr>
        <p:sp>
          <p:nvSpPr>
            <p:cNvPr id="19" name="图形"/>
            <p:cNvSpPr/>
            <p:nvPr/>
          </p:nvSpPr>
          <p:spPr>
            <a:xfrm>
              <a:off x="8385" y="3869"/>
              <a:ext cx="7408" cy="1280"/>
            </a:xfrm>
            <a:prstGeom prst="roundRect">
              <a:avLst>
                <a:gd name="adj" fmla="val 19558"/>
              </a:avLst>
            </a:prstGeom>
            <a:solidFill>
              <a:schemeClr val="bg1"/>
            </a:solidFill>
            <a:ln w="15875">
              <a:solidFill>
                <a:srgbClr val="A7D9C6"/>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0" name="图形"/>
            <p:cNvSpPr/>
            <p:nvPr/>
          </p:nvSpPr>
          <p:spPr>
            <a:xfrm>
              <a:off x="8370" y="3869"/>
              <a:ext cx="1568" cy="1280"/>
            </a:xfrm>
            <a:custGeom>
              <a:gdLst>
                <a:gd name="adj" fmla="val 35937"/>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1569" h="1280">
                  <a:moveTo>
                    <a:pt x="1568" y="0"/>
                  </a:moveTo>
                  <a:lnTo>
                    <a:pt x="1108" y="1280"/>
                  </a:lnTo>
                  <a:lnTo>
                    <a:pt x="250" y="1280"/>
                  </a:lnTo>
                  <a:cubicBezTo>
                    <a:pt x="110" y="1284"/>
                    <a:pt x="-3" y="1156"/>
                    <a:pt x="0" y="1030"/>
                  </a:cubicBezTo>
                  <a:lnTo>
                    <a:pt x="0" y="250"/>
                  </a:lnTo>
                  <a:cubicBezTo>
                    <a:pt x="-4" y="110"/>
                    <a:pt x="124" y="-3"/>
                    <a:pt x="250" y="0"/>
                  </a:cubicBezTo>
                  <a:lnTo>
                    <a:pt x="1568" y="0"/>
                  </a:lnTo>
                  <a:close/>
                </a:path>
              </a:pathLst>
            </a:custGeom>
            <a:gradFill>
              <a:gsLst>
                <a:gs pos="100000">
                  <a:srgbClr val="A7D9C6"/>
                </a:gs>
                <a:gs pos="2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200">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1" name="图形"/>
            <p:cNvSpPr txBox="1"/>
            <p:nvPr/>
          </p:nvSpPr>
          <p:spPr>
            <a:xfrm>
              <a:off x="8575" y="3970"/>
              <a:ext cx="1568" cy="969"/>
            </a:xfrm>
            <a:prstGeom prst="rect">
              <a:avLst/>
            </a:prstGeom>
            <a:noFill/>
          </p:spPr>
          <p:txBody>
            <a:bodyPr wrap="square" rtlCol="0">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r>
                <a:rPr lang="zh-CN" altLang="en-US"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rPr>
                <a:t>二、</a:t>
              </a:r>
              <a:endParaRPr lang="en-US" altLang="zh-CN"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endParaRPr>
            </a:p>
          </p:txBody>
        </p:sp>
        <p:sp>
          <p:nvSpPr>
            <p:cNvPr id="13" name="图形"/>
            <p:cNvSpPr txBox="1"/>
            <p:nvPr/>
          </p:nvSpPr>
          <p:spPr>
            <a:xfrm>
              <a:off x="9493" y="4079"/>
              <a:ext cx="6150" cy="840"/>
            </a:xfrm>
            <a:prstGeom prst="rect">
              <a:avLst/>
            </a:prstGeom>
            <a:noFill/>
          </p:spPr>
          <p:txBody>
            <a:bodyPr wrap="square" rtlCol="0" anchor="t">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spcBef>
                  <a:spcPct val="50000"/>
                </a:spcBef>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rPr>
                <a:t>现金的管理</a:t>
              </a:r>
              <a:endPar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endParaRPr>
            </a:p>
          </p:txBody>
        </p:sp>
      </p:grpSp>
      <p:grpSp>
        <p:nvGrpSpPr>
          <p:cNvPr id="4" name="图形"/>
          <p:cNvGrpSpPr/>
          <p:nvPr/>
        </p:nvGrpSpPr>
        <p:grpSpPr>
          <a:xfrm>
            <a:off x="850661" y="1428742"/>
            <a:ext cx="1935389" cy="1925229"/>
            <a:chOff x="2477" y="2437"/>
            <a:chExt cx="6477" cy="6443"/>
          </a:xfrm>
        </p:grpSpPr>
        <p:sp>
          <p:nvSpPr>
            <p:cNvPr id="30"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31"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33" name="图形" descr="E:\006包图网\素材\1\商务办公\13035 (2).jpg13035 (2)"/>
            <p:cNvPicPr>
              <a:picLocks noChangeAspect="1"/>
            </p:cNvPicPr>
            <p:nvPr/>
          </p:nvPicPr>
          <p:blipFill>
            <a:blip r:embed="rId2"/>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35"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ustDataLst>
      <p:tags r:id="rId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t>企业可用现金支付的款项有：</a:t>
            </a:r>
            <a:endParaRPr lang="en-US" altLang="zh-CN" sz="1800"/>
          </a:p>
          <a:p>
            <a:pPr indent="467995" algn="l">
              <a:lnSpc>
                <a:spcPct val="140000"/>
              </a:lnSpc>
            </a:pPr>
            <a:r>
              <a:rPr lang="zh-CN" sz="1800"/>
              <a:t>（1）职工工资、津贴；</a:t>
            </a:r>
            <a:endParaRPr lang="en-US" altLang="zh-CN" sz="1800"/>
          </a:p>
          <a:p>
            <a:pPr indent="467995" algn="l">
              <a:lnSpc>
                <a:spcPct val="140000"/>
              </a:lnSpc>
            </a:pPr>
            <a:r>
              <a:rPr lang="zh-CN" sz="1800"/>
              <a:t>（2）个人劳动报酬；</a:t>
            </a:r>
            <a:endParaRPr lang="en-US" altLang="zh-CN" sz="1800"/>
          </a:p>
          <a:p>
            <a:pPr indent="467995" algn="l">
              <a:lnSpc>
                <a:spcPct val="140000"/>
              </a:lnSpc>
            </a:pPr>
            <a:r>
              <a:rPr lang="zh-CN" sz="1800"/>
              <a:t>（3）根据国家规定颁发给个人的科学技术、文化艺术、体育比赛等各种奖金；</a:t>
            </a:r>
            <a:endParaRPr lang="en-US" altLang="zh-CN" sz="1800"/>
          </a:p>
          <a:p>
            <a:pPr indent="467995" algn="l">
              <a:lnSpc>
                <a:spcPct val="140000"/>
              </a:lnSpc>
            </a:pPr>
            <a:r>
              <a:rPr lang="zh-CN" sz="1800"/>
              <a:t>（4）各种劳保、福利费用以及国家规定的对个人的其他支出；</a:t>
            </a:r>
            <a:endParaRPr lang="en-US" altLang="zh-CN" sz="1800"/>
          </a:p>
          <a:p>
            <a:pPr indent="467995" algn="l">
              <a:lnSpc>
                <a:spcPct val="140000"/>
              </a:lnSpc>
            </a:pPr>
            <a:r>
              <a:rPr lang="zh-CN" sz="1800"/>
              <a:t>（5）向个人收购农副产品和其他物资的价款；</a:t>
            </a:r>
            <a:endParaRPr lang="en-US" altLang="zh-CN" sz="1800"/>
          </a:p>
          <a:p>
            <a:pPr indent="467995" algn="l">
              <a:lnSpc>
                <a:spcPct val="140000"/>
              </a:lnSpc>
            </a:pPr>
            <a:r>
              <a:rPr lang="zh-CN" sz="1800"/>
              <a:t>（6）出差人员必须随身携带的差旅费；</a:t>
            </a:r>
            <a:endParaRPr lang="en-US" altLang="zh-CN" sz="1800"/>
          </a:p>
          <a:p>
            <a:pPr indent="467995" algn="l">
              <a:lnSpc>
                <a:spcPct val="140000"/>
              </a:lnSpc>
            </a:pPr>
            <a:r>
              <a:rPr lang="zh-CN" sz="1800"/>
              <a:t>（7）</a:t>
            </a:r>
            <a:r>
              <a:rPr lang="zh-CN" sz="1800">
                <a:solidFill>
                  <a:srgbClr val="FFFFFF"/>
                </a:solidFill>
              </a:rPr>
              <a:t>结算起点（1000元）以下的零</a:t>
            </a:r>
            <a:r>
              <a:rPr lang="zh-CN" sz="1800"/>
              <a:t>星支出；</a:t>
            </a:r>
            <a:endParaRPr lang="en-US" altLang="zh-CN" sz="1800"/>
          </a:p>
          <a:p>
            <a:pPr indent="467995" algn="l">
              <a:lnSpc>
                <a:spcPct val="140000"/>
              </a:lnSpc>
            </a:pPr>
            <a:r>
              <a:rPr lang="zh-CN" sz="1800"/>
              <a:t>（8）中国人民银行确定需用现金支付的其他支出。</a:t>
            </a:r>
            <a:endParaRPr lang="zh-CN" sz="1800"/>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（一）现金的使用范围</a:t>
            </a: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t>企业可用现金收入的款项有：</a:t>
            </a:r>
            <a:endParaRPr lang="en-US" altLang="zh-CN" sz="1800"/>
          </a:p>
          <a:p>
            <a:pPr indent="467995" algn="l">
              <a:lnSpc>
                <a:spcPct val="140000"/>
              </a:lnSpc>
            </a:pPr>
            <a:r>
              <a:rPr lang="zh-CN" sz="1800"/>
              <a:t>（1）单位及个人交回剩余差旅费和备用金等；</a:t>
            </a:r>
            <a:endParaRPr lang="en-US" altLang="zh-CN" sz="1800"/>
          </a:p>
          <a:p>
            <a:pPr indent="467995" algn="l">
              <a:lnSpc>
                <a:spcPct val="140000"/>
              </a:lnSpc>
            </a:pPr>
            <a:r>
              <a:rPr lang="zh-CN" sz="1800"/>
              <a:t>（2）收取不能转账的单位或个人的销售收入；</a:t>
            </a:r>
            <a:endParaRPr lang="en-US" altLang="zh-CN" sz="1800"/>
          </a:p>
          <a:p>
            <a:pPr indent="467995" algn="l">
              <a:lnSpc>
                <a:spcPct val="140000"/>
              </a:lnSpc>
            </a:pPr>
            <a:r>
              <a:rPr lang="zh-CN" sz="1800"/>
              <a:t>（3）不足转账起点的小额收入等。</a:t>
            </a:r>
            <a:endParaRPr lang="zh-CN" sz="1800"/>
          </a:p>
          <a:p>
            <a:pPr indent="467995" algn="l">
              <a:lnSpc>
                <a:spcPct val="140000"/>
              </a:lnSpc>
            </a:pPr>
            <a:endParaRPr lang="en-US" altLang="zh-CN" sz="1800"/>
          </a:p>
          <a:p>
            <a:pPr indent="467995" algn="l">
              <a:lnSpc>
                <a:spcPct val="140000"/>
              </a:lnSpc>
            </a:pPr>
            <a:r>
              <a:rPr lang="zh-CN" sz="1800"/>
              <a:t>企业与在银行开户的其他单位的经济往来，除上述规定的范围外，其余全部应通过银行进行转账结算。转账结算凭证在经济往来中具有同现金相同的支付能力。</a:t>
            </a:r>
            <a:endParaRPr lang="zh-CN" sz="1800"/>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（一）现金的使用范围</a:t>
            </a: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t>现金限额是指为了保证企业日常零星开支的需要，允许企业出纳部门留存现金的最高限额。这一限额由开户银行根据企业的实际需要核定，一般按照企业</a:t>
            </a:r>
            <a:r>
              <a:rPr lang="zh-CN" sz="1800">
                <a:solidFill>
                  <a:srgbClr val="FF0000"/>
                </a:solidFill>
              </a:rPr>
              <a:t>3至5天日常零星开支</a:t>
            </a:r>
            <a:r>
              <a:rPr lang="zh-CN" sz="1800"/>
              <a:t>所需确定。边远地区和交通不便地区可适当放宽，但不得超过</a:t>
            </a:r>
            <a:r>
              <a:rPr lang="zh-CN" sz="1800">
                <a:solidFill>
                  <a:srgbClr val="FFFFFF"/>
                </a:solidFill>
              </a:rPr>
              <a:t>15天</a:t>
            </a:r>
            <a:r>
              <a:rPr lang="zh-CN" sz="1800"/>
              <a:t>的日常零星开支所需现金。经核定的库存现金限额，企业必须严格遵守，超过部分应于当日终了前存入银行。需要增加或减少现金限额的，应向开户银行提出申请，由开户行核定。</a:t>
            </a:r>
            <a:endParaRPr lang="zh-CN" sz="1800"/>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（二）现金的限额</a:t>
            </a: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t>企业现金收支应当依照下列规定办理：</a:t>
            </a:r>
            <a:endParaRPr lang="en-US" altLang="zh-CN" sz="1800"/>
          </a:p>
          <a:p>
            <a:pPr indent="467995" algn="l">
              <a:lnSpc>
                <a:spcPct val="140000"/>
              </a:lnSpc>
            </a:pPr>
            <a:r>
              <a:rPr lang="zh-CN" sz="1800"/>
              <a:t>（1）企业现金收入应于当日送存开户银行。当日送存确有困难的，由开户银行确定送存时间；</a:t>
            </a:r>
            <a:endParaRPr lang="en-US" altLang="zh-CN" sz="1800"/>
          </a:p>
          <a:p>
            <a:pPr indent="467995" algn="l">
              <a:lnSpc>
                <a:spcPct val="140000"/>
              </a:lnSpc>
            </a:pPr>
            <a:r>
              <a:rPr lang="zh-CN" sz="1800"/>
              <a:t>（2）企业支付现金，可以从本单位库存现金限额中支付或者从开户银行提取，</a:t>
            </a:r>
            <a:r>
              <a:rPr lang="zh-CN" sz="1800">
                <a:solidFill>
                  <a:srgbClr val="FF0000"/>
                </a:solidFill>
              </a:rPr>
              <a:t>不得从本单位的现金收入中直接支付（即坐支）</a:t>
            </a:r>
            <a:r>
              <a:rPr lang="zh-CN" sz="1800"/>
              <a:t>。因特殊情况需要坐支现金的，应当事先报经开户银行审查批准，由开户银行核定坐支范围和限额。坐支单位应当定期向开户银行报送坐支金额和使用情况。</a:t>
            </a:r>
            <a:endParaRPr lang="zh-CN" sz="1800"/>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（三）现金收支的管理</a:t>
            </a: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a:sym typeface="+mn-ea"/>
              </a:rPr>
              <a:t>（3）企业从开户银行提取现金，应当写明用途，由本单位财会部门负责人签字盖章，经开户银行审核后，予以支付现金；</a:t>
            </a:r>
            <a:endParaRPr lang="en-US" altLang="zh-CN">
              <a:sym typeface="+mn-ea"/>
            </a:endParaRPr>
          </a:p>
          <a:p>
            <a:pPr indent="467995" algn="l">
              <a:lnSpc>
                <a:spcPct val="140000"/>
              </a:lnSpc>
            </a:pPr>
            <a:r>
              <a:rPr lang="zh-CN">
                <a:sym typeface="+mn-ea"/>
              </a:rPr>
              <a:t>（4）因采购地点不固定、交通不便、生产或者市场急需、抢险救灾以及其他特殊情况必须使用现金的，企业应当向开户银行提出申请，由本单位财会部门负责人签字盖章，经开户银行审核后，予以支付现金。</a:t>
            </a:r>
            <a:endParaRPr lang="zh-CN" sz="1800"/>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（三）现金收支的管理</a:t>
            </a: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t>企业违反《现金管理暂行条例》规定，开户银行有权责令其停止违法活动，并根据情节轻重给予警告或罚款；情节严重的，可在一定期限内停止对该单位的贷款或者停止对该单位的现金支付。</a:t>
            </a:r>
            <a:endParaRPr lang="zh-CN" sz="1800"/>
          </a:p>
        </p:txBody>
      </p:sp>
      <p:sp>
        <p:nvSpPr>
          <p:cNvPr id="2" name="图形"/>
          <p:cNvSpPr txBox="1"/>
          <p:nvPr/>
        </p:nvSpPr>
        <p:spPr>
          <a:xfrm>
            <a:off x="395290" y="204397"/>
            <a:ext cx="6048918"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（四）违反</a:t>
            </a:r>
            <a:r>
              <a:rPr lang="en-US" altLang="zh-CN" sz="2000" kern="1200">
                <a:solidFill>
                  <a:srgbClr val="A7D9C6"/>
                </a:solidFill>
                <a:latin typeface="方正钻石体 简" pitchFamily="2" charset="-122"/>
                <a:ea typeface="方正钻石体 简" pitchFamily="2" charset="-122"/>
                <a:cs typeface="+mn-ea"/>
                <a:sym typeface="思源黑体 CN Medium" panose="020b0600000000000000" charset="-122"/>
              </a:rPr>
              <a:t>《</a:t>
            </a: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现金管理暂行条例</a:t>
            </a:r>
            <a:r>
              <a:rPr lang="en-US" altLang="zh-CN" sz="2000" kern="1200">
                <a:solidFill>
                  <a:srgbClr val="A7D9C6"/>
                </a:solidFill>
                <a:latin typeface="方正钻石体 简" pitchFamily="2" charset="-122"/>
                <a:ea typeface="方正钻石体 简" pitchFamily="2" charset="-122"/>
                <a:cs typeface="+mn-ea"/>
                <a:sym typeface="思源黑体 CN Medium" panose="020b0600000000000000" charset="-122"/>
              </a:rPr>
              <a:t>》</a:t>
            </a: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的处罚原则</a:t>
            </a: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图形"/>
          <p:cNvSpPr/>
          <p:nvPr/>
        </p:nvSpPr>
        <p:spPr>
          <a:xfrm>
            <a:off x="-2844086" y="-4170936"/>
            <a:ext cx="6475571" cy="6475571"/>
          </a:xfrm>
          <a:prstGeom prst="ellipse">
            <a:avLst/>
          </a:prstGeom>
          <a:solidFill>
            <a:srgbClr val="62BB99">
              <a:alpha val="21000"/>
            </a:srgbClr>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nvGrpSpPr>
          <p:cNvPr id="2" name="图形"/>
          <p:cNvGrpSpPr/>
          <p:nvPr/>
        </p:nvGrpSpPr>
        <p:grpSpPr>
          <a:xfrm flipH="1">
            <a:off x="796765" y="1087756"/>
            <a:ext cx="8813007" cy="4506277"/>
            <a:chOff x="-1000" y="2284"/>
            <a:chExt cx="18505" cy="9462"/>
          </a:xfrm>
          <a:effectLst/>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a:outerShdw blurRad="1270000" dist="38100" dir="5400000" algn="t" rotWithShape="0">
                <a:srgbClr val="AFB6C9">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grpSp>
        <p:nvGrpSpPr>
          <p:cNvPr id="3" name="图形"/>
          <p:cNvGrpSpPr/>
          <p:nvPr/>
        </p:nvGrpSpPr>
        <p:grpSpPr>
          <a:xfrm>
            <a:off x="3394250" y="2285998"/>
            <a:ext cx="3535204" cy="609600"/>
            <a:chOff x="8370" y="3869"/>
            <a:chExt cx="7423" cy="1280"/>
          </a:xfrm>
          <a:effectLst/>
        </p:grpSpPr>
        <p:sp>
          <p:nvSpPr>
            <p:cNvPr id="19" name="图形"/>
            <p:cNvSpPr/>
            <p:nvPr/>
          </p:nvSpPr>
          <p:spPr>
            <a:xfrm>
              <a:off x="8385" y="3869"/>
              <a:ext cx="7408" cy="1280"/>
            </a:xfrm>
            <a:prstGeom prst="roundRect">
              <a:avLst>
                <a:gd name="adj" fmla="val 19558"/>
              </a:avLst>
            </a:prstGeom>
            <a:solidFill>
              <a:schemeClr val="bg1"/>
            </a:solidFill>
            <a:ln w="15875">
              <a:solidFill>
                <a:srgbClr val="A7D9C6"/>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0" name="图形"/>
            <p:cNvSpPr/>
            <p:nvPr/>
          </p:nvSpPr>
          <p:spPr>
            <a:xfrm>
              <a:off x="8370" y="3869"/>
              <a:ext cx="1568" cy="1280"/>
            </a:xfrm>
            <a:custGeom>
              <a:gdLst>
                <a:gd name="adj" fmla="val 35937"/>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1569" h="1280">
                  <a:moveTo>
                    <a:pt x="1568" y="0"/>
                  </a:moveTo>
                  <a:lnTo>
                    <a:pt x="1108" y="1280"/>
                  </a:lnTo>
                  <a:lnTo>
                    <a:pt x="250" y="1280"/>
                  </a:lnTo>
                  <a:cubicBezTo>
                    <a:pt x="110" y="1284"/>
                    <a:pt x="-3" y="1156"/>
                    <a:pt x="0" y="1030"/>
                  </a:cubicBezTo>
                  <a:lnTo>
                    <a:pt x="0" y="250"/>
                  </a:lnTo>
                  <a:cubicBezTo>
                    <a:pt x="-4" y="110"/>
                    <a:pt x="124" y="-3"/>
                    <a:pt x="250" y="0"/>
                  </a:cubicBezTo>
                  <a:lnTo>
                    <a:pt x="1568" y="0"/>
                  </a:lnTo>
                  <a:close/>
                </a:path>
              </a:pathLst>
            </a:custGeom>
            <a:gradFill>
              <a:gsLst>
                <a:gs pos="100000">
                  <a:srgbClr val="A7D9C6"/>
                </a:gs>
                <a:gs pos="2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200">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1" name="图形"/>
            <p:cNvSpPr txBox="1"/>
            <p:nvPr/>
          </p:nvSpPr>
          <p:spPr>
            <a:xfrm>
              <a:off x="8519" y="3970"/>
              <a:ext cx="1568" cy="969"/>
            </a:xfrm>
            <a:prstGeom prst="rect">
              <a:avLst/>
            </a:prstGeom>
            <a:noFill/>
          </p:spPr>
          <p:txBody>
            <a:bodyPr wrap="square" rtlCol="0">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r>
                <a:rPr lang="zh-CN" altLang="en-US"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rPr>
                <a:t>三、</a:t>
              </a:r>
              <a:endParaRPr lang="en-US" altLang="zh-CN"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endParaRPr>
            </a:p>
          </p:txBody>
        </p:sp>
        <p:sp>
          <p:nvSpPr>
            <p:cNvPr id="13" name="图形"/>
            <p:cNvSpPr txBox="1"/>
            <p:nvPr/>
          </p:nvSpPr>
          <p:spPr>
            <a:xfrm>
              <a:off x="9493" y="4079"/>
              <a:ext cx="6150" cy="840"/>
            </a:xfrm>
            <a:prstGeom prst="rect">
              <a:avLst/>
            </a:prstGeom>
            <a:noFill/>
          </p:spPr>
          <p:txBody>
            <a:bodyPr wrap="square" rtlCol="0" anchor="t">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spcBef>
                  <a:spcPct val="50000"/>
                </a:spcBef>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rPr>
                <a:t>现金的账务处理</a:t>
              </a:r>
              <a:endPar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endParaRPr>
            </a:p>
          </p:txBody>
        </p:sp>
      </p:grpSp>
      <p:grpSp>
        <p:nvGrpSpPr>
          <p:cNvPr id="4" name="图形"/>
          <p:cNvGrpSpPr/>
          <p:nvPr/>
        </p:nvGrpSpPr>
        <p:grpSpPr>
          <a:xfrm>
            <a:off x="850661" y="1428742"/>
            <a:ext cx="1935389" cy="1925229"/>
            <a:chOff x="2477" y="2437"/>
            <a:chExt cx="6477" cy="6443"/>
          </a:xfrm>
        </p:grpSpPr>
        <p:sp>
          <p:nvSpPr>
            <p:cNvPr id="30"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31"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33" name="图形" descr="E:\006包图网\素材\1\商务办公\13035 (2).jpg13035 (2)"/>
            <p:cNvPicPr>
              <a:picLocks noChangeAspect="1"/>
            </p:cNvPicPr>
            <p:nvPr/>
          </p:nvPicPr>
          <p:blipFill>
            <a:blip r:embed="rId2"/>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35"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ustDataLst>
      <p:tags r:id="rId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t>企业应设置“</a:t>
            </a:r>
            <a:r>
              <a:rPr lang="zh-CN" sz="1800">
                <a:solidFill>
                  <a:srgbClr val="FF0000"/>
                </a:solidFill>
              </a:rPr>
              <a:t>库存现金</a:t>
            </a:r>
            <a:r>
              <a:rPr lang="zh-CN" sz="1800"/>
              <a:t>”科目，核算库存现金的增减变动以及结余情况。本科目借方反映企业库存现金的增加数；贷方反映企业库存现金的减少数；期末余额在借方。</a:t>
            </a:r>
            <a:endParaRPr lang="zh-CN" sz="1800"/>
          </a:p>
          <a:p>
            <a:pPr indent="467995" algn="l">
              <a:lnSpc>
                <a:spcPct val="140000"/>
              </a:lnSpc>
            </a:pPr>
            <a:r>
              <a:rPr lang="zh-CN" sz="1800"/>
              <a:t>企业应当设置</a:t>
            </a:r>
            <a:r>
              <a:rPr lang="zh-CN" sz="1800">
                <a:solidFill>
                  <a:srgbClr val="FF0000"/>
                </a:solidFill>
              </a:rPr>
              <a:t>库存现金总账</a:t>
            </a:r>
            <a:r>
              <a:rPr lang="zh-CN" sz="1800"/>
              <a:t>和</a:t>
            </a:r>
            <a:r>
              <a:rPr lang="zh-CN" sz="1800">
                <a:solidFill>
                  <a:srgbClr val="FF0000"/>
                </a:solidFill>
              </a:rPr>
              <a:t>库存现金日记账</a:t>
            </a:r>
            <a:r>
              <a:rPr lang="zh-CN" sz="1800"/>
              <a:t>。库存现金日记账由出纳人员根据收付款凭证，按照业务发生顺序逐日逐笔登记。每日终了，应当在库存现金日记账上计算出当日的现金收入合计额、现金支出合计额和余额，并将库存现金日记账的余额与实际库存现金金额相核对，保证账款相符。</a:t>
            </a:r>
            <a:r>
              <a:rPr lang="zh-CN" sz="1800">
                <a:solidFill>
                  <a:srgbClr val="FFFFFF"/>
                </a:solidFill>
              </a:rPr>
              <a:t>月度终了，库存现金日记账的余额应当与库存现金总账的余额核对，做到账账相符。</a:t>
            </a:r>
            <a:endParaRPr lang="zh-CN" sz="1800">
              <a:solidFill>
                <a:srgbClr val="FFFFFF"/>
              </a:solidFill>
            </a:endParaRPr>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图形"/>
          <p:cNvSpPr/>
          <p:nvPr/>
        </p:nvSpPr>
        <p:spPr>
          <a:xfrm>
            <a:off x="-2844086" y="-4170936"/>
            <a:ext cx="6475571" cy="6475571"/>
          </a:xfrm>
          <a:prstGeom prst="ellipse">
            <a:avLst/>
          </a:prstGeom>
          <a:solidFill>
            <a:srgbClr val="62BB99">
              <a:alpha val="21000"/>
            </a:srgbClr>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nvGrpSpPr>
          <p:cNvPr id="2" name="图形"/>
          <p:cNvGrpSpPr/>
          <p:nvPr/>
        </p:nvGrpSpPr>
        <p:grpSpPr>
          <a:xfrm flipH="1">
            <a:off x="796765" y="1087756"/>
            <a:ext cx="8813007" cy="4506277"/>
            <a:chOff x="-1000" y="2284"/>
            <a:chExt cx="18505" cy="9462"/>
          </a:xfrm>
          <a:effectLst/>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a:outerShdw blurRad="1270000" dist="38100" dir="5400000" algn="t" rotWithShape="0">
                <a:srgbClr val="AFB6C9">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grpSp>
        <p:nvGrpSpPr>
          <p:cNvPr id="3" name="图形"/>
          <p:cNvGrpSpPr/>
          <p:nvPr/>
        </p:nvGrpSpPr>
        <p:grpSpPr>
          <a:xfrm>
            <a:off x="3394250" y="2285998"/>
            <a:ext cx="3535204" cy="609600"/>
            <a:chOff x="8370" y="3869"/>
            <a:chExt cx="7423" cy="1280"/>
          </a:xfrm>
          <a:effectLst/>
        </p:grpSpPr>
        <p:sp>
          <p:nvSpPr>
            <p:cNvPr id="19" name="图形"/>
            <p:cNvSpPr/>
            <p:nvPr/>
          </p:nvSpPr>
          <p:spPr>
            <a:xfrm>
              <a:off x="8385" y="3869"/>
              <a:ext cx="7408" cy="1280"/>
            </a:xfrm>
            <a:prstGeom prst="roundRect">
              <a:avLst>
                <a:gd name="adj" fmla="val 19558"/>
              </a:avLst>
            </a:prstGeom>
            <a:solidFill>
              <a:schemeClr val="bg1"/>
            </a:solidFill>
            <a:ln w="15875">
              <a:solidFill>
                <a:srgbClr val="A7D9C6"/>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0" name="图形"/>
            <p:cNvSpPr/>
            <p:nvPr/>
          </p:nvSpPr>
          <p:spPr>
            <a:xfrm>
              <a:off x="8370" y="3869"/>
              <a:ext cx="1568" cy="1280"/>
            </a:xfrm>
            <a:custGeom>
              <a:gdLst>
                <a:gd name="adj" fmla="val 35937"/>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1569" h="1280">
                  <a:moveTo>
                    <a:pt x="1568" y="0"/>
                  </a:moveTo>
                  <a:lnTo>
                    <a:pt x="1108" y="1280"/>
                  </a:lnTo>
                  <a:lnTo>
                    <a:pt x="250" y="1280"/>
                  </a:lnTo>
                  <a:cubicBezTo>
                    <a:pt x="110" y="1284"/>
                    <a:pt x="-3" y="1156"/>
                    <a:pt x="0" y="1030"/>
                  </a:cubicBezTo>
                  <a:lnTo>
                    <a:pt x="0" y="250"/>
                  </a:lnTo>
                  <a:cubicBezTo>
                    <a:pt x="-4" y="110"/>
                    <a:pt x="124" y="-3"/>
                    <a:pt x="250" y="0"/>
                  </a:cubicBezTo>
                  <a:lnTo>
                    <a:pt x="1568" y="0"/>
                  </a:lnTo>
                  <a:close/>
                </a:path>
              </a:pathLst>
            </a:custGeom>
            <a:gradFill>
              <a:gsLst>
                <a:gs pos="100000">
                  <a:srgbClr val="A7D9C6"/>
                </a:gs>
                <a:gs pos="2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200">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1" name="图形"/>
            <p:cNvSpPr txBox="1"/>
            <p:nvPr/>
          </p:nvSpPr>
          <p:spPr>
            <a:xfrm>
              <a:off x="8519" y="3970"/>
              <a:ext cx="1568" cy="969"/>
            </a:xfrm>
            <a:prstGeom prst="rect">
              <a:avLst/>
            </a:prstGeom>
            <a:noFill/>
          </p:spPr>
          <p:txBody>
            <a:bodyPr wrap="square" rtlCol="0">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r>
                <a:rPr lang="zh-CN" altLang="en-US"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rPr>
                <a:t>四、</a:t>
              </a:r>
              <a:endParaRPr lang="en-US" altLang="zh-CN"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endParaRPr>
            </a:p>
          </p:txBody>
        </p:sp>
        <p:sp>
          <p:nvSpPr>
            <p:cNvPr id="13" name="图形"/>
            <p:cNvSpPr txBox="1"/>
            <p:nvPr/>
          </p:nvSpPr>
          <p:spPr>
            <a:xfrm>
              <a:off x="9493" y="4079"/>
              <a:ext cx="6150" cy="840"/>
            </a:xfrm>
            <a:prstGeom prst="rect">
              <a:avLst/>
            </a:prstGeom>
            <a:noFill/>
          </p:spPr>
          <p:txBody>
            <a:bodyPr wrap="square" rtlCol="0" anchor="t">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spcBef>
                  <a:spcPct val="50000"/>
                </a:spcBef>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rPr>
                <a:t>现金的清查</a:t>
              </a:r>
              <a:endPar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endParaRPr>
            </a:p>
          </p:txBody>
        </p:sp>
      </p:grpSp>
      <p:grpSp>
        <p:nvGrpSpPr>
          <p:cNvPr id="4" name="图形"/>
          <p:cNvGrpSpPr/>
          <p:nvPr/>
        </p:nvGrpSpPr>
        <p:grpSpPr>
          <a:xfrm>
            <a:off x="850661" y="1428742"/>
            <a:ext cx="1935389" cy="1925229"/>
            <a:chOff x="2477" y="2437"/>
            <a:chExt cx="6477" cy="6443"/>
          </a:xfrm>
        </p:grpSpPr>
        <p:sp>
          <p:nvSpPr>
            <p:cNvPr id="30"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31"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33" name="图形" descr="E:\006包图网\素材\1\商务办公\13035 (2).jpg13035 (2)"/>
            <p:cNvPicPr>
              <a:picLocks noChangeAspect="1"/>
            </p:cNvPicPr>
            <p:nvPr/>
          </p:nvPicPr>
          <p:blipFill>
            <a:blip r:embed="rId2"/>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35"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ustDataLst>
      <p:tags r:id="rId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t>为了保证现金的安全完整，企业应当按规定对库存现金进行定期和不定期的清查。一般采用</a:t>
            </a:r>
            <a:r>
              <a:rPr lang="zh-CN" sz="1800">
                <a:solidFill>
                  <a:srgbClr val="FF0000"/>
                </a:solidFill>
              </a:rPr>
              <a:t>实地盘点法</a:t>
            </a:r>
            <a:r>
              <a:rPr lang="zh-CN" sz="1800"/>
              <a:t>，对于清查的结果应当编制现金盘点报告单。如果有挪用现金、白条抵库的情况，应当及时予以纠正。如果账实不符，发现有待查明原因的现金短缺或溢余，应通过“</a:t>
            </a:r>
            <a:r>
              <a:rPr lang="zh-CN" sz="1800">
                <a:solidFill>
                  <a:srgbClr val="FF0000"/>
                </a:solidFill>
              </a:rPr>
              <a:t>待处理财产损溢</a:t>
            </a:r>
            <a:r>
              <a:rPr lang="zh-CN" sz="1800"/>
              <a:t>”科目核算，按管理权限经批准后，分两种情况处理：</a:t>
            </a:r>
            <a:endParaRPr lang="zh-CN" sz="1800"/>
          </a:p>
          <a:p>
            <a:pPr indent="467995" algn="l">
              <a:lnSpc>
                <a:spcPct val="140000"/>
              </a:lnSpc>
            </a:pPr>
            <a:r>
              <a:rPr lang="zh-CN" sz="1800"/>
              <a:t>1. 如为</a:t>
            </a:r>
            <a:r>
              <a:rPr lang="zh-CN" sz="1800">
                <a:solidFill>
                  <a:srgbClr val="FF0000"/>
                </a:solidFill>
              </a:rPr>
              <a:t>现金短缺</a:t>
            </a:r>
            <a:r>
              <a:rPr lang="zh-CN" sz="1800"/>
              <a:t>，属于应由责任方赔偿的部分，计入其它应收款；属于无法查明原因的，计入管理费用。</a:t>
            </a:r>
            <a:endParaRPr lang="zh-CN" sz="1800"/>
          </a:p>
          <a:p>
            <a:pPr indent="467995" algn="l">
              <a:lnSpc>
                <a:spcPct val="140000"/>
              </a:lnSpc>
            </a:pPr>
            <a:r>
              <a:rPr lang="zh-CN" sz="1800"/>
              <a:t>2. 如为</a:t>
            </a:r>
            <a:r>
              <a:rPr lang="zh-CN" sz="1800">
                <a:solidFill>
                  <a:srgbClr val="FF0000"/>
                </a:solidFill>
              </a:rPr>
              <a:t>现金溢余</a:t>
            </a:r>
            <a:r>
              <a:rPr lang="zh-CN" sz="1800"/>
              <a:t>，属于应支付给有关人员或单位的，计入其他应付款；属于无法查明原因的，计入营业外收入。</a:t>
            </a:r>
            <a:endParaRPr lang="zh-CN" sz="1800"/>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endParaRPr lang="zh-CN" altLang="en-US" sz="20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图形"/>
          <p:cNvSpPr/>
          <p:nvPr/>
        </p:nvSpPr>
        <p:spPr>
          <a:xfrm>
            <a:off x="-2768992" y="1692836"/>
            <a:ext cx="6475571" cy="6475571"/>
          </a:xfrm>
          <a:prstGeom prst="ellipse">
            <a:avLst/>
          </a:prstGeom>
          <a:solidFill>
            <a:srgbClr val="62BB99">
              <a:alpha val="21000"/>
            </a:srgb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4" name="图形"/>
          <p:cNvSpPr/>
          <p:nvPr/>
        </p:nvSpPr>
        <p:spPr>
          <a:xfrm>
            <a:off x="325279" y="472916"/>
            <a:ext cx="8452485" cy="4111466"/>
          </a:xfrm>
          <a:prstGeom prst="roundRect">
            <a:avLst>
              <a:gd name="adj" fmla="val 5625"/>
            </a:avLst>
          </a:prstGeom>
          <a:solidFill>
            <a:schemeClr val="bg1">
              <a:alpha val="18000"/>
            </a:schemeClr>
          </a:solidFill>
          <a:ln w="19050">
            <a:noFill/>
          </a:ln>
          <a:effectLst>
            <a:outerShdw blurRad="965200" dist="38100" dir="10800000" algn="r" rotWithShape="0">
              <a:srgbClr val="1D77F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思源黑体 CN Medium" panose="020b0600000000000000" charset="-122"/>
            </a:endParaRPr>
          </a:p>
        </p:txBody>
      </p:sp>
      <p:sp>
        <p:nvSpPr>
          <p:cNvPr id="5" name="图形"/>
          <p:cNvSpPr/>
          <p:nvPr/>
        </p:nvSpPr>
        <p:spPr>
          <a:xfrm flipH="1" flipV="1">
            <a:off x="7965282" y="462439"/>
            <a:ext cx="817721" cy="754380"/>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963" h="886">
                <a:moveTo>
                  <a:pt x="0" y="42"/>
                </a:moveTo>
                <a:cubicBezTo>
                  <a:pt x="76" y="15"/>
                  <a:pt x="158" y="0"/>
                  <a:pt x="243" y="0"/>
                </a:cubicBezTo>
                <a:cubicBezTo>
                  <a:pt x="641" y="0"/>
                  <a:pt x="963" y="322"/>
                  <a:pt x="963" y="720"/>
                </a:cubicBezTo>
                <a:cubicBezTo>
                  <a:pt x="963" y="778"/>
                  <a:pt x="956" y="834"/>
                  <a:pt x="943" y="888"/>
                </a:cubicBezTo>
                <a:lnTo>
                  <a:pt x="0" y="888"/>
                </a:lnTo>
                <a:lnTo>
                  <a:pt x="0" y="42"/>
                </a:lnTo>
                <a:close/>
              </a:path>
            </a:pathLst>
          </a:custGeom>
          <a:gradFill>
            <a:gsLst>
              <a:gs pos="0">
                <a:srgbClr val="A7D9C6"/>
              </a:gs>
              <a:gs pos="10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思源黑体 CN Normal" panose="020b0400000000000000" charset="-122"/>
            </a:endParaRPr>
          </a:p>
        </p:txBody>
      </p:sp>
      <p:sp>
        <p:nvSpPr>
          <p:cNvPr id="6" name="图形"/>
          <p:cNvSpPr/>
          <p:nvPr/>
        </p:nvSpPr>
        <p:spPr>
          <a:xfrm flipV="1">
            <a:off x="8053638" y="1312045"/>
            <a:ext cx="119539" cy="119539"/>
          </a:xfrm>
          <a:prstGeom prst="ellipse">
            <a:avLst/>
          </a:prstGeom>
          <a:gradFill flip="none" rotWithShape="1">
            <a:gsLst>
              <a:gs pos="0">
                <a:srgbClr val="A7D9C6"/>
              </a:gs>
              <a:gs pos="100000">
                <a:srgbClr val="A7D9C6"/>
              </a:gs>
            </a:gsLst>
            <a:lin ang="0" scaled="0"/>
          </a:gradFill>
          <a:ln>
            <a:noFill/>
          </a:ln>
          <a:effectLst>
            <a:outerShdw blurRad="609600" dist="152400" dir="135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rgbClr val="FFFFFF"/>
              </a:solidFill>
              <a:latin typeface="思源黑体 CN Normal"/>
              <a:ea typeface="思源黑体 CN Normal"/>
              <a:cs typeface="+mn-ea"/>
            </a:endParaRPr>
          </a:p>
        </p:txBody>
      </p:sp>
      <p:sp>
        <p:nvSpPr>
          <p:cNvPr id="7" name="图形"/>
          <p:cNvSpPr/>
          <p:nvPr/>
        </p:nvSpPr>
        <p:spPr>
          <a:xfrm flipV="1">
            <a:off x="-21907" y="-75248"/>
            <a:ext cx="1400175" cy="1292066"/>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963" h="886">
                <a:moveTo>
                  <a:pt x="0" y="42"/>
                </a:moveTo>
                <a:cubicBezTo>
                  <a:pt x="76" y="15"/>
                  <a:pt x="158" y="0"/>
                  <a:pt x="243" y="0"/>
                </a:cubicBezTo>
                <a:cubicBezTo>
                  <a:pt x="641" y="0"/>
                  <a:pt x="963" y="322"/>
                  <a:pt x="963" y="720"/>
                </a:cubicBezTo>
                <a:cubicBezTo>
                  <a:pt x="963" y="778"/>
                  <a:pt x="956" y="834"/>
                  <a:pt x="943" y="888"/>
                </a:cubicBezTo>
                <a:lnTo>
                  <a:pt x="0" y="888"/>
                </a:lnTo>
                <a:lnTo>
                  <a:pt x="0" y="42"/>
                </a:lnTo>
                <a:close/>
              </a:path>
            </a:pathLst>
          </a:custGeom>
          <a:gradFill>
            <a:gsLst>
              <a:gs pos="5000">
                <a:srgbClr val="A7D9C6"/>
              </a:gs>
              <a:gs pos="10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思源黑体 CN Normal" panose="020b0400000000000000" charset="-122"/>
            </a:endParaRPr>
          </a:p>
        </p:txBody>
      </p:sp>
      <p:sp>
        <p:nvSpPr>
          <p:cNvPr id="8" name="图形"/>
          <p:cNvSpPr/>
          <p:nvPr/>
        </p:nvSpPr>
        <p:spPr bwMode="auto">
          <a:xfrm>
            <a:off x="8289132" y="4112895"/>
            <a:ext cx="726281" cy="726281"/>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62BB99"/>
              </a:gs>
              <a:gs pos="100000">
                <a:srgbClr val="A7D9C6"/>
              </a:gs>
            </a:gsLst>
            <a:lin ang="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sp>
        <p:nvSpPr>
          <p:cNvPr id="9" name="图形"/>
          <p:cNvSpPr txBox="1"/>
          <p:nvPr/>
        </p:nvSpPr>
        <p:spPr>
          <a:xfrm>
            <a:off x="4223142" y="2571750"/>
            <a:ext cx="2767732" cy="1054135"/>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3200">
                <a:solidFill>
                  <a:schemeClr val="bg1"/>
                </a:solidFill>
                <a:latin typeface="方正钻石体 简" pitchFamily="2" charset="-122"/>
                <a:ea typeface="方正钻石体 简" pitchFamily="2" charset="-122"/>
                <a:cs typeface="+mn-ea"/>
                <a:sym typeface="思源黑体 CN Medium" panose="020b0600000000000000" charset="-122"/>
              </a:rPr>
              <a:t>银行存款</a:t>
            </a:r>
            <a:endParaRPr lang="zh-CN" altLang="en-US" sz="3200">
              <a:solidFill>
                <a:schemeClr val="bg1"/>
              </a:solidFill>
              <a:latin typeface="方正钻石体 简" pitchFamily="2" charset="-122"/>
              <a:ea typeface="方正钻石体 简" pitchFamily="2" charset="-122"/>
              <a:cs typeface="+mn-ea"/>
              <a:sym typeface="思源黑体 CN Medium" panose="020b0600000000000000" charset="-122"/>
            </a:endParaRPr>
          </a:p>
        </p:txBody>
      </p:sp>
      <p:grpSp>
        <p:nvGrpSpPr>
          <p:cNvPr id="2" name="图形"/>
          <p:cNvGrpSpPr/>
          <p:nvPr/>
        </p:nvGrpSpPr>
        <p:grpSpPr>
          <a:xfrm>
            <a:off x="4565578" y="1816873"/>
            <a:ext cx="2260757" cy="553879"/>
            <a:chOff x="9617" y="3754"/>
            <a:chExt cx="4747" cy="1163"/>
          </a:xfrm>
        </p:grpSpPr>
        <p:sp>
          <p:nvSpPr>
            <p:cNvPr id="11" name="图形"/>
            <p:cNvSpPr/>
            <p:nvPr>
              <p:custDataLst>
                <p:tags r:id="rId2"/>
              </p:custDataLst>
            </p:nvPr>
          </p:nvSpPr>
          <p:spPr>
            <a:xfrm>
              <a:off x="11633" y="3828"/>
              <a:ext cx="2104" cy="963"/>
            </a:xfrm>
            <a:prstGeom prst="roundRect">
              <a:avLst>
                <a:gd name="adj" fmla="val 50000"/>
              </a:avLst>
            </a:prstGeom>
            <a:solidFill>
              <a:schemeClr val="bg1"/>
            </a:solidFill>
            <a:ln w="0" cap="flat" cmpd="sng" algn="ctr">
              <a:noFill/>
              <a:prstDash val="solid"/>
              <a:miter lim="800000"/>
            </a:ln>
            <a:effectLst>
              <a:outerShdw blurRad="469900" sx="102000" sy="102000" algn="ctr" rotWithShape="0">
                <a:srgbClr val="62BB99">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defRPr/>
              </a:pPr>
              <a:endParaRPr lang="zh-CN" altLang="en-US" sz="900">
                <a:solidFill>
                  <a:srgbClr val="FFFFFF"/>
                </a:solidFill>
                <a:latin typeface="思源黑体 CN Normal"/>
                <a:ea typeface="思源黑体 CN Normal"/>
                <a:cs typeface="思源黑体 CN Normal" panose="020b0400000000000000" charset="-122"/>
                <a:sym typeface="思源黑体 CN Normal"/>
              </a:endParaRPr>
            </a:p>
          </p:txBody>
        </p:sp>
        <p:sp>
          <p:nvSpPr>
            <p:cNvPr id="12" name="图形"/>
            <p:cNvSpPr/>
            <p:nvPr>
              <p:custDataLst>
                <p:tags r:id="rId3"/>
              </p:custDataLst>
            </p:nvPr>
          </p:nvSpPr>
          <p:spPr>
            <a:xfrm>
              <a:off x="9617" y="3791"/>
              <a:ext cx="2644" cy="999"/>
            </a:xfrm>
            <a:prstGeom prst="roundRect">
              <a:avLst>
                <a:gd name="adj" fmla="val 50000"/>
              </a:avLst>
            </a:prstGeom>
            <a:gradFill>
              <a:gsLst>
                <a:gs pos="0">
                  <a:srgbClr val="A7D9C6"/>
                </a:gs>
                <a:gs pos="67000">
                  <a:srgbClr val="62BB99"/>
                </a:gs>
              </a:gsLst>
              <a:lin ang="13500000" scaled="0"/>
            </a:gradFill>
            <a:ln w="0" cap="flat" cmpd="sng" algn="ctr">
              <a:noFill/>
              <a:prstDash val="solid"/>
              <a:miter lim="800000"/>
            </a:ln>
            <a:effectLst>
              <a:outerShdw blurRad="469900" sx="102000" sy="102000" algn="ctr" rotWithShape="0">
                <a:srgbClr val="62BB99">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defRPr/>
              </a:pPr>
              <a:endParaRPr lang="zh-CN" altLang="en-US" sz="900">
                <a:solidFill>
                  <a:srgbClr val="FFFFFF"/>
                </a:solidFill>
                <a:latin typeface="思源黑体 CN Normal"/>
                <a:ea typeface="思源黑体 CN Normal"/>
                <a:cs typeface="思源黑体 CN Normal" panose="020b0400000000000000" charset="-122"/>
                <a:sym typeface="思源黑体 CN Normal"/>
              </a:endParaRPr>
            </a:p>
          </p:txBody>
        </p:sp>
        <p:sp>
          <p:nvSpPr>
            <p:cNvPr id="13" name="图形"/>
            <p:cNvSpPr txBox="1"/>
            <p:nvPr/>
          </p:nvSpPr>
          <p:spPr>
            <a:xfrm>
              <a:off x="9875" y="3754"/>
              <a:ext cx="4489" cy="116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000">
                  <a:solidFill>
                    <a:schemeClr val="bg1"/>
                  </a:solidFill>
                  <a:latin typeface="微软雅黑" panose="020b0503020204020204" pitchFamily="34" charset="-122"/>
                  <a:ea typeface="微软雅黑" panose="020b0503020204020204" pitchFamily="34" charset="-122"/>
                  <a:cs typeface="思源黑体 CN Normal" panose="020b0400000000000000" charset="-122"/>
                </a:rPr>
                <a:t> </a:t>
              </a:r>
              <a:r>
                <a:rPr lang="zh-CN" altLang="en-US" sz="2700">
                  <a:solidFill>
                    <a:schemeClr val="bg1"/>
                  </a:solidFill>
                  <a:latin typeface="微软雅黑" panose="020b0503020204020204" pitchFamily="34" charset="-122"/>
                  <a:ea typeface="微软雅黑" panose="020b0503020204020204" pitchFamily="34" charset="-122"/>
                  <a:cs typeface="思源黑体 CN Normal" panose="020b0400000000000000" charset="-122"/>
                </a:rPr>
                <a:t>PART </a:t>
              </a:r>
              <a:r>
                <a:rPr lang="en-US" altLang="zh-CN">
                  <a:latin typeface="微软雅黑" panose="020b0503020204020204" pitchFamily="34" charset="-122"/>
                  <a:ea typeface="微软雅黑" panose="020b0503020204020204" pitchFamily="34" charset="-122"/>
                  <a:cs typeface="思源黑体 CN Normal" panose="020b0400000000000000" charset="-122"/>
                </a:rPr>
                <a:t> </a:t>
              </a:r>
              <a:r>
                <a:rPr lang="en-US" altLang="zh-CN" sz="3000">
                  <a:solidFill>
                    <a:srgbClr val="000000"/>
                  </a:solidFill>
                  <a:latin typeface="微软雅黑" panose="020b0503020204020204" pitchFamily="34" charset="-122"/>
                  <a:ea typeface="微软雅黑" panose="020b0503020204020204" pitchFamily="34" charset="-122"/>
                  <a:cs typeface="思源黑体 CN Normal" panose="020b0400000000000000" charset="-122"/>
                </a:rPr>
                <a:t>02</a:t>
              </a:r>
              <a:endParaRPr lang="en-US" altLang="zh-CN" sz="3000">
                <a:solidFill>
                  <a:srgbClr val="000000"/>
                </a:solidFill>
                <a:latin typeface="微软雅黑" panose="020b0503020204020204" pitchFamily="34" charset="-122"/>
                <a:ea typeface="微软雅黑" panose="020b0503020204020204" pitchFamily="34" charset="-122"/>
                <a:cs typeface="思源黑体 CN Normal" panose="020b0400000000000000" charset="-122"/>
              </a:endParaRPr>
            </a:p>
          </p:txBody>
        </p:sp>
      </p:grpSp>
      <p:grpSp>
        <p:nvGrpSpPr>
          <p:cNvPr id="10" name="图形"/>
          <p:cNvGrpSpPr/>
          <p:nvPr/>
        </p:nvGrpSpPr>
        <p:grpSpPr>
          <a:xfrm>
            <a:off x="6990874" y="3759041"/>
            <a:ext cx="869633" cy="85725"/>
            <a:chOff x="14679" y="7893"/>
            <a:chExt cx="1826" cy="180"/>
          </a:xfrm>
          <a:gradFill>
            <a:gsLst>
              <a:gs pos="0">
                <a:srgbClr val="A7D9C6"/>
              </a:gs>
              <a:gs pos="67000">
                <a:srgbClr val="62BB99"/>
              </a:gs>
            </a:gsLst>
            <a:lin ang="13500000" scaled="0"/>
          </a:gradFill>
        </p:grpSpPr>
        <p:grpSp>
          <p:nvGrpSpPr>
            <p:cNvPr id="14" name="组合 25"/>
            <p:cNvGrpSpPr/>
            <p:nvPr/>
          </p:nvGrpSpPr>
          <p:grpSpPr>
            <a:xfrm>
              <a:off x="15669" y="7895"/>
              <a:ext cx="840" cy="180"/>
              <a:chOff x="1587" y="2154"/>
              <a:chExt cx="1105" cy="237"/>
            </a:xfrm>
            <a:grpFill/>
          </p:grpSpPr>
          <p:sp>
            <p:nvSpPr>
              <p:cNvPr id="19" name="图形"/>
              <p:cNvSpPr/>
              <p:nvPr/>
            </p:nvSpPr>
            <p:spPr>
              <a:xfrm>
                <a:off x="1587" y="2154"/>
                <a:ext cx="237" cy="23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20" name="图形"/>
              <p:cNvSpPr/>
              <p:nvPr/>
            </p:nvSpPr>
            <p:spPr>
              <a:xfrm>
                <a:off x="2021" y="2154"/>
                <a:ext cx="237" cy="23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21" name="图形"/>
              <p:cNvSpPr/>
              <p:nvPr/>
            </p:nvSpPr>
            <p:spPr>
              <a:xfrm>
                <a:off x="2455" y="2154"/>
                <a:ext cx="237" cy="237"/>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sp>
          <p:nvSpPr>
            <p:cNvPr id="16" name="图形"/>
            <p:cNvSpPr/>
            <p:nvPr/>
          </p:nvSpPr>
          <p:spPr>
            <a:xfrm>
              <a:off x="14679" y="7893"/>
              <a:ext cx="180" cy="1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17" name="图形"/>
            <p:cNvSpPr/>
            <p:nvPr/>
          </p:nvSpPr>
          <p:spPr>
            <a:xfrm>
              <a:off x="15008" y="7893"/>
              <a:ext cx="180" cy="1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sp>
          <p:nvSpPr>
            <p:cNvPr id="18" name="图形"/>
            <p:cNvSpPr/>
            <p:nvPr/>
          </p:nvSpPr>
          <p:spPr>
            <a:xfrm>
              <a:off x="15338" y="7893"/>
              <a:ext cx="180" cy="1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grpSp>
        <p:nvGrpSpPr>
          <p:cNvPr id="15" name="图形"/>
          <p:cNvGrpSpPr/>
          <p:nvPr/>
        </p:nvGrpSpPr>
        <p:grpSpPr>
          <a:xfrm>
            <a:off x="786911" y="1051274"/>
            <a:ext cx="3160976" cy="2938840"/>
            <a:chOff x="2024" y="2437"/>
            <a:chExt cx="6930" cy="6443"/>
          </a:xfrm>
        </p:grpSpPr>
        <p:sp>
          <p:nvSpPr>
            <p:cNvPr id="23"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24"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25" name="图形" descr="E:\006包图网\素材\1\商务办公\13035 (2).jpg13035 (2)"/>
            <p:cNvPicPr>
              <a:picLocks noChangeAspect="1"/>
            </p:cNvPicPr>
            <p:nvPr/>
          </p:nvPicPr>
          <p:blipFill>
            <a:blip r:embed="rId4"/>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26" name="图形"/>
            <p:cNvSpPr/>
            <p:nvPr/>
          </p:nvSpPr>
          <p:spPr bwMode="auto">
            <a:xfrm>
              <a:off x="2024" y="6392"/>
              <a:ext cx="2038" cy="2040"/>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62BB99"/>
                </a:gs>
                <a:gs pos="100000">
                  <a:srgbClr val="A7D9C6"/>
                </a:gs>
              </a:gsLst>
              <a:lin ang="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sp>
          <p:nvSpPr>
            <p:cNvPr id="27"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图形"/>
          <p:cNvSpPr/>
          <p:nvPr/>
        </p:nvSpPr>
        <p:spPr>
          <a:xfrm>
            <a:off x="-2844086" y="-4170936"/>
            <a:ext cx="6475571" cy="6475571"/>
          </a:xfrm>
          <a:prstGeom prst="ellipse">
            <a:avLst/>
          </a:prstGeom>
          <a:solidFill>
            <a:srgbClr val="62BB99">
              <a:alpha val="21000"/>
            </a:srgbClr>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nvGrpSpPr>
          <p:cNvPr id="2" name="图形"/>
          <p:cNvGrpSpPr/>
          <p:nvPr/>
        </p:nvGrpSpPr>
        <p:grpSpPr>
          <a:xfrm flipH="1">
            <a:off x="796765" y="1087756"/>
            <a:ext cx="8813007" cy="4506277"/>
            <a:chOff x="-1000" y="2284"/>
            <a:chExt cx="18505" cy="9462"/>
          </a:xfrm>
          <a:effectLst/>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a:outerShdw blurRad="1270000" dist="38100" dir="5400000" algn="t" rotWithShape="0">
                <a:srgbClr val="AFB6C9">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grpSp>
        <p:nvGrpSpPr>
          <p:cNvPr id="3" name="图形"/>
          <p:cNvGrpSpPr/>
          <p:nvPr/>
        </p:nvGrpSpPr>
        <p:grpSpPr>
          <a:xfrm>
            <a:off x="3394250" y="2285998"/>
            <a:ext cx="3852863" cy="641985"/>
            <a:chOff x="8370" y="3869"/>
            <a:chExt cx="8090" cy="1348"/>
          </a:xfrm>
          <a:effectLst/>
        </p:grpSpPr>
        <p:sp>
          <p:nvSpPr>
            <p:cNvPr id="19" name="图形"/>
            <p:cNvSpPr/>
            <p:nvPr/>
          </p:nvSpPr>
          <p:spPr>
            <a:xfrm>
              <a:off x="8385" y="3869"/>
              <a:ext cx="8056" cy="1280"/>
            </a:xfrm>
            <a:prstGeom prst="roundRect">
              <a:avLst>
                <a:gd name="adj" fmla="val 19558"/>
              </a:avLst>
            </a:prstGeom>
            <a:solidFill>
              <a:schemeClr val="bg1"/>
            </a:solidFill>
            <a:ln w="15875">
              <a:solidFill>
                <a:srgbClr val="A7D9C6"/>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0" name="图形"/>
            <p:cNvSpPr/>
            <p:nvPr/>
          </p:nvSpPr>
          <p:spPr>
            <a:xfrm>
              <a:off x="8370" y="3869"/>
              <a:ext cx="1568" cy="1280"/>
            </a:xfrm>
            <a:custGeom>
              <a:gdLst>
                <a:gd name="adj" fmla="val 35937"/>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1569" h="1280">
                  <a:moveTo>
                    <a:pt x="1568" y="0"/>
                  </a:moveTo>
                  <a:lnTo>
                    <a:pt x="1108" y="1280"/>
                  </a:lnTo>
                  <a:lnTo>
                    <a:pt x="250" y="1280"/>
                  </a:lnTo>
                  <a:cubicBezTo>
                    <a:pt x="110" y="1284"/>
                    <a:pt x="-3" y="1156"/>
                    <a:pt x="0" y="1030"/>
                  </a:cubicBezTo>
                  <a:lnTo>
                    <a:pt x="0" y="250"/>
                  </a:lnTo>
                  <a:cubicBezTo>
                    <a:pt x="-4" y="110"/>
                    <a:pt x="124" y="-3"/>
                    <a:pt x="250" y="0"/>
                  </a:cubicBezTo>
                  <a:lnTo>
                    <a:pt x="1568" y="0"/>
                  </a:lnTo>
                  <a:close/>
                </a:path>
              </a:pathLst>
            </a:custGeom>
            <a:gradFill>
              <a:gsLst>
                <a:gs pos="100000">
                  <a:srgbClr val="A7D9C6"/>
                </a:gs>
                <a:gs pos="2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200">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1" name="图形"/>
            <p:cNvSpPr txBox="1"/>
            <p:nvPr/>
          </p:nvSpPr>
          <p:spPr>
            <a:xfrm>
              <a:off x="8519" y="3970"/>
              <a:ext cx="1568" cy="969"/>
            </a:xfrm>
            <a:prstGeom prst="rect">
              <a:avLst/>
            </a:prstGeom>
            <a:noFill/>
          </p:spPr>
          <p:txBody>
            <a:bodyPr wrap="square" rtlCol="0">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r>
                <a:rPr lang="zh-CN" altLang="en-US"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rPr>
                <a:t>一、</a:t>
              </a:r>
              <a:endParaRPr lang="en-US" altLang="zh-CN"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endParaRPr>
            </a:p>
          </p:txBody>
        </p:sp>
        <p:sp>
          <p:nvSpPr>
            <p:cNvPr id="13" name="图形"/>
            <p:cNvSpPr txBox="1"/>
            <p:nvPr/>
          </p:nvSpPr>
          <p:spPr>
            <a:xfrm>
              <a:off x="9493" y="4080"/>
              <a:ext cx="6967" cy="1137"/>
            </a:xfrm>
            <a:prstGeom prst="rect">
              <a:avLst/>
            </a:prstGeom>
            <a:noFill/>
          </p:spPr>
          <p:txBody>
            <a:bodyPr wrap="square" rtlCol="0" anchor="t">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spcBef>
                  <a:spcPct val="50000"/>
                </a:spcBef>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rPr>
                <a:t>银行存款账户的开设与管理</a:t>
              </a:r>
              <a:endPar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endParaRPr>
            </a:p>
          </p:txBody>
        </p:sp>
      </p:grpSp>
      <p:grpSp>
        <p:nvGrpSpPr>
          <p:cNvPr id="4" name="图形"/>
          <p:cNvGrpSpPr/>
          <p:nvPr/>
        </p:nvGrpSpPr>
        <p:grpSpPr>
          <a:xfrm>
            <a:off x="850661" y="1428742"/>
            <a:ext cx="1935389" cy="1925229"/>
            <a:chOff x="2477" y="2437"/>
            <a:chExt cx="6477" cy="6443"/>
          </a:xfrm>
        </p:grpSpPr>
        <p:sp>
          <p:nvSpPr>
            <p:cNvPr id="30"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31"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33" name="图形" descr="E:\006包图网\素材\1\商务办公\13035 (2).jpg13035 (2)"/>
            <p:cNvPicPr>
              <a:picLocks noChangeAspect="1"/>
            </p:cNvPicPr>
            <p:nvPr/>
          </p:nvPicPr>
          <p:blipFill>
            <a:blip r:embed="rId2"/>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35"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ustDataLst>
      <p:tags r:id="rId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sz="1800"/>
              <a:t>银行存款是指企业存放在银行或其他金融机构的货币资金。企业除在规定限额以内留存少量现金外，其余的货币资金必须全部存入银行。</a:t>
            </a:r>
            <a:endParaRPr sz="1800"/>
          </a:p>
          <a:p>
            <a:pPr indent="467995" algn="l">
              <a:lnSpc>
                <a:spcPct val="140000"/>
              </a:lnSpc>
            </a:pPr>
            <a:r>
              <a:rPr sz="1800"/>
              <a:t>根据我国《支付结算办法》规定，单位、个人和银行应当按照《银行账户管理办法》的规定开立、使用账户。银行存款账户分为</a:t>
            </a:r>
            <a:r>
              <a:rPr sz="1800">
                <a:solidFill>
                  <a:srgbClr val="FF0000"/>
                </a:solidFill>
              </a:rPr>
              <a:t>基本存款账户、一般存款账户、临时存款账户和专用存款账户</a:t>
            </a:r>
            <a:r>
              <a:rPr sz="1800"/>
              <a:t>。基本存款账户是企业办理日常转账结算和现金收付的账户。企业的工资、奖金等现金的支取，只能通过该账户办理。一个企业只能选择一家银行的一个营业机构开立一个基本存款账户。</a:t>
            </a:r>
            <a:endParaRPr sz="18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endParaRPr>
              <a:sym typeface="+mn-ea"/>
            </a:endParaRPr>
          </a:p>
          <a:p>
            <a:pPr indent="467995" algn="l">
              <a:lnSpc>
                <a:spcPct val="140000"/>
              </a:lnSpc>
            </a:pPr>
            <a:r>
              <a:rPr>
                <a:sym typeface="+mn-ea"/>
              </a:rPr>
              <a:t>企业还可在基本存款账户以外的其他银行的一个营业机构开立一个一般存款账户。一般存款账户可办理转账结算和存入现金，但不能支取现金。临时存款账户是企业因临时经营活动需要开立的账户，如企业异地产品展销等。专用存款账户是企业因特定用途需要开立的账户，如基本建设项目专项资金、农副产品资金等，企业的销售款不得转入专用存款账户。</a:t>
            </a:r>
            <a:endParaRPr sz="1800"/>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a:sym typeface="+mn-ea"/>
              </a:rPr>
              <a:t>各开户单位应加强对银行存款账户的管理。正确使用银行账户，要遵守以下各项：</a:t>
            </a:r>
            <a:endParaRPr>
              <a:sym typeface="+mn-ea"/>
            </a:endParaRPr>
          </a:p>
          <a:p>
            <a:pPr indent="467995" algn="l">
              <a:lnSpc>
                <a:spcPct val="140000"/>
              </a:lnSpc>
            </a:pPr>
            <a:r>
              <a:rPr>
                <a:sym typeface="+mn-ea"/>
              </a:rPr>
              <a:t>1. 遵守银行信贷、结算和现金管理的有关规定，向银行提供有关资料，接受银行的监督。</a:t>
            </a:r>
            <a:endParaRPr>
              <a:sym typeface="+mn-ea"/>
            </a:endParaRPr>
          </a:p>
          <a:p>
            <a:pPr indent="467995" algn="l">
              <a:lnSpc>
                <a:spcPct val="140000"/>
              </a:lnSpc>
            </a:pPr>
            <a:r>
              <a:rPr>
                <a:sym typeface="+mn-ea"/>
              </a:rPr>
              <a:t>2. 各单位开立基本存款账户，实行</a:t>
            </a:r>
            <a:r>
              <a:rPr>
                <a:solidFill>
                  <a:srgbClr val="FFFFFF"/>
                </a:solidFill>
                <a:sym typeface="+mn-ea"/>
              </a:rPr>
              <a:t>开户许可证制度</a:t>
            </a:r>
            <a:r>
              <a:rPr>
                <a:sym typeface="+mn-ea"/>
              </a:rPr>
              <a:t>，必须凭中国人民银行当地分支机构核发的开户许可证办理，不得为还贷、还债和套取现金而多头开立基本存款账户。任何单位和个人不得将单位的资金以个人的名义开立账户存储。</a:t>
            </a:r>
            <a:endParaRPr>
              <a:sym typeface="+mn-ea"/>
            </a:endParaRPr>
          </a:p>
          <a:p>
            <a:pPr indent="467995" algn="l">
              <a:lnSpc>
                <a:spcPct val="140000"/>
              </a:lnSpc>
            </a:pPr>
            <a:r>
              <a:rPr>
                <a:sym typeface="+mn-ea"/>
              </a:rPr>
              <a:t>3. 在各单位经营范围内，正确使用本单位在银行开立的账户，不准出租、出借或转让给其他单位和个人使用。</a:t>
            </a:r>
            <a:endParaRPr>
              <a:sym typeface="+mn-ea"/>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endParaRPr>
              <a:sym typeface="+mn-ea"/>
            </a:endParaRPr>
          </a:p>
          <a:p>
            <a:pPr indent="467995" algn="l">
              <a:lnSpc>
                <a:spcPct val="140000"/>
              </a:lnSpc>
            </a:pPr>
            <a:r>
              <a:rPr>
                <a:sym typeface="+mn-ea"/>
              </a:rPr>
              <a:t>4. 各单位在银行账户必须有足够的资金保证支付，</a:t>
            </a:r>
            <a:r>
              <a:rPr>
                <a:solidFill>
                  <a:srgbClr val="FFFFFF"/>
                </a:solidFill>
                <a:sym typeface="+mn-ea"/>
              </a:rPr>
              <a:t>不准签发没有资金保证的票据或远期支票，套取银行信用；不准签发</a:t>
            </a:r>
            <a:r>
              <a:rPr>
                <a:sym typeface="+mn-ea"/>
              </a:rPr>
              <a:t>、取得和转让没有真实交易和债权债务的票据，套取银行和他人资金。</a:t>
            </a:r>
            <a:endParaRPr>
              <a:sym typeface="+mn-ea"/>
            </a:endParaRPr>
          </a:p>
          <a:p>
            <a:pPr indent="467995" algn="l">
              <a:lnSpc>
                <a:spcPct val="140000"/>
              </a:lnSpc>
            </a:pPr>
            <a:r>
              <a:rPr>
                <a:sym typeface="+mn-ea"/>
              </a:rPr>
              <a:t>5. 及时办理往来结算业务，按照规定与银行对账单进行核对，如有不符应及时查明原因，进行处理。</a:t>
            </a:r>
            <a:endParaRPr>
              <a:sym typeface="+mn-ea"/>
            </a:endParaRPr>
          </a:p>
          <a:p>
            <a:pPr indent="467995" algn="l">
              <a:lnSpc>
                <a:spcPct val="140000"/>
              </a:lnSpc>
            </a:pPr>
            <a:endParaRPr>
              <a:sym typeface="+mn-ea"/>
            </a:endParaRPr>
          </a:p>
          <a:p>
            <a:pPr indent="467995" algn="l">
              <a:lnSpc>
                <a:spcPct val="140000"/>
              </a:lnSpc>
            </a:pPr>
            <a:endParaRPr>
              <a:sym typeface="+mn-ea"/>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图形"/>
          <p:cNvSpPr/>
          <p:nvPr/>
        </p:nvSpPr>
        <p:spPr>
          <a:xfrm>
            <a:off x="-2844086" y="-4170936"/>
            <a:ext cx="6475571" cy="6475571"/>
          </a:xfrm>
          <a:prstGeom prst="ellipse">
            <a:avLst/>
          </a:prstGeom>
          <a:solidFill>
            <a:srgbClr val="62BB99">
              <a:alpha val="21000"/>
            </a:srgbClr>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nvGrpSpPr>
          <p:cNvPr id="2" name="图形"/>
          <p:cNvGrpSpPr/>
          <p:nvPr/>
        </p:nvGrpSpPr>
        <p:grpSpPr>
          <a:xfrm flipH="1">
            <a:off x="796765" y="1087756"/>
            <a:ext cx="8813007" cy="4506277"/>
            <a:chOff x="-1000" y="2284"/>
            <a:chExt cx="18505" cy="9462"/>
          </a:xfrm>
          <a:effectLst/>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a:outerShdw blurRad="1270000" dist="38100" dir="5400000" algn="t" rotWithShape="0">
                <a:srgbClr val="AFB6C9">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grpSp>
        <p:nvGrpSpPr>
          <p:cNvPr id="3" name="图形"/>
          <p:cNvGrpSpPr/>
          <p:nvPr/>
        </p:nvGrpSpPr>
        <p:grpSpPr>
          <a:xfrm>
            <a:off x="3394250" y="2285998"/>
            <a:ext cx="3852863" cy="641985"/>
            <a:chOff x="8370" y="3869"/>
            <a:chExt cx="8090" cy="1348"/>
          </a:xfrm>
          <a:effectLst/>
        </p:grpSpPr>
        <p:sp>
          <p:nvSpPr>
            <p:cNvPr id="19" name="图形"/>
            <p:cNvSpPr/>
            <p:nvPr/>
          </p:nvSpPr>
          <p:spPr>
            <a:xfrm>
              <a:off x="8385" y="3869"/>
              <a:ext cx="8056" cy="1280"/>
            </a:xfrm>
            <a:prstGeom prst="roundRect">
              <a:avLst>
                <a:gd name="adj" fmla="val 19558"/>
              </a:avLst>
            </a:prstGeom>
            <a:solidFill>
              <a:schemeClr val="bg1"/>
            </a:solidFill>
            <a:ln w="15875">
              <a:solidFill>
                <a:srgbClr val="A7D9C6"/>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0" name="图形"/>
            <p:cNvSpPr/>
            <p:nvPr/>
          </p:nvSpPr>
          <p:spPr>
            <a:xfrm>
              <a:off x="8370" y="3869"/>
              <a:ext cx="1568" cy="1280"/>
            </a:xfrm>
            <a:custGeom>
              <a:gdLst>
                <a:gd name="adj" fmla="val 35937"/>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1569" h="1280">
                  <a:moveTo>
                    <a:pt x="1568" y="0"/>
                  </a:moveTo>
                  <a:lnTo>
                    <a:pt x="1108" y="1280"/>
                  </a:lnTo>
                  <a:lnTo>
                    <a:pt x="250" y="1280"/>
                  </a:lnTo>
                  <a:cubicBezTo>
                    <a:pt x="110" y="1284"/>
                    <a:pt x="-3" y="1156"/>
                    <a:pt x="0" y="1030"/>
                  </a:cubicBezTo>
                  <a:lnTo>
                    <a:pt x="0" y="250"/>
                  </a:lnTo>
                  <a:cubicBezTo>
                    <a:pt x="-4" y="110"/>
                    <a:pt x="124" y="-3"/>
                    <a:pt x="250" y="0"/>
                  </a:cubicBezTo>
                  <a:lnTo>
                    <a:pt x="1568" y="0"/>
                  </a:lnTo>
                  <a:close/>
                </a:path>
              </a:pathLst>
            </a:custGeom>
            <a:gradFill>
              <a:gsLst>
                <a:gs pos="100000">
                  <a:srgbClr val="A7D9C6"/>
                </a:gs>
                <a:gs pos="2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200">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1" name="图形"/>
            <p:cNvSpPr txBox="1"/>
            <p:nvPr/>
          </p:nvSpPr>
          <p:spPr>
            <a:xfrm>
              <a:off x="8519" y="3970"/>
              <a:ext cx="1568" cy="969"/>
            </a:xfrm>
            <a:prstGeom prst="rect">
              <a:avLst/>
            </a:prstGeom>
            <a:noFill/>
          </p:spPr>
          <p:txBody>
            <a:bodyPr wrap="square" rtlCol="0">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r>
                <a:rPr lang="zh-CN" altLang="en-US"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rPr>
                <a:t>二、</a:t>
              </a:r>
              <a:endParaRPr lang="en-US" altLang="zh-CN"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endParaRPr>
            </a:p>
          </p:txBody>
        </p:sp>
        <p:sp>
          <p:nvSpPr>
            <p:cNvPr id="13" name="图形"/>
            <p:cNvSpPr txBox="1"/>
            <p:nvPr/>
          </p:nvSpPr>
          <p:spPr>
            <a:xfrm>
              <a:off x="9493" y="4080"/>
              <a:ext cx="6967" cy="1137"/>
            </a:xfrm>
            <a:prstGeom prst="rect">
              <a:avLst/>
            </a:prstGeom>
            <a:noFill/>
          </p:spPr>
          <p:txBody>
            <a:bodyPr wrap="square" rtlCol="0" anchor="t">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spcBef>
                  <a:spcPct val="50000"/>
                </a:spcBef>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rPr>
                <a:t>银行存款的账务处理</a:t>
              </a:r>
              <a:endPar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endParaRPr>
            </a:p>
          </p:txBody>
        </p:sp>
      </p:grpSp>
      <p:grpSp>
        <p:nvGrpSpPr>
          <p:cNvPr id="4" name="图形"/>
          <p:cNvGrpSpPr/>
          <p:nvPr/>
        </p:nvGrpSpPr>
        <p:grpSpPr>
          <a:xfrm>
            <a:off x="850661" y="1428742"/>
            <a:ext cx="1935389" cy="1925229"/>
            <a:chOff x="2477" y="2437"/>
            <a:chExt cx="6477" cy="6443"/>
          </a:xfrm>
        </p:grpSpPr>
        <p:sp>
          <p:nvSpPr>
            <p:cNvPr id="30"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31"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33" name="图形" descr="E:\006包图网\素材\1\商务办公\13035 (2).jpg13035 (2)"/>
            <p:cNvPicPr>
              <a:picLocks noChangeAspect="1"/>
            </p:cNvPicPr>
            <p:nvPr/>
          </p:nvPicPr>
          <p:blipFill>
            <a:blip r:embed="rId2"/>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35"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ustDataLst>
      <p:tags r:id="rId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a:sym typeface="+mn-ea"/>
              </a:rPr>
              <a:t>银行存款的核算包括</a:t>
            </a:r>
            <a:r>
              <a:rPr>
                <a:solidFill>
                  <a:srgbClr val="FF0000"/>
                </a:solidFill>
                <a:sym typeface="+mn-ea"/>
              </a:rPr>
              <a:t>序时核算</a:t>
            </a:r>
            <a:r>
              <a:rPr>
                <a:sym typeface="+mn-ea"/>
              </a:rPr>
              <a:t>和</a:t>
            </a:r>
            <a:r>
              <a:rPr>
                <a:solidFill>
                  <a:srgbClr val="FF0000"/>
                </a:solidFill>
                <a:sym typeface="+mn-ea"/>
              </a:rPr>
              <a:t>总分类核算</a:t>
            </a:r>
            <a:r>
              <a:rPr>
                <a:sym typeface="+mn-ea"/>
              </a:rPr>
              <a:t>。为了逐日逐笔检查和监督银行存款的收入、支出和结余情况，应设置银行存款日记账。有外币存款的企业，应分别设置人民币和各种外币银行存款日记账。根据管理需要，可每天或定期编制银行存款日报、月报，并及时与银行对账单进行核对。</a:t>
            </a:r>
            <a:endParaRPr>
              <a:sym typeface="+mn-ea"/>
            </a:endParaRPr>
          </a:p>
          <a:p>
            <a:pPr indent="467995" algn="l">
              <a:lnSpc>
                <a:spcPct val="140000"/>
              </a:lnSpc>
            </a:pPr>
            <a:r>
              <a:rPr>
                <a:sym typeface="+mn-ea"/>
              </a:rPr>
              <a:t>银行存款的总分类核算在“</a:t>
            </a:r>
            <a:r>
              <a:rPr>
                <a:solidFill>
                  <a:srgbClr val="FF0000"/>
                </a:solidFill>
                <a:sym typeface="+mn-ea"/>
              </a:rPr>
              <a:t>银行存款</a:t>
            </a:r>
            <a:r>
              <a:rPr>
                <a:sym typeface="+mn-ea"/>
              </a:rPr>
              <a:t>”科目进行，借方登记存款增加数，贷方登记存款减少数，借方余额表示银行存款的结余额。另外应注意，为了避免记账重复，</a:t>
            </a:r>
            <a:r>
              <a:rPr>
                <a:solidFill>
                  <a:srgbClr val="FFFFFF"/>
                </a:solidFill>
                <a:sym typeface="+mn-ea"/>
              </a:rPr>
              <a:t>向银行提取现金或将现金存入银行，只编制有关付款凭证，不编制收款凭证</a:t>
            </a:r>
            <a:r>
              <a:rPr>
                <a:sym typeface="+mn-ea"/>
              </a:rPr>
              <a:t>。</a:t>
            </a:r>
            <a:endParaRPr>
              <a:sym typeface="+mn-ea"/>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图形"/>
          <p:cNvSpPr/>
          <p:nvPr/>
        </p:nvSpPr>
        <p:spPr>
          <a:xfrm>
            <a:off x="-2844086" y="-4170936"/>
            <a:ext cx="6475571" cy="6475571"/>
          </a:xfrm>
          <a:prstGeom prst="ellipse">
            <a:avLst/>
          </a:prstGeom>
          <a:solidFill>
            <a:srgbClr val="62BB99">
              <a:alpha val="21000"/>
            </a:srgbClr>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nvGrpSpPr>
          <p:cNvPr id="2" name="图形"/>
          <p:cNvGrpSpPr/>
          <p:nvPr/>
        </p:nvGrpSpPr>
        <p:grpSpPr>
          <a:xfrm flipH="1">
            <a:off x="796765" y="1087756"/>
            <a:ext cx="8813007" cy="4506277"/>
            <a:chOff x="-1000" y="2284"/>
            <a:chExt cx="18505" cy="9462"/>
          </a:xfrm>
          <a:effectLst/>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a:outerShdw blurRad="1270000" dist="38100" dir="5400000" algn="t" rotWithShape="0">
                <a:srgbClr val="AFB6C9">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grpSp>
        <p:nvGrpSpPr>
          <p:cNvPr id="3" name="图形"/>
          <p:cNvGrpSpPr/>
          <p:nvPr/>
        </p:nvGrpSpPr>
        <p:grpSpPr>
          <a:xfrm>
            <a:off x="3394250" y="2285998"/>
            <a:ext cx="3852863" cy="641985"/>
            <a:chOff x="8370" y="3869"/>
            <a:chExt cx="8090" cy="1348"/>
          </a:xfrm>
          <a:effectLst/>
        </p:grpSpPr>
        <p:sp>
          <p:nvSpPr>
            <p:cNvPr id="19" name="图形"/>
            <p:cNvSpPr/>
            <p:nvPr/>
          </p:nvSpPr>
          <p:spPr>
            <a:xfrm>
              <a:off x="8385" y="3869"/>
              <a:ext cx="8056" cy="1280"/>
            </a:xfrm>
            <a:prstGeom prst="roundRect">
              <a:avLst>
                <a:gd name="adj" fmla="val 19558"/>
              </a:avLst>
            </a:prstGeom>
            <a:solidFill>
              <a:schemeClr val="bg1"/>
            </a:solidFill>
            <a:ln w="15875">
              <a:solidFill>
                <a:srgbClr val="A7D9C6"/>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0" name="图形"/>
            <p:cNvSpPr/>
            <p:nvPr/>
          </p:nvSpPr>
          <p:spPr>
            <a:xfrm>
              <a:off x="8370" y="3869"/>
              <a:ext cx="1568" cy="1280"/>
            </a:xfrm>
            <a:custGeom>
              <a:gdLst>
                <a:gd name="adj" fmla="val 35937"/>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1569" h="1280">
                  <a:moveTo>
                    <a:pt x="1568" y="0"/>
                  </a:moveTo>
                  <a:lnTo>
                    <a:pt x="1108" y="1280"/>
                  </a:lnTo>
                  <a:lnTo>
                    <a:pt x="250" y="1280"/>
                  </a:lnTo>
                  <a:cubicBezTo>
                    <a:pt x="110" y="1284"/>
                    <a:pt x="-3" y="1156"/>
                    <a:pt x="0" y="1030"/>
                  </a:cubicBezTo>
                  <a:lnTo>
                    <a:pt x="0" y="250"/>
                  </a:lnTo>
                  <a:cubicBezTo>
                    <a:pt x="-4" y="110"/>
                    <a:pt x="124" y="-3"/>
                    <a:pt x="250" y="0"/>
                  </a:cubicBezTo>
                  <a:lnTo>
                    <a:pt x="1568" y="0"/>
                  </a:lnTo>
                  <a:close/>
                </a:path>
              </a:pathLst>
            </a:custGeom>
            <a:gradFill>
              <a:gsLst>
                <a:gs pos="100000">
                  <a:srgbClr val="A7D9C6"/>
                </a:gs>
                <a:gs pos="2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200">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1" name="图形"/>
            <p:cNvSpPr txBox="1"/>
            <p:nvPr/>
          </p:nvSpPr>
          <p:spPr>
            <a:xfrm>
              <a:off x="8519" y="3970"/>
              <a:ext cx="1568" cy="969"/>
            </a:xfrm>
            <a:prstGeom prst="rect">
              <a:avLst/>
            </a:prstGeom>
            <a:noFill/>
          </p:spPr>
          <p:txBody>
            <a:bodyPr wrap="square" rtlCol="0">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r>
                <a:rPr lang="zh-CN" altLang="en-US"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rPr>
                <a:t>三、</a:t>
              </a:r>
              <a:endParaRPr lang="en-US" altLang="zh-CN"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endParaRPr>
            </a:p>
          </p:txBody>
        </p:sp>
        <p:sp>
          <p:nvSpPr>
            <p:cNvPr id="13" name="图形"/>
            <p:cNvSpPr txBox="1"/>
            <p:nvPr/>
          </p:nvSpPr>
          <p:spPr>
            <a:xfrm>
              <a:off x="9493" y="4080"/>
              <a:ext cx="6967" cy="1137"/>
            </a:xfrm>
            <a:prstGeom prst="rect">
              <a:avLst/>
            </a:prstGeom>
            <a:noFill/>
          </p:spPr>
          <p:txBody>
            <a:bodyPr wrap="square" rtlCol="0" anchor="t">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spcBef>
                  <a:spcPct val="50000"/>
                </a:spcBef>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rPr>
                <a:t>银行存款的核对</a:t>
              </a:r>
              <a:endPar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endParaRPr>
            </a:p>
          </p:txBody>
        </p:sp>
      </p:grpSp>
      <p:grpSp>
        <p:nvGrpSpPr>
          <p:cNvPr id="4" name="图形"/>
          <p:cNvGrpSpPr/>
          <p:nvPr/>
        </p:nvGrpSpPr>
        <p:grpSpPr>
          <a:xfrm>
            <a:off x="850661" y="1428742"/>
            <a:ext cx="1935389" cy="1925229"/>
            <a:chOff x="2477" y="2437"/>
            <a:chExt cx="6477" cy="6443"/>
          </a:xfrm>
        </p:grpSpPr>
        <p:sp>
          <p:nvSpPr>
            <p:cNvPr id="30"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31"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33" name="图形" descr="E:\006包图网\素材\1\商务办公\13035 (2).jpg13035 (2)"/>
            <p:cNvPicPr>
              <a:picLocks noChangeAspect="1"/>
            </p:cNvPicPr>
            <p:nvPr/>
          </p:nvPicPr>
          <p:blipFill>
            <a:blip r:embed="rId2"/>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35"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ustDataLst>
      <p:tags r:id="rId3"/>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a:sym typeface="+mn-ea"/>
              </a:rPr>
              <a:t>为了检查企业和开户银行登记的企业账目是否正确，查明银行存款的实际余额，企业应定期将银行存款日记账的记录与银行对账单进行核对，至少每月核对一次。如两者不一致时，必须逐笔查清。属于记账错误的，如属于银行差错，应通知银行更正；属于企业差错的，由企业更正。除此以外，如果属于未达账项，应编制“</a:t>
            </a:r>
            <a:r>
              <a:rPr>
                <a:solidFill>
                  <a:srgbClr val="FF0000"/>
                </a:solidFill>
                <a:sym typeface="+mn-ea"/>
              </a:rPr>
              <a:t>银行存款余额调节表</a:t>
            </a:r>
            <a:r>
              <a:rPr>
                <a:sym typeface="+mn-ea"/>
              </a:rPr>
              <a:t>”对此予以调节。</a:t>
            </a:r>
            <a:endParaRPr lang="en-US">
              <a:sym typeface="+mn-ea"/>
            </a:endParaRPr>
          </a:p>
          <a:p>
            <a:pPr indent="467995" algn="l">
              <a:lnSpc>
                <a:spcPct val="140000"/>
              </a:lnSpc>
            </a:pPr>
            <a:r>
              <a:rPr>
                <a:sym typeface="+mn-ea"/>
              </a:rPr>
              <a:t>所谓“</a:t>
            </a:r>
            <a:r>
              <a:rPr>
                <a:solidFill>
                  <a:srgbClr val="FF0000"/>
                </a:solidFill>
                <a:sym typeface="+mn-ea"/>
              </a:rPr>
              <a:t>未达账项</a:t>
            </a:r>
            <a:r>
              <a:rPr>
                <a:sym typeface="+mn-ea"/>
              </a:rPr>
              <a:t>”，是指企业与银行之间由于各种收付款的结算凭证，在传递过程中存在一定的时间差异，导致一方已记账，而另一方尚未记账的款项。</a:t>
            </a:r>
            <a:endParaRPr>
              <a:sym typeface="+mn-ea"/>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a:sym typeface="+mn-ea"/>
              </a:rPr>
              <a:t>未达账项通常有如下四种情况：</a:t>
            </a:r>
            <a:endParaRPr>
              <a:sym typeface="+mn-ea"/>
            </a:endParaRPr>
          </a:p>
          <a:p>
            <a:pPr indent="467995" algn="l">
              <a:lnSpc>
                <a:spcPct val="140000"/>
              </a:lnSpc>
            </a:pPr>
            <a:r>
              <a:rPr>
                <a:sym typeface="+mn-ea"/>
              </a:rPr>
              <a:t>（1）企业已收款记账，银行尚未收款记账；</a:t>
            </a:r>
            <a:endParaRPr>
              <a:sym typeface="+mn-ea"/>
            </a:endParaRPr>
          </a:p>
          <a:p>
            <a:pPr indent="467995" algn="l">
              <a:lnSpc>
                <a:spcPct val="140000"/>
              </a:lnSpc>
            </a:pPr>
            <a:r>
              <a:rPr>
                <a:sym typeface="+mn-ea"/>
              </a:rPr>
              <a:t>（2）企业已付款记账，银行尚未付款记账；</a:t>
            </a:r>
            <a:endParaRPr>
              <a:sym typeface="+mn-ea"/>
            </a:endParaRPr>
          </a:p>
          <a:p>
            <a:pPr indent="467995" algn="l">
              <a:lnSpc>
                <a:spcPct val="140000"/>
              </a:lnSpc>
            </a:pPr>
            <a:r>
              <a:rPr>
                <a:sym typeface="+mn-ea"/>
              </a:rPr>
              <a:t>（3）银行已收款记账，企业尚未收款记账；</a:t>
            </a:r>
            <a:endParaRPr>
              <a:sym typeface="+mn-ea"/>
            </a:endParaRPr>
          </a:p>
          <a:p>
            <a:pPr indent="467995" algn="l">
              <a:lnSpc>
                <a:spcPct val="140000"/>
              </a:lnSpc>
            </a:pPr>
            <a:r>
              <a:rPr>
                <a:sym typeface="+mn-ea"/>
              </a:rPr>
              <a:t>（4）银行已付款记账，企业尚未付款记账。</a:t>
            </a:r>
            <a:endParaRPr>
              <a:sym typeface="+mn-ea"/>
            </a:endParaRPr>
          </a:p>
          <a:p>
            <a:pPr indent="467995" algn="l">
              <a:lnSpc>
                <a:spcPct val="140000"/>
              </a:lnSpc>
            </a:pPr>
            <a:r>
              <a:rPr>
                <a:sym typeface="+mn-ea"/>
              </a:rPr>
              <a:t>由于未达账项的存在，双方账面余额不符，这就需要检查核对。核对的方法一般是将企业的“银行存款日记账”与银行提供的“对账单”对照逐笔核对。对只有一方记账的记录，则视为未达账项，不作标记，留作调节平衡。</a:t>
            </a:r>
            <a:endParaRPr>
              <a:sym typeface="+mn-ea"/>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a:sym typeface="+mn-ea"/>
              </a:rPr>
              <a:t>编制银行存款余额调节表的方法有两种：</a:t>
            </a:r>
            <a:r>
              <a:rPr>
                <a:solidFill>
                  <a:srgbClr val="FFFFFF"/>
                </a:solidFill>
                <a:sym typeface="+mn-ea"/>
              </a:rPr>
              <a:t>一种是编制简单调节表；另一种是编制四栏式调节表。简单调节表</a:t>
            </a:r>
            <a:r>
              <a:rPr>
                <a:sym typeface="+mn-ea"/>
              </a:rPr>
              <a:t>，是指就某月份银行对账单余额与企业账面余额的差异作简单的加减调节。四栏式调节表，是指将该表分四栏调节企业账面存款与银行账面存款的期初余额、本期收入、本期支出、期末余额。</a:t>
            </a:r>
            <a:r>
              <a:rPr>
                <a:solidFill>
                  <a:srgbClr val="FF0000"/>
                </a:solidFill>
                <a:sym typeface="+mn-ea"/>
              </a:rPr>
              <a:t>我国企业通常采用第一种方法，即编制简单调节表。</a:t>
            </a:r>
            <a:endParaRPr>
              <a:sym typeface="+mn-ea"/>
            </a:endParaRPr>
          </a:p>
          <a:p>
            <a:pPr indent="467995" algn="l">
              <a:lnSpc>
                <a:spcPct val="140000"/>
              </a:lnSpc>
            </a:pPr>
            <a:r>
              <a:rPr>
                <a:sym typeface="+mn-ea"/>
              </a:rPr>
              <a:t>下面就简单调节表的编制举例如下：</a:t>
            </a:r>
            <a:endParaRPr>
              <a:sym typeface="+mn-ea"/>
            </a:endParaRPr>
          </a:p>
          <a:p>
            <a:pPr indent="467995" algn="l">
              <a:lnSpc>
                <a:spcPct val="140000"/>
              </a:lnSpc>
            </a:pPr>
            <a:r>
              <a:rPr>
                <a:sym typeface="+mn-ea"/>
              </a:rPr>
              <a:t>【例</a:t>
            </a:r>
            <a:r>
              <a:rPr lang="en-US">
                <a:sym typeface="+mn-ea"/>
              </a:rPr>
              <a:t>2</a:t>
            </a:r>
            <a:r>
              <a:rPr>
                <a:sym typeface="+mn-ea"/>
              </a:rPr>
              <a:t>-1】2×20年3月31日，某企业银行存款日记账的账面余额为312460元，银行对账单的余额为314400元，经逐笔核对发现有以下未达账项：</a:t>
            </a:r>
            <a:endParaRPr>
              <a:sym typeface="+mn-ea"/>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a:sym typeface="+mn-ea"/>
              </a:rPr>
              <a:t>（1）3月27日，企业送存一张转账支票17200元，企业已入账，银行尚未入账；</a:t>
            </a:r>
            <a:endParaRPr>
              <a:sym typeface="+mn-ea"/>
            </a:endParaRPr>
          </a:p>
          <a:p>
            <a:pPr indent="467995" algn="l">
              <a:lnSpc>
                <a:spcPct val="140000"/>
              </a:lnSpc>
            </a:pPr>
            <a:r>
              <a:rPr>
                <a:sym typeface="+mn-ea"/>
              </a:rPr>
              <a:t>（2）3月31日，银行代付电费1500元，银行已入账，企业尚未收到付款通知；</a:t>
            </a:r>
            <a:endParaRPr>
              <a:sym typeface="+mn-ea"/>
            </a:endParaRPr>
          </a:p>
          <a:p>
            <a:pPr indent="467995" algn="l">
              <a:lnSpc>
                <a:spcPct val="140000"/>
              </a:lnSpc>
            </a:pPr>
            <a:r>
              <a:rPr>
                <a:sym typeface="+mn-ea"/>
              </a:rPr>
              <a:t>（3）3月31日，企业委托银行代收款项13800元，银行已收妥入账，企业尚未接到银行的收款通知；</a:t>
            </a:r>
            <a:endParaRPr>
              <a:sym typeface="+mn-ea"/>
            </a:endParaRPr>
          </a:p>
          <a:p>
            <a:pPr indent="467995" algn="l">
              <a:lnSpc>
                <a:spcPct val="140000"/>
              </a:lnSpc>
            </a:pPr>
            <a:r>
              <a:rPr>
                <a:sym typeface="+mn-ea"/>
              </a:rPr>
              <a:t>（4）3月31日，企业开出一张金额为6840元的转账支票，持票人尚未到银行办理结算手续。</a:t>
            </a:r>
            <a:endParaRPr>
              <a:sym typeface="+mn-ea"/>
            </a:endParaRPr>
          </a:p>
          <a:p>
            <a:pPr indent="467995" algn="l">
              <a:lnSpc>
                <a:spcPct val="140000"/>
              </a:lnSpc>
            </a:pPr>
            <a:r>
              <a:rPr>
                <a:sym typeface="+mn-ea"/>
              </a:rPr>
              <a:t>根据以上未达账项，可编制“银行存款余额调节表”，如表3-1所示。</a:t>
            </a:r>
            <a:endParaRPr>
              <a:sym typeface="+mn-ea"/>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971550" y="843915"/>
            <a:ext cx="5080000" cy="368300"/>
          </a:xfrm>
          <a:prstGeom prst="rect">
            <a:avLst/>
          </a:prstGeom>
          <a:noFill/>
          <a:ln w="9525">
            <a:noFill/>
          </a:ln>
        </p:spPr>
        <p:txBody>
          <a:bodyPr>
            <a:sp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indent="0" algn="ctr"/>
            <a:r>
              <a:rPr lang="zh-CN" sz="18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表</a:t>
            </a:r>
            <a:r>
              <a:rPr lang="en-US" sz="18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2-1	</a:t>
            </a:r>
            <a:r>
              <a:rPr lang="zh-CN" sz="18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银行存款余额调节表</a:t>
            </a:r>
            <a:r>
              <a:rPr lang="en-US" sz="18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	</a:t>
            </a:r>
            <a:r>
              <a:rPr lang="zh-CN" sz="18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单位：元</a:t>
            </a:r>
            <a:endParaRPr lang="zh-CN" altLang="en-US" sz="1800" b="0">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p:txBody>
      </p:sp>
      <p:graphicFrame>
        <p:nvGraphicFramePr>
          <p:cNvPr id="5" name="表格 4"/>
          <p:cNvGraphicFramePr>
            <a:graphicFrameLocks noGrp="1"/>
          </p:cNvGraphicFramePr>
          <p:nvPr>
            <p:custDataLst>
              <p:tags r:id="rId2"/>
            </p:custDataLst>
          </p:nvPr>
        </p:nvGraphicFramePr>
        <p:xfrm>
          <a:off x="585470" y="1362075"/>
          <a:ext cx="5964555" cy="3169920"/>
        </p:xfrm>
        <a:graphic>
          <a:graphicData uri="http://schemas.openxmlformats.org/drawingml/2006/table">
            <a:tbl>
              <a:tblPr/>
              <a:tblGrid>
                <a:gridCol w="2496820"/>
                <a:gridCol w="638175"/>
                <a:gridCol w="38100"/>
                <a:gridCol w="2153285"/>
                <a:gridCol w="638175"/>
              </a:tblGrid>
              <a:tr h="221615">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项目</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b">
                    <a:lnL>
                      <a:noFill/>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金额</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b">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cap="flat">
                      <a:noFill/>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项目</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b">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金额</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b">
                    <a:lnL w="12700" cap="flat" cmpd="sng">
                      <a:solidFill>
                        <a:srgbClr val="080000"/>
                      </a:solidFill>
                      <a:prstDash val="solid"/>
                      <a:headEnd type="none" w="med" len="med"/>
                      <a:tailEnd type="none" w="med" len="med"/>
                    </a:lnL>
                    <a:lnR cap="flat">
                      <a:noFill/>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r>
              <a:tr h="220980">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银行对账单余额</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a:noFill/>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314 400</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cap="flat">
                      <a:noFill/>
                    </a:lnT>
                    <a:lnB cap="flat">
                      <a:noFill/>
                    </a:lnB>
                    <a:lnTlToBr>
                      <a:noFill/>
                    </a:lnTlToBr>
                    <a:lnBlToTr>
                      <a:noFill/>
                    </a:lnBlToTr>
                    <a:solidFill>
                      <a:srgbClr val="FFFFFF"/>
                    </a:solidFill>
                  </a:tcPr>
                </a:tc>
                <a:tc>
                  <a:txBody>
                    <a:bodyPr vert="horz" wrap="square"/>
                    <a:lstStyle/>
                    <a:p>
                      <a:pPr indent="0" algn="ctr">
                        <a:buNone/>
                      </a:pPr>
                      <a:r>
                        <a:rPr lang="en-US" sz="1600" b="0" err="1">
                          <a:latin typeface="微软雅黑" panose="020b0503020204020204" pitchFamily="34" charset="-122"/>
                          <a:ea typeface="微软雅黑" panose="020b0503020204020204" pitchFamily="34" charset="-122"/>
                          <a:cs typeface="Times New Roman" panose="02020603050405020304" charset="0"/>
                        </a:rPr>
                        <a:t>企业存款日记账余额</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312 460</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cap="flat">
                      <a:noFill/>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r>
              <a:tr h="443230">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宋体" panose="02010600030101010101" pitchFamily="2" charset="-122"/>
                        </a:rPr>
                        <a:t>加</a:t>
                      </a:r>
                      <a:r>
                        <a:rPr lang="en-US" sz="1600" b="0">
                          <a:latin typeface="微软雅黑" panose="020b0503020204020204" pitchFamily="34" charset="-122"/>
                          <a:ea typeface="微软雅黑" panose="020b0503020204020204" pitchFamily="34" charset="-122"/>
                          <a:cs typeface="Times New Roman" panose="02020603050405020304" charset="0"/>
                        </a:rPr>
                        <a:t>：企业已收，银行未收的款项</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b">
                    <a:lnL>
                      <a:noFill/>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solidFill>
                            <a:srgbClr val="000000"/>
                          </a:solidFill>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solidFill>
                          <a:srgbClr val="000000"/>
                        </a:solidFill>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cap="flat">
                      <a:noFill/>
                    </a:lnT>
                    <a:lnB cap="flat">
                      <a:noFill/>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宋体" panose="02010600030101010101" pitchFamily="2" charset="-122"/>
                        </a:rPr>
                        <a:t>加</a:t>
                      </a:r>
                      <a:r>
                        <a:rPr lang="en-US" sz="1600" b="0">
                          <a:latin typeface="微软雅黑" panose="020b0503020204020204" pitchFamily="34" charset="-122"/>
                          <a:ea typeface="微软雅黑" panose="020b0503020204020204" pitchFamily="34" charset="-122"/>
                          <a:cs typeface="Times New Roman" panose="02020603050405020304" charset="0"/>
                        </a:rPr>
                        <a:t>：银行已收，企业未收的款项</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b">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solidFill>
                            <a:srgbClr val="000000"/>
                          </a:solidFill>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solidFill>
                          <a:srgbClr val="000000"/>
                        </a:solidFill>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cap="flat">
                      <a:noFill/>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r>
              <a:tr h="442595">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微软雅黑" panose="020b0503020204020204" pitchFamily="34" charset="-122"/>
                        </a:rPr>
                        <a:t>（1）27日银行未入账的转账支票</a:t>
                      </a:r>
                      <a:endParaRPr lang="en-US" altLang="en-US" sz="1600" b="0">
                        <a:latin typeface="微软雅黑" panose="020b0503020204020204" pitchFamily="34" charset="-122"/>
                        <a:ea typeface="微软雅黑" panose="020b0503020204020204" pitchFamily="34" charset="-122"/>
                        <a:cs typeface="微软雅黑" panose="020b0503020204020204" pitchFamily="34" charset="-122"/>
                      </a:endParaRPr>
                    </a:p>
                  </a:txBody>
                  <a:tcPr marL="6350" marR="6350" marT="0" marB="0" anchor="ctr">
                    <a:lnL>
                      <a:noFill/>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17 200</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cap="flat">
                      <a:noFill/>
                    </a:lnT>
                    <a:lnB cap="flat">
                      <a:noFill/>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微软雅黑" panose="020b0503020204020204" pitchFamily="34" charset="-122"/>
                        </a:rPr>
                        <a:t>（3）31日银行代收的款项</a:t>
                      </a:r>
                      <a:endParaRPr lang="en-US" altLang="en-US" sz="1600" b="0">
                        <a:latin typeface="微软雅黑" panose="020b0503020204020204" pitchFamily="34" charset="-122"/>
                        <a:ea typeface="微软雅黑" panose="020b0503020204020204" pitchFamily="34" charset="-122"/>
                        <a:cs typeface="微软雅黑" panose="020b0503020204020204" pitchFamily="34" charset="-122"/>
                      </a:endParaRPr>
                    </a:p>
                  </a:txBody>
                  <a:tcPr marL="6350" marR="635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13 800</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cap="flat">
                      <a:noFill/>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r>
              <a:tr h="443230">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减：企业已付，银行未付的款项</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b">
                    <a:lnL>
                      <a:noFill/>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solidFill>
                            <a:srgbClr val="000000"/>
                          </a:solidFill>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solidFill>
                          <a:srgbClr val="000000"/>
                        </a:solidFill>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cap="flat">
                      <a:noFill/>
                    </a:lnT>
                    <a:lnB cap="flat">
                      <a:noFill/>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减：银行已付，企业未付的款项</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b">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solidFill>
                            <a:srgbClr val="000000"/>
                          </a:solidFill>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solidFill>
                          <a:srgbClr val="000000"/>
                        </a:solidFill>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cap="flat">
                      <a:noFill/>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r>
              <a:tr h="442595">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微软雅黑" panose="020b0503020204020204" pitchFamily="34" charset="-122"/>
                        </a:rPr>
                        <a:t>（4）31日银行未入账的转账支票</a:t>
                      </a:r>
                      <a:endParaRPr lang="en-US" altLang="en-US" sz="1600" b="0">
                        <a:latin typeface="微软雅黑" panose="020b0503020204020204" pitchFamily="34" charset="-122"/>
                        <a:ea typeface="微软雅黑" panose="020b0503020204020204" pitchFamily="34" charset="-122"/>
                        <a:cs typeface="微软雅黑" panose="020b0503020204020204" pitchFamily="34" charset="-122"/>
                      </a:endParaRPr>
                    </a:p>
                  </a:txBody>
                  <a:tcPr marL="6350" marR="6350" marT="0" marB="0" anchor="ctr">
                    <a:lnL>
                      <a:noFill/>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6 840</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cap="flat">
                      <a:noFill/>
                    </a:lnT>
                    <a:lnB cap="flat">
                      <a:noFill/>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微软雅黑" panose="020b0503020204020204" pitchFamily="34" charset="-122"/>
                        </a:rPr>
                        <a:t>（2）31日银行代付的电费</a:t>
                      </a:r>
                      <a:endParaRPr lang="en-US" altLang="en-US" sz="1600" b="0">
                        <a:latin typeface="微软雅黑" panose="020b0503020204020204" pitchFamily="34" charset="-122"/>
                        <a:ea typeface="微软雅黑" panose="020b0503020204020204" pitchFamily="34" charset="-122"/>
                        <a:cs typeface="微软雅黑" panose="020b0503020204020204" pitchFamily="34" charset="-122"/>
                      </a:endParaRPr>
                    </a:p>
                  </a:txBody>
                  <a:tcPr marL="6350" marR="635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1 500</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cap="flat">
                      <a:noFill/>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r>
              <a:tr h="221615">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调节后的余额</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a:noFill/>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324 760</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 </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cap="flat">
                      <a:noFill/>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ctr">
                        <a:buNone/>
                      </a:pPr>
                      <a:r>
                        <a:rPr lang="en-US" sz="1600" b="0">
                          <a:latin typeface="微软雅黑" panose="020b0503020204020204" pitchFamily="34" charset="-122"/>
                          <a:ea typeface="微软雅黑" panose="020b0503020204020204" pitchFamily="34" charset="-122"/>
                          <a:cs typeface="Times New Roman" panose="02020603050405020304" charset="0"/>
                        </a:rPr>
                        <a:t>调节后的余额</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c>
                  <a:txBody>
                    <a:bodyPr vert="horz" wrap="square"/>
                    <a:lstStyle/>
                    <a:p>
                      <a:pPr indent="0" algn="r">
                        <a:buNone/>
                      </a:pPr>
                      <a:r>
                        <a:rPr lang="en-US" sz="1600" b="0">
                          <a:latin typeface="微软雅黑" panose="020b0503020204020204" pitchFamily="34" charset="-122"/>
                          <a:ea typeface="微软雅黑" panose="020b0503020204020204" pitchFamily="34" charset="-122"/>
                          <a:cs typeface="Times New Roman" panose="02020603050405020304" charset="0"/>
                        </a:rPr>
                        <a:t>324 760</a:t>
                      </a:r>
                      <a:endParaRPr lang="en-US" altLang="en-US" sz="1600" b="0">
                        <a:latin typeface="微软雅黑" panose="020b0503020204020204" pitchFamily="34" charset="-122"/>
                        <a:ea typeface="微软雅黑" panose="020b0503020204020204" pitchFamily="34" charset="-122"/>
                        <a:cs typeface="Times New Roman" panose="02020603050405020304" charset="0"/>
                      </a:endParaRPr>
                    </a:p>
                  </a:txBody>
                  <a:tcPr marL="6350" marR="6350" marT="0" marB="0" anchor="ctr">
                    <a:lnL w="12700" cap="flat" cmpd="sng">
                      <a:solidFill>
                        <a:srgbClr val="080000"/>
                      </a:solidFill>
                      <a:prstDash val="solid"/>
                      <a:headEnd type="none" w="med" len="med"/>
                      <a:tailEnd type="none" w="med" len="med"/>
                    </a:lnL>
                    <a:lnR cap="flat">
                      <a:noFill/>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图形"/>
          <p:cNvSpPr/>
          <p:nvPr/>
        </p:nvSpPr>
        <p:spPr>
          <a:xfrm>
            <a:off x="-2844086" y="-4170936"/>
            <a:ext cx="6475571" cy="6475571"/>
          </a:xfrm>
          <a:prstGeom prst="ellipse">
            <a:avLst/>
          </a:prstGeom>
          <a:solidFill>
            <a:srgbClr val="62BB99">
              <a:alpha val="21000"/>
            </a:srgbClr>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grpSp>
        <p:nvGrpSpPr>
          <p:cNvPr id="2" name="图形"/>
          <p:cNvGrpSpPr/>
          <p:nvPr/>
        </p:nvGrpSpPr>
        <p:grpSpPr>
          <a:xfrm flipH="1">
            <a:off x="796765" y="1087756"/>
            <a:ext cx="8813007" cy="4506277"/>
            <a:chOff x="-1000" y="2284"/>
            <a:chExt cx="18505" cy="9462"/>
          </a:xfrm>
          <a:effectLst/>
        </p:grpSpPr>
        <p:sp>
          <p:nvSpPr>
            <p:cNvPr id="10" name="图形"/>
            <p:cNvSpPr/>
            <p:nvPr/>
          </p:nvSpPr>
          <p:spPr>
            <a:xfrm rot="17640000" flipH="1" flipV="1">
              <a:off x="-1000" y="8638"/>
              <a:ext cx="3108" cy="3108"/>
            </a:xfrm>
            <a:prstGeom prst="ellipse">
              <a:avLst/>
            </a:prstGeom>
            <a:gradFill>
              <a:gsLst>
                <a:gs pos="0">
                  <a:srgbClr val="62BB99"/>
                </a:gs>
                <a:gs pos="81000">
                  <a:schemeClr val="bg1">
                    <a:alpha val="0"/>
                  </a:schemeClr>
                </a:gs>
              </a:gsLst>
              <a:lin ang="27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11" name="图形"/>
            <p:cNvSpPr/>
            <p:nvPr/>
          </p:nvSpPr>
          <p:spPr>
            <a:xfrm rot="5400000" flipV="1">
              <a:off x="15324" y="9102"/>
              <a:ext cx="2181" cy="2181"/>
            </a:xfrm>
            <a:prstGeom prst="ellipse">
              <a:avLst/>
            </a:prstGeom>
            <a:gradFill>
              <a:gsLst>
                <a:gs pos="100000">
                  <a:srgbClr val="62BB99"/>
                </a:gs>
                <a:gs pos="28000">
                  <a:schemeClr val="bg1">
                    <a:alpha val="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64" name="图形"/>
            <p:cNvSpPr/>
            <p:nvPr/>
          </p:nvSpPr>
          <p:spPr>
            <a:xfrm rot="10800000">
              <a:off x="205" y="2284"/>
              <a:ext cx="1061" cy="1061"/>
            </a:xfrm>
            <a:prstGeom prst="ellipse">
              <a:avLst/>
            </a:prstGeom>
            <a:gradFill>
              <a:gsLst>
                <a:gs pos="100000">
                  <a:srgbClr val="62BB99"/>
                </a:gs>
                <a:gs pos="28000">
                  <a:schemeClr val="bg1">
                    <a:alpha val="0"/>
                  </a:schemeClr>
                </a:gs>
              </a:gsLst>
              <a:lin ang="10800000" scaled="0"/>
            </a:gradFill>
            <a:ln>
              <a:noFill/>
            </a:ln>
            <a:effectLst>
              <a:outerShdw blurRad="1270000" dist="38100" dir="5400000" algn="t" rotWithShape="0">
                <a:srgbClr val="AFB6C9">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grpSp>
      <p:grpSp>
        <p:nvGrpSpPr>
          <p:cNvPr id="3" name="图形"/>
          <p:cNvGrpSpPr/>
          <p:nvPr/>
        </p:nvGrpSpPr>
        <p:grpSpPr>
          <a:xfrm>
            <a:off x="3394250" y="2285998"/>
            <a:ext cx="3852863" cy="641985"/>
            <a:chOff x="8370" y="3869"/>
            <a:chExt cx="8090" cy="1348"/>
          </a:xfrm>
          <a:effectLst/>
        </p:grpSpPr>
        <p:sp>
          <p:nvSpPr>
            <p:cNvPr id="19" name="图形"/>
            <p:cNvSpPr/>
            <p:nvPr/>
          </p:nvSpPr>
          <p:spPr>
            <a:xfrm>
              <a:off x="8385" y="3869"/>
              <a:ext cx="8056" cy="1280"/>
            </a:xfrm>
            <a:prstGeom prst="roundRect">
              <a:avLst>
                <a:gd name="adj" fmla="val 19558"/>
              </a:avLst>
            </a:prstGeom>
            <a:solidFill>
              <a:schemeClr val="bg1"/>
            </a:solidFill>
            <a:ln w="15875">
              <a:solidFill>
                <a:srgbClr val="A7D9C6"/>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0" name="图形"/>
            <p:cNvSpPr/>
            <p:nvPr/>
          </p:nvSpPr>
          <p:spPr>
            <a:xfrm>
              <a:off x="8370" y="3869"/>
              <a:ext cx="1568" cy="1280"/>
            </a:xfrm>
            <a:custGeom>
              <a:gdLst>
                <a:gd name="adj" fmla="val 35937"/>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1569" h="1280">
                  <a:moveTo>
                    <a:pt x="1568" y="0"/>
                  </a:moveTo>
                  <a:lnTo>
                    <a:pt x="1108" y="1280"/>
                  </a:lnTo>
                  <a:lnTo>
                    <a:pt x="250" y="1280"/>
                  </a:lnTo>
                  <a:cubicBezTo>
                    <a:pt x="110" y="1284"/>
                    <a:pt x="-3" y="1156"/>
                    <a:pt x="0" y="1030"/>
                  </a:cubicBezTo>
                  <a:lnTo>
                    <a:pt x="0" y="250"/>
                  </a:lnTo>
                  <a:cubicBezTo>
                    <a:pt x="-4" y="110"/>
                    <a:pt x="124" y="-3"/>
                    <a:pt x="250" y="0"/>
                  </a:cubicBezTo>
                  <a:lnTo>
                    <a:pt x="1568" y="0"/>
                  </a:lnTo>
                  <a:close/>
                </a:path>
              </a:pathLst>
            </a:custGeom>
            <a:gradFill>
              <a:gsLst>
                <a:gs pos="100000">
                  <a:srgbClr val="A7D9C6"/>
                </a:gs>
                <a:gs pos="20000">
                  <a:srgbClr val="62BB99"/>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sz="1200">
                <a:latin typeface="微软雅黑" panose="020b0503020204020204" pitchFamily="34" charset="-122"/>
                <a:ea typeface="微软雅黑" panose="020b0503020204020204" pitchFamily="34" charset="-122"/>
                <a:cs typeface="思源黑体 CN Normal" panose="020b0400000000000000" charset="-122"/>
              </a:endParaRPr>
            </a:p>
          </p:txBody>
        </p:sp>
        <p:sp>
          <p:nvSpPr>
            <p:cNvPr id="21" name="图形"/>
            <p:cNvSpPr txBox="1"/>
            <p:nvPr/>
          </p:nvSpPr>
          <p:spPr>
            <a:xfrm>
              <a:off x="8519" y="3970"/>
              <a:ext cx="1568" cy="969"/>
            </a:xfrm>
            <a:prstGeom prst="rect">
              <a:avLst/>
            </a:prstGeom>
            <a:noFill/>
          </p:spPr>
          <p:txBody>
            <a:bodyPr wrap="square" rtlCol="0">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r>
                <a:rPr lang="zh-CN" altLang="en-US"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rPr>
                <a:t>四、</a:t>
              </a:r>
              <a:endParaRPr lang="en-US" altLang="zh-CN" sz="2400">
                <a:solidFill>
                  <a:schemeClr val="bg1"/>
                </a:solidFill>
                <a:latin typeface="微软雅黑" panose="020b0503020204020204" pitchFamily="34" charset="-122"/>
                <a:ea typeface="微软雅黑" panose="020b0503020204020204" pitchFamily="34" charset="-122"/>
                <a:cs typeface="思源黑体 CN Normal" panose="020b0400000000000000" charset="-122"/>
                <a:sym typeface="+mn-ea"/>
              </a:endParaRPr>
            </a:p>
          </p:txBody>
        </p:sp>
        <p:sp>
          <p:nvSpPr>
            <p:cNvPr id="13" name="图形"/>
            <p:cNvSpPr txBox="1"/>
            <p:nvPr/>
          </p:nvSpPr>
          <p:spPr>
            <a:xfrm>
              <a:off x="9493" y="4080"/>
              <a:ext cx="6967" cy="1137"/>
            </a:xfrm>
            <a:prstGeom prst="rect">
              <a:avLst/>
            </a:prstGeom>
            <a:noFill/>
          </p:spPr>
          <p:txBody>
            <a:bodyPr wrap="square" rtlCol="0" anchor="t">
              <a:noAutofit/>
            </a:bodyPr>
            <a:lstStyle>
              <a:defPPr>
                <a:defRPr lang="zh-CN"/>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a:lstStyle>
            <a:p>
              <a:pPr algn="ctr">
                <a:spcBef>
                  <a:spcPct val="50000"/>
                </a:spcBef>
              </a:pPr>
              <a:r>
                <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rPr>
                <a:t>银行支付结算方式</a:t>
              </a:r>
              <a:endParaRPr lang="zh-CN" altLang="en-US" sz="2000">
                <a:solidFill>
                  <a:schemeClr val="tx1">
                    <a:lumMod val="85000"/>
                    <a:lumOff val="15000"/>
                  </a:schemeClr>
                </a:solidFill>
                <a:latin typeface="微软雅黑" panose="020b0503020204020204" pitchFamily="34" charset="-122"/>
                <a:ea typeface="微软雅黑" panose="020b0503020204020204" pitchFamily="34" charset="-122"/>
                <a:cs typeface="+mn-ea"/>
                <a:sym typeface="思源黑体 CN Medium" panose="020b0600000000000000" charset="-122"/>
              </a:endParaRPr>
            </a:p>
          </p:txBody>
        </p:sp>
      </p:grpSp>
      <p:grpSp>
        <p:nvGrpSpPr>
          <p:cNvPr id="4" name="图形"/>
          <p:cNvGrpSpPr/>
          <p:nvPr/>
        </p:nvGrpSpPr>
        <p:grpSpPr>
          <a:xfrm>
            <a:off x="850661" y="1428742"/>
            <a:ext cx="1935389" cy="1925229"/>
            <a:chOff x="2477" y="2437"/>
            <a:chExt cx="6477" cy="6443"/>
          </a:xfrm>
        </p:grpSpPr>
        <p:sp>
          <p:nvSpPr>
            <p:cNvPr id="30" name="图形"/>
            <p:cNvSpPr/>
            <p:nvPr/>
          </p:nvSpPr>
          <p:spPr>
            <a:xfrm>
              <a:off x="2477" y="3144"/>
              <a:ext cx="2332" cy="2332"/>
            </a:xfrm>
            <a:prstGeom prst="ellipse">
              <a:avLst/>
            </a:prstGeom>
            <a:noFill/>
            <a:ln w="22225">
              <a:solidFill>
                <a:srgbClr val="A7D9C6"/>
              </a:solid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solidFill>
                  <a:schemeClr val="tx1">
                    <a:lumMod val="85000"/>
                    <a:lumOff val="15000"/>
                  </a:schemeClr>
                </a:solidFill>
                <a:cs typeface="思源黑体 CN Normal" panose="020b0400000000000000" charset="-122"/>
              </a:endParaRPr>
            </a:p>
          </p:txBody>
        </p:sp>
        <p:sp>
          <p:nvSpPr>
            <p:cNvPr id="31" name="图形"/>
            <p:cNvSpPr/>
            <p:nvPr/>
          </p:nvSpPr>
          <p:spPr>
            <a:xfrm rot="16200000">
              <a:off x="2720" y="2646"/>
              <a:ext cx="6234" cy="6234"/>
            </a:xfrm>
            <a:prstGeom prst="ellipse">
              <a:avLst/>
            </a:prstGeom>
            <a:gradFill>
              <a:gsLst>
                <a:gs pos="5000">
                  <a:srgbClr val="73C3A5"/>
                </a:gs>
                <a:gs pos="100000">
                  <a:srgbClr val="62BB99"/>
                </a:gs>
              </a:gsLst>
              <a:lin ang="2700000" scaled="0"/>
            </a:gradFill>
            <a:ln w="381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400" kern="1200">
                  <a:solidFill>
                    <a:srgbClr val="FFFFFF"/>
                  </a:solidFill>
                  <a:latin typeface="思源黑体 CN Normal"/>
                  <a:ea typeface="+mn-ea"/>
                  <a:cs typeface="+mn-cs"/>
                </a:defRPr>
              </a:lvl1pPr>
              <a:lvl2pPr marL="342900" algn="l" defTabSz="685800" rtl="0" eaLnBrk="1" latinLnBrk="0" hangingPunct="1">
                <a:defRPr sz="1400" kern="1200">
                  <a:solidFill>
                    <a:srgbClr val="FFFFFF"/>
                  </a:solidFill>
                  <a:latin typeface="思源黑体 CN Normal"/>
                  <a:ea typeface="+mn-ea"/>
                  <a:cs typeface="+mn-cs"/>
                </a:defRPr>
              </a:lvl2pPr>
              <a:lvl3pPr marL="685800" algn="l" defTabSz="685800" rtl="0" eaLnBrk="1" latinLnBrk="0" hangingPunct="1">
                <a:defRPr sz="1400" kern="1200">
                  <a:solidFill>
                    <a:srgbClr val="FFFFFF"/>
                  </a:solidFill>
                  <a:latin typeface="思源黑体 CN Normal"/>
                  <a:ea typeface="+mn-ea"/>
                  <a:cs typeface="+mn-cs"/>
                </a:defRPr>
              </a:lvl3pPr>
              <a:lvl4pPr marL="1028700" algn="l" defTabSz="685800" rtl="0" eaLnBrk="1" latinLnBrk="0" hangingPunct="1">
                <a:defRPr sz="1400" kern="1200">
                  <a:solidFill>
                    <a:srgbClr val="FFFFFF"/>
                  </a:solidFill>
                  <a:latin typeface="思源黑体 CN Normal"/>
                  <a:ea typeface="+mn-ea"/>
                  <a:cs typeface="+mn-cs"/>
                </a:defRPr>
              </a:lvl4pPr>
              <a:lvl5pPr marL="1371600" algn="l" defTabSz="685800" rtl="0" eaLnBrk="1" latinLnBrk="0" hangingPunct="1">
                <a:defRPr sz="1400" kern="1200">
                  <a:solidFill>
                    <a:srgbClr val="FFFFFF"/>
                  </a:solidFill>
                  <a:latin typeface="思源黑体 CN Normal"/>
                  <a:ea typeface="+mn-ea"/>
                  <a:cs typeface="+mn-cs"/>
                </a:defRPr>
              </a:lvl5pPr>
              <a:lvl6pPr marL="1714500" algn="l" defTabSz="685800" rtl="0" eaLnBrk="1" latinLnBrk="0" hangingPunct="1">
                <a:defRPr sz="1400" kern="1200">
                  <a:solidFill>
                    <a:srgbClr val="FFFFFF"/>
                  </a:solidFill>
                  <a:latin typeface="思源黑体 CN Normal"/>
                  <a:ea typeface="+mn-ea"/>
                  <a:cs typeface="+mn-cs"/>
                </a:defRPr>
              </a:lvl6pPr>
              <a:lvl7pPr marL="2057400" algn="l" defTabSz="685800" rtl="0" eaLnBrk="1" latinLnBrk="0" hangingPunct="1">
                <a:defRPr sz="1400" kern="1200">
                  <a:solidFill>
                    <a:srgbClr val="FFFFFF"/>
                  </a:solidFill>
                  <a:latin typeface="思源黑体 CN Normal"/>
                  <a:ea typeface="+mn-ea"/>
                  <a:cs typeface="+mn-cs"/>
                </a:defRPr>
              </a:lvl7pPr>
              <a:lvl8pPr marL="2400300" algn="l" defTabSz="685800" rtl="0" eaLnBrk="1" latinLnBrk="0" hangingPunct="1">
                <a:defRPr sz="1400" kern="1200">
                  <a:solidFill>
                    <a:srgbClr val="FFFFFF"/>
                  </a:solidFill>
                  <a:latin typeface="思源黑体 CN Normal"/>
                  <a:ea typeface="+mn-ea"/>
                  <a:cs typeface="+mn-cs"/>
                </a:defRPr>
              </a:lvl8pPr>
              <a:lvl9pPr marL="2743200" algn="l" defTabSz="685800" rtl="0" eaLnBrk="1" latinLnBrk="0" hangingPunct="1">
                <a:defRPr sz="1400" kern="1200">
                  <a:solidFill>
                    <a:srgbClr val="FFFFFF"/>
                  </a:solidFill>
                  <a:latin typeface="思源黑体 CN Normal"/>
                  <a:ea typeface="+mn-ea"/>
                  <a:cs typeface="+mn-cs"/>
                </a:defRPr>
              </a:lvl9pPr>
            </a:lstStyle>
            <a:p>
              <a:pPr algn="ctr"/>
              <a:endParaRPr lang="zh-CN" altLang="en-US">
                <a:cs typeface="思源黑体 CN Normal" panose="020b0400000000000000" charset="-122"/>
              </a:endParaRPr>
            </a:p>
          </p:txBody>
        </p:sp>
        <p:pic>
          <p:nvPicPr>
            <p:cNvPr id="33" name="图形" descr="E:\006包图网\素材\1\商务办公\13035 (2).jpg13035 (2)"/>
            <p:cNvPicPr>
              <a:picLocks noChangeAspect="1"/>
            </p:cNvPicPr>
            <p:nvPr/>
          </p:nvPicPr>
          <p:blipFill>
            <a:blip r:embed="rId2"/>
            <a:srcRect l="4272" r="39494"/>
            <a:stretch>
              <a:fillRect/>
            </a:stretch>
          </p:blipFill>
          <p:spPr>
            <a:xfrm>
              <a:off x="2720" y="3144"/>
              <a:ext cx="5525" cy="5525"/>
            </a:xfrm>
            <a:prstGeom prst="ellipse">
              <a:avLst/>
            </a:prstGeom>
            <a:ln w="85725">
              <a:solidFill>
                <a:schemeClr val="bg1"/>
              </a:solidFill>
            </a:ln>
            <a:effectLst>
              <a:outerShdw blurRad="50800" dist="38100" dir="2700000" algn="tl" rotWithShape="0">
                <a:srgbClr val="1D77FA">
                  <a:alpha val="40000"/>
                </a:srgbClr>
              </a:outerShdw>
            </a:effectLst>
          </p:spPr>
        </p:pic>
        <p:sp>
          <p:nvSpPr>
            <p:cNvPr id="35" name="图形"/>
            <p:cNvSpPr/>
            <p:nvPr/>
          </p:nvSpPr>
          <p:spPr bwMode="auto">
            <a:xfrm>
              <a:off x="2477" y="2437"/>
              <a:ext cx="464" cy="464"/>
            </a:xfrm>
            <a:custGeom>
              <a:gdLst>
                <a:gd name="connsiteX0" fmla="*/ 1557579 w 3115160"/>
                <a:gd name="connsiteY0" fmla="*/ 790413 h 3115160"/>
                <a:gd name="connsiteX1" fmla="*/ 790412 w 3115160"/>
                <a:gd name="connsiteY1" fmla="*/ 1557580 h 3115160"/>
                <a:gd name="connsiteX2" fmla="*/ 1557579 w 3115160"/>
                <a:gd name="connsiteY2" fmla="*/ 2324747 h 3115160"/>
                <a:gd name="connsiteX3" fmla="*/ 2324746 w 3115160"/>
                <a:gd name="connsiteY3" fmla="*/ 1557580 h 3115160"/>
                <a:gd name="connsiteX4" fmla="*/ 1557579 w 3115160"/>
                <a:gd name="connsiteY4" fmla="*/ 790413 h 3115160"/>
                <a:gd name="connsiteX5" fmla="*/ 1557580 w 3115160"/>
                <a:gd name="connsiteY5" fmla="*/ 0 h 3115160"/>
                <a:gd name="connsiteX6" fmla="*/ 3115160 w 3115160"/>
                <a:gd name="connsiteY6" fmla="*/ 1557580 h 3115160"/>
                <a:gd name="connsiteX7" fmla="*/ 1557580 w 3115160"/>
                <a:gd name="connsiteY7" fmla="*/ 3115160 h 3115160"/>
                <a:gd name="connsiteX8" fmla="*/ 0 w 3115160"/>
                <a:gd name="connsiteY8" fmla="*/ 1557580 h 3115160"/>
                <a:gd name="connsiteX9" fmla="*/ 1557580 w 3115160"/>
                <a:gd name="connsiteY9" fmla="*/ 0 h 31151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15160" h="3115160">
                  <a:moveTo>
                    <a:pt x="1557579" y="790413"/>
                  </a:moveTo>
                  <a:cubicBezTo>
                    <a:pt x="1133884" y="790413"/>
                    <a:pt x="790412" y="1133885"/>
                    <a:pt x="790412" y="1557580"/>
                  </a:cubicBezTo>
                  <a:cubicBezTo>
                    <a:pt x="790412" y="1981275"/>
                    <a:pt x="1133884" y="2324747"/>
                    <a:pt x="1557579" y="2324747"/>
                  </a:cubicBezTo>
                  <a:cubicBezTo>
                    <a:pt x="1981274" y="2324747"/>
                    <a:pt x="2324746" y="1981275"/>
                    <a:pt x="2324746" y="1557580"/>
                  </a:cubicBezTo>
                  <a:cubicBezTo>
                    <a:pt x="2324746" y="1133885"/>
                    <a:pt x="1981274" y="790413"/>
                    <a:pt x="1557579" y="790413"/>
                  </a:cubicBezTo>
                  <a:close/>
                  <a:moveTo>
                    <a:pt x="1557580" y="0"/>
                  </a:moveTo>
                  <a:cubicBezTo>
                    <a:pt x="2417808" y="0"/>
                    <a:pt x="3115160" y="697352"/>
                    <a:pt x="3115160" y="1557580"/>
                  </a:cubicBezTo>
                  <a:cubicBezTo>
                    <a:pt x="3115160" y="2417808"/>
                    <a:pt x="2417808" y="3115160"/>
                    <a:pt x="1557580" y="3115160"/>
                  </a:cubicBezTo>
                  <a:cubicBezTo>
                    <a:pt x="697352" y="3115160"/>
                    <a:pt x="0" y="2417808"/>
                    <a:pt x="0" y="1557580"/>
                  </a:cubicBezTo>
                  <a:cubicBezTo>
                    <a:pt x="0" y="697352"/>
                    <a:pt x="697352" y="0"/>
                    <a:pt x="1557580" y="0"/>
                  </a:cubicBezTo>
                  <a:close/>
                </a:path>
              </a:pathLst>
            </a:custGeom>
            <a:gradFill>
              <a:gsLst>
                <a:gs pos="0">
                  <a:srgbClr val="A7D9C6"/>
                </a:gs>
                <a:gs pos="100000">
                  <a:srgbClr val="62BB99"/>
                </a:gs>
              </a:gsLst>
              <a:lin ang="5400000" scaled="0"/>
            </a:gradFill>
            <a:ln w="0">
              <a:noFill/>
              <a:prstDash val="solid"/>
              <a:round/>
            </a:ln>
          </p:spPr>
          <p:txBody>
            <a:bodyPr vert="horz" wrap="square" lIns="182880" tIns="91440" rIns="182880" bIns="91440" numCol="1" rtlCol="0" anchor="t" anchorCtr="0" compatLnSpc="1">
              <a:no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1pPr>
              <a:lvl2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2pPr>
              <a:lvl3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3pPr>
              <a:lvl4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4pPr>
              <a:lvl5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5pPr>
              <a:lvl6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6pPr>
              <a:lvl7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7pPr>
              <a:lvl8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8pPr>
              <a:lvl9pPr marL="0" marR="0" indent="0" algn="ctr" defTabSz="825500" rtl="0" eaLnBrk="1" fontAlgn="auto" latinLnBrk="0" hangingPunct="0">
                <a:lnSpc>
                  <a:spcPct val="100000"/>
                </a:lnSpc>
                <a:spcBef>
                  <a:spcPct val="0"/>
                </a:spcBef>
                <a:spcAft>
                  <a:spcPct val="0"/>
                </a:spcAft>
                <a:buClrTx/>
                <a:buSzTx/>
                <a:buFontTx/>
                <a:buNone/>
                <a:defRPr kumimoji="0" sz="3000" b="0" i="0" u="none" strike="noStrike" kern="1200" cap="none" spc="0" normalizeH="0" baseline="0">
                  <a:ln>
                    <a:noFill/>
                  </a:ln>
                  <a:solidFill>
                    <a:srgbClr val="454752"/>
                  </a:solidFill>
                  <a:effectLst/>
                  <a:uFillTx/>
                  <a:latin typeface="Helvetica Neue Medium"/>
                  <a:ea typeface="Helvetica Neue Medium"/>
                  <a:cs typeface="Helvetica Neue Medium"/>
                  <a:sym typeface="Helvetica Neue Medium"/>
                </a:defRPr>
              </a:lvl9pPr>
            </a:lstStyle>
            <a:p>
              <a:pPr algn="l"/>
              <a:endParaRPr lang="en-US" sz="4500">
                <a:solidFill>
                  <a:schemeClr val="tx1">
                    <a:lumMod val="85000"/>
                    <a:lumOff val="15000"/>
                  </a:schemeClr>
                </a:solidFill>
                <a:latin typeface="思源黑体 CN Medium" panose="020b0600000000000000" charset="-122"/>
                <a:ea typeface="思源黑体 CN Medium" panose="020b0600000000000000" charset="-122"/>
                <a:cs typeface="思源黑体 CN Medium" panose="020b0600000000000000" charset="-122"/>
                <a:sym typeface="思源黑体 CN Medium" panose="020b0600000000000000" charset="-122"/>
              </a:endParaRPr>
            </a:p>
          </p:txBody>
        </p:sp>
      </p:grpSp>
    </p:spTree>
    <p:custDataLst>
      <p:tags r:id="rId3"/>
    </p:custData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endParaRPr>
              <a:sym typeface="+mn-ea"/>
            </a:endParaRPr>
          </a:p>
          <a:p>
            <a:pPr indent="467995" algn="l">
              <a:lnSpc>
                <a:spcPct val="140000"/>
              </a:lnSpc>
            </a:pPr>
            <a:endParaRPr>
              <a:sym typeface="+mn-ea"/>
            </a:endParaRPr>
          </a:p>
          <a:p>
            <a:pPr indent="467995" algn="l">
              <a:lnSpc>
                <a:spcPct val="140000"/>
              </a:lnSpc>
            </a:pPr>
            <a:r>
              <a:rPr>
                <a:sym typeface="+mn-ea"/>
              </a:rPr>
              <a:t>按照中国人民银行发布的《支付结算办法》的规定，现行的结算方式有：</a:t>
            </a:r>
            <a:r>
              <a:rPr>
                <a:solidFill>
                  <a:srgbClr val="FF0000"/>
                </a:solidFill>
                <a:sym typeface="+mn-ea"/>
              </a:rPr>
              <a:t>银行汇票、商业汇票、银行本票、支票等票据，信用卡、汇兑、托收承付、委托收款和信用证等</a:t>
            </a:r>
            <a:r>
              <a:rPr>
                <a:sym typeface="+mn-ea"/>
              </a:rPr>
              <a:t>。企业在进行结算、编制银行存款收付款凭证时，应当分不同的情况进行会计处理。</a:t>
            </a:r>
            <a:endParaRPr>
              <a:sym typeface="+mn-ea"/>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0"/>
          </p:nvPr>
        </p:nvSpPr>
        <p:spPr/>
        <p:txBody>
          <a:bodyPr>
            <a:noAutofit/>
          </a:bodyPr>
          <a:lstStyle/>
          <a:p>
            <a:pPr indent="467995" algn="l">
              <a:lnSpc>
                <a:spcPct val="140000"/>
              </a:lnSpc>
            </a:pPr>
            <a:r>
              <a:rPr lang="zh-CN" sz="1800">
                <a:solidFill>
                  <a:srgbClr val="FFFFFF"/>
                </a:solidFill>
              </a:rPr>
              <a:t>银行汇票是指由出票银行签发的，由其在见票时按照实际结算金额无条件支付给收款人或持票人的票据。汇款方使用银行汇票，应向出票银行填写“银行汇票委托书”，列明收款方名称、兑付地点、用途和金额、申请人、申请日期等事项并签章，签章是其预留银行的签章。出票银行同意受理后，即收妥款项，签发“汇票”和“汇款解讫通知”交给汇款单位或个人，“汇票”和“汇款解讫通知”同时提交汇入银行，缺一无效。</a:t>
            </a:r>
            <a:endParaRPr lang="zh-CN" sz="1800">
              <a:solidFill>
                <a:srgbClr val="FFFFFF"/>
              </a:solidFill>
            </a:endParaRPr>
          </a:p>
        </p:txBody>
      </p:sp>
      <p:sp>
        <p:nvSpPr>
          <p:cNvPr id="2" name="图形"/>
          <p:cNvSpPr txBox="1"/>
          <p:nvPr/>
        </p:nvSpPr>
        <p:spPr>
          <a:xfrm>
            <a:off x="395290" y="204397"/>
            <a:ext cx="4676776" cy="377026"/>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7995">
              <a:spcBef>
                <a:spcPct val="50000"/>
              </a:spcBef>
            </a:pPr>
            <a:r>
              <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rPr>
              <a:t>（一）银行汇票</a:t>
            </a:r>
            <a:endParaRPr lang="zh-CN" altLang="en-US" sz="2000" kern="1200">
              <a:solidFill>
                <a:srgbClr val="A7D9C6"/>
              </a:solidFill>
              <a:latin typeface="方正钻石体 简" pitchFamily="2" charset="-122"/>
              <a:ea typeface="方正钻石体 简" pitchFamily="2" charset="-122"/>
              <a:cs typeface="+mn-ea"/>
              <a:sym typeface="思源黑体 CN Medium" panose="020b0600000000000000" charset="-122"/>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https://d.book118.com/315010022002011040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4.xml><?xml version="1.0" encoding="utf-8"?>
<p:tagLst xmlns:p="http://schemas.openxmlformats.org/presentationml/2006/main">
  <p:tag name="PA" val="v5.2.11"/>
</p:tagLst>
</file>

<file path=ppt/tags/tag5.xml><?xml version="1.0" encoding="utf-8"?>
<p:tagLst xmlns:p="http://schemas.openxmlformats.org/presentationml/2006/main">
  <p:tag name="PA" val="v5.2.11"/>
</p:tagLst>
</file>

<file path=ppt/tags/tag6.xml><?xml version="1.0" encoding="utf-8"?>
<p:tagLst xmlns:p="http://schemas.openxmlformats.org/presentationml/2006/main">
  <p:tag name="KSO_WM_BEAUTIFY_FLAG" val="#wm#"/>
  <p:tag name="KSO_WM_TEMPLATE_CATEGORY" val="custom"/>
  <p:tag name="KSO_WM_TEMPLATE_INDEX" val="20205081"/>
</p:tagLst>
</file>

<file path=ppt/tags/tag7.xml><?xml version="1.0" encoding="utf-8"?>
<p:tagLst xmlns:p="http://schemas.openxmlformats.org/presentationml/2006/main">
  <p:tag name="KSO_WM_BEAUTIFY_FLAG" val="#wm#"/>
  <p:tag name="KSO_WM_TEMPLATE_CATEGORY" val="custom"/>
  <p:tag name="KSO_WM_TEMPLATE_INDEX" val="20205081"/>
</p:tagLst>
</file>

<file path=ppt/tags/tag8.xml><?xml version="1.0" encoding="utf-8"?>
<p:tagLst xmlns:p="http://schemas.openxmlformats.org/presentationml/2006/main">
  <p:tag name="KSO_WM_BEAUTIFY_FLAG" val="#wm#"/>
  <p:tag name="KSO_WM_TEMPLATE_CATEGORY" val="custom"/>
  <p:tag name="KSO_WM_TEMPLATE_INDEX" val="20205081"/>
</p:tagLst>
</file>

<file path=ppt/tags/tag9.xml><?xml version="1.0" encoding="utf-8"?>
<p:tagLst xmlns:p="http://schemas.openxmlformats.org/presentationml/2006/main">
  <p:tag name="KSO_WM_BEAUTIFY_FLAG" val="#wm#"/>
  <p:tag name="KSO_WM_TEMPLATE_CATEGORY" val="custom"/>
  <p:tag name="KSO_WM_TEMPLATE_INDEX" val="20205081"/>
</p:tagLst>
</file>

<file path=ppt/tags/tag10.xml><?xml version="1.0" encoding="utf-8"?>
<p:tagLst xmlns:p="http://schemas.openxmlformats.org/presentationml/2006/main">
  <p:tag name="PA" val="v5.2.11"/>
</p:tagLst>
</file>

<file path=ppt/tags/tag11.xml><?xml version="1.0" encoding="utf-8"?>
<p:tagLst xmlns:p="http://schemas.openxmlformats.org/presentationml/2006/main">
  <p:tag name="PA" val="v5.2.11"/>
</p:tagLst>
</file>

<file path=ppt/tags/tag12.xml><?xml version="1.0" encoding="utf-8"?>
<p:tagLst xmlns:p="http://schemas.openxmlformats.org/presentationml/2006/main">
  <p:tag name="KSO_WM_BEAUTIFY_FLAG" val="#wm#"/>
  <p:tag name="KSO_WM_TEMPLATE_CATEGORY" val="custom"/>
  <p:tag name="KSO_WM_TEMPLATE_INDEX" val="20205081"/>
</p:tagLst>
</file>

<file path=ppt/tags/tag13.xml><?xml version="1.0" encoding="utf-8"?>
<p:tagLst xmlns:p="http://schemas.openxmlformats.org/presentationml/2006/main">
  <p:tag name="KSO_WM_BEAUTIFY_FLAG" val="#wm#"/>
  <p:tag name="KSO_WM_TEMPLATE_CATEGORY" val="custom"/>
  <p:tag name="KSO_WM_TEMPLATE_INDEX" val="20205081"/>
</p:tagLst>
</file>

<file path=ppt/tags/tag14.xml><?xml version="1.0" encoding="utf-8"?>
<p:tagLst xmlns:p="http://schemas.openxmlformats.org/presentationml/2006/main">
  <p:tag name="KSO_WM_BEAUTIFY_FLAG" val="#wm#"/>
  <p:tag name="KSO_WM_TEMPLATE_CATEGORY" val="custom"/>
  <p:tag name="KSO_WM_TEMPLATE_INDEX" val="20205081"/>
</p:tagLst>
</file>

<file path=ppt/tags/tag15.xml><?xml version="1.0" encoding="utf-8"?>
<p:tagLst xmlns:p="http://schemas.openxmlformats.org/presentationml/2006/main">
  <p:tag name="TABLE_ENDDRAG_ORIGIN_RECT" val="468*191"/>
  <p:tag name="TABLE_ENDDRAG_RECT" val="46*133*468*191"/>
</p:tagLst>
</file>

<file path=ppt/tags/tag16.xml><?xml version="1.0" encoding="utf-8"?>
<p:tagLst xmlns:p="http://schemas.openxmlformats.org/presentationml/2006/main">
  <p:tag name="KSO_WM_BEAUTIFY_FLAG" val="#wm#"/>
  <p:tag name="KSO_WM_TEMPLATE_CATEGORY" val="custom"/>
  <p:tag name="KSO_WM_TEMPLATE_INDEX" val="20205081"/>
</p:tagLst>
</file>

<file path=ppt/tags/tag1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61">
      <a:dk1>
        <a:srgbClr val="000000"/>
      </a:dk1>
      <a:lt1>
        <a:srgbClr val="FFFFFF"/>
      </a:lt1>
      <a:dk2>
        <a:srgbClr val="0F1423"/>
      </a:dk2>
      <a:lt2>
        <a:srgbClr val="FFFFFF"/>
      </a:lt2>
      <a:accent1>
        <a:srgbClr val="1D77FA"/>
      </a:accent1>
      <a:accent2>
        <a:srgbClr val="21ACFB"/>
      </a:accent2>
      <a:accent3>
        <a:srgbClr val="1D77FA"/>
      </a:accent3>
      <a:accent4>
        <a:srgbClr val="21ACFB"/>
      </a:accent4>
      <a:accent5>
        <a:srgbClr val="1D77FA"/>
      </a:accent5>
      <a:accent6>
        <a:srgbClr val="21ACFB"/>
      </a:accent6>
      <a:hlink>
        <a:srgbClr val="1D77FA"/>
      </a:hlink>
      <a:folHlink>
        <a:srgbClr val="21ACFB"/>
      </a:folHlink>
    </a:clrScheme>
    <a:fontScheme name="自定义 9">
      <a:majorFont>
        <a:latin typeface="思源黑体 CN Normal"/>
        <a:ea typeface="思源黑体 CN Normal"/>
        <a:cs typeface="Arial"/>
      </a:majorFont>
      <a:minorFont>
        <a:latin typeface="思源黑体 CN Normal"/>
        <a:ea typeface="思源黑体 CN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37</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37</vt:i4>
      </vt:variant>
    </vt:vector>
  </HeadingPairs>
  <TitlesOfParts>
    <vt:vector baseType="lpstr" size="50">
      <vt:lpstr>Arial</vt:lpstr>
      <vt:lpstr>Calibri</vt:lpstr>
      <vt:lpstr>思源黑体 CN Normal</vt:lpstr>
      <vt:lpstr>微软雅黑</vt:lpstr>
      <vt:lpstr>Wingdings</vt:lpstr>
      <vt:lpstr>Helvetica Neue Medium</vt:lpstr>
      <vt:lpstr>字魂152号-机甲超级黑</vt:lpstr>
      <vt:lpstr>思源黑体 CN Medium</vt:lpstr>
      <vt:lpstr>汉仪瑞虎宋W</vt:lpstr>
      <vt:lpstr>方正钻石体 简</vt:lpstr>
      <vt:lpstr>Times New Roman</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2024-08-30T19:57:45.616</cp:lastPrinted>
  <dcterms:created xsi:type="dcterms:W3CDTF">2024-08-30T11:57:45Z</dcterms:created>
  <dcterms:modified xsi:type="dcterms:W3CDTF">2024-08-30T11:57:47Z</dcterms:modified>
</cp:coreProperties>
</file>