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25390-49D7-4BBD-A073-576B4AC9C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9E526-8545-4DFD-B395-9AAF827C6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9F53D-8DD9-4A92-8FAD-18379F4B6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1DCD0-D05B-4540-A2AA-DEB28936B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5D329-4ED2-42D9-B845-F60D32CAD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96D1C-8C77-4C70-839A-EA37B2F5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47CD1-01CB-43C2-99D2-FB57A952B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91CF0-78D3-423D-BE22-484B7C69D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A1A75-E0AF-49F0-AB37-573B22005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800A6-1D51-45B6-B391-415B65ED0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4B484-C8BF-4964-A024-5E20B83B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0014332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206151" y="2458022"/>
            <a:ext cx="3789045" cy="709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93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耳鸣治疗方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771731"/>
            <a:ext cx="6643369" cy="3550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3395417" algn="l" rtl="0" eaLnBrk="0">
              <a:lnSpc>
                <a:spcPct val="90000"/>
              </a:lnSpc>
              <a:spcBef>
                <a:spcPts val="722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鸣的成因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鸣的分类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的治疗方法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的预防与日常护理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治疗的注意事项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4662550" y="2007466"/>
            <a:ext cx="2875279" cy="1804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06965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9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耳鸣的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7"/>
          <p:cNvSpPr/>
          <p:nvPr/>
        </p:nvSpPr>
        <p:spPr>
          <a:xfrm>
            <a:off x="773055" y="5482444"/>
            <a:ext cx="4595495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36"/>
              </a:lnSpc>
            </a:pPr>
            <a:endParaRPr lang="Arial" altLang="Arial" sz="100"/>
          </a:p>
          <a:p>
            <a:pPr marL="14681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长时间暴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露于高噪音环境中，如工厂、建筑工地、音乐会等，可能会</a:t>
            </a:r>
            <a:endParaRPr lang="Microsoft YaHei" altLang="Microsoft YaHei" sz="1200"/>
          </a:p>
          <a:p>
            <a:pPr marL="12700" algn="l" rtl="0" eaLnBrk="0">
              <a:lnSpc>
                <a:spcPts val="2157"/>
              </a:lnSpc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对听力造成损害，引发耳鸣。</a:t>
            </a:r>
            <a:endParaRPr lang="Microsoft YaHei" altLang="Microsoft YaHei" sz="1200"/>
          </a:p>
        </p:txBody>
      </p:sp>
      <p:sp>
        <p:nvSpPr>
          <p:cNvPr id="8" name="textbox 8"/>
          <p:cNvSpPr/>
          <p:nvPr/>
        </p:nvSpPr>
        <p:spPr>
          <a:xfrm>
            <a:off x="6808380" y="5483054"/>
            <a:ext cx="4591684" cy="45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5"/>
              </a:lnSpc>
            </a:pPr>
            <a:endParaRPr lang="Arial" altLang="Arial" sz="100"/>
          </a:p>
          <a:p>
            <a:pPr marL="16205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噪音环境下的工作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或生活，应采取适当的防护措施，如佩戴耳塞或耳</a:t>
            </a:r>
            <a:endParaRPr lang="Microsoft YaHei" altLang="Microsoft YaHei" sz="1200"/>
          </a:p>
          <a:p>
            <a:pPr marL="12700" algn="l" rtl="0" eaLnBrk="0">
              <a:lnSpc>
                <a:spcPts val="2159"/>
              </a:lnSpc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罩，以减少噪音对听力的影响</a:t>
            </a: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9" name="path"/>
          <p:cNvSpPr/>
          <p:nvPr/>
        </p:nvSpPr>
        <p:spPr>
          <a:xfrm>
            <a:off x="818956" y="1448942"/>
            <a:ext cx="634795" cy="1685051"/>
          </a:xfrm>
          <a:custGeom>
            <a:rect l="0" t="0" r="0" b="0"/>
            <a:pathLst>
              <a:path w="999" h="2653">
                <a:moveTo>
                  <a:pt x="225" y="862"/>
                </a:moveTo>
                <a:cubicBezTo>
                  <a:pt x="225" y="851"/>
                  <a:pt x="234" y="843"/>
                  <a:pt x="245" y="843"/>
                </a:cubicBezTo>
                <a:lnTo>
                  <a:pt x="245" y="843"/>
                </a:lnTo>
                <a:lnTo>
                  <a:pt x="753" y="843"/>
                </a:lnTo>
                <a:lnTo>
                  <a:pt x="753" y="843"/>
                </a:lnTo>
                <a:lnTo>
                  <a:pt x="753" y="843"/>
                </a:lnTo>
                <a:cubicBezTo>
                  <a:pt x="764" y="843"/>
                  <a:pt x="772" y="851"/>
                  <a:pt x="772" y="862"/>
                </a:cubicBezTo>
                <a:lnTo>
                  <a:pt x="772" y="862"/>
                </a:lnTo>
                <a:cubicBezTo>
                  <a:pt x="772" y="862"/>
                  <a:pt x="772" y="862"/>
                  <a:pt x="772" y="862"/>
                </a:cubicBezTo>
                <a:lnTo>
                  <a:pt x="772" y="862"/>
                </a:lnTo>
                <a:lnTo>
                  <a:pt x="772" y="1420"/>
                </a:lnTo>
                <a:lnTo>
                  <a:pt x="772" y="1420"/>
                </a:lnTo>
                <a:lnTo>
                  <a:pt x="772" y="1420"/>
                </a:lnTo>
                <a:cubicBezTo>
                  <a:pt x="772" y="1431"/>
                  <a:pt x="764" y="1439"/>
                  <a:pt x="753" y="1439"/>
                </a:cubicBezTo>
                <a:lnTo>
                  <a:pt x="753" y="1439"/>
                </a:lnTo>
                <a:lnTo>
                  <a:pt x="245" y="1439"/>
                </a:lnTo>
                <a:lnTo>
                  <a:pt x="245" y="1439"/>
                </a:lnTo>
                <a:lnTo>
                  <a:pt x="245" y="1439"/>
                </a:lnTo>
                <a:cubicBezTo>
                  <a:pt x="234" y="1439"/>
                  <a:pt x="225" y="1431"/>
                  <a:pt x="225" y="1420"/>
                </a:cubicBezTo>
                <a:lnTo>
                  <a:pt x="225" y="862"/>
                </a:lnTo>
                <a:close/>
              </a:path>
              <a:path w="999" h="2653">
                <a:moveTo>
                  <a:pt x="103" y="745"/>
                </a:moveTo>
                <a:cubicBezTo>
                  <a:pt x="108" y="702"/>
                  <a:pt x="147" y="672"/>
                  <a:pt x="190" y="678"/>
                </a:cubicBez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cubicBezTo>
                  <a:pt x="232" y="684"/>
                  <a:pt x="262" y="723"/>
                  <a:pt x="256" y="765"/>
                </a:cubicBezTo>
                <a:lnTo>
                  <a:pt x="256" y="765"/>
                </a:lnTo>
                <a:cubicBezTo>
                  <a:pt x="256" y="765"/>
                  <a:pt x="256" y="765"/>
                  <a:pt x="256" y="765"/>
                </a:cubicBezTo>
                <a:lnTo>
                  <a:pt x="256" y="765"/>
                </a:lnTo>
                <a:lnTo>
                  <a:pt x="163" y="1461"/>
                </a:lnTo>
                <a:lnTo>
                  <a:pt x="163" y="1461"/>
                </a:lnTo>
                <a:lnTo>
                  <a:pt x="163" y="1461"/>
                </a:lnTo>
                <a:cubicBezTo>
                  <a:pt x="158" y="1503"/>
                  <a:pt x="119" y="1533"/>
                  <a:pt x="76" y="1527"/>
                </a:cubicBez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cubicBezTo>
                  <a:pt x="34" y="1521"/>
                  <a:pt x="4" y="1482"/>
                  <a:pt x="10" y="1440"/>
                </a:cubicBezTo>
                <a:lnTo>
                  <a:pt x="103" y="745"/>
                </a:lnTo>
                <a:close/>
              </a:path>
              <a:path w="999" h="2653">
                <a:moveTo>
                  <a:pt x="895" y="745"/>
                </a:moveTo>
                <a:cubicBezTo>
                  <a:pt x="889" y="702"/>
                  <a:pt x="850" y="672"/>
                  <a:pt x="808" y="678"/>
                </a:cubicBez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cubicBezTo>
                  <a:pt x="765" y="684"/>
                  <a:pt x="736" y="723"/>
                  <a:pt x="741" y="765"/>
                </a:cubicBezTo>
                <a:lnTo>
                  <a:pt x="741" y="765"/>
                </a:lnTo>
                <a:cubicBezTo>
                  <a:pt x="741" y="765"/>
                  <a:pt x="741" y="765"/>
                  <a:pt x="741" y="765"/>
                </a:cubicBezTo>
                <a:lnTo>
                  <a:pt x="741" y="765"/>
                </a:lnTo>
                <a:lnTo>
                  <a:pt x="835" y="1468"/>
                </a:lnTo>
                <a:lnTo>
                  <a:pt x="835" y="1468"/>
                </a:lnTo>
                <a:lnTo>
                  <a:pt x="835" y="1468"/>
                </a:lnTo>
                <a:cubicBezTo>
                  <a:pt x="841" y="1511"/>
                  <a:pt x="880" y="1541"/>
                  <a:pt x="922" y="1535"/>
                </a:cubicBez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cubicBezTo>
                  <a:pt x="965" y="1529"/>
                  <a:pt x="995" y="1490"/>
                  <a:pt x="989" y="1448"/>
                </a:cubicBezTo>
                <a:lnTo>
                  <a:pt x="895" y="745"/>
                </a:lnTo>
                <a:close/>
              </a:path>
              <a:path w="999" h="2653">
                <a:moveTo>
                  <a:pt x="770" y="1402"/>
                </a:moveTo>
                <a:cubicBezTo>
                  <a:pt x="766" y="1334"/>
                  <a:pt x="709" y="1281"/>
                  <a:pt x="641" y="1284"/>
                </a:cubicBez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cubicBezTo>
                  <a:pt x="573" y="1288"/>
                  <a:pt x="520" y="1345"/>
                  <a:pt x="523" y="1413"/>
                </a:cubicBezTo>
                <a:lnTo>
                  <a:pt x="523" y="1413"/>
                </a:lnTo>
                <a:cubicBezTo>
                  <a:pt x="523" y="1413"/>
                  <a:pt x="523" y="1413"/>
                  <a:pt x="523" y="1413"/>
                </a:cubicBezTo>
                <a:lnTo>
                  <a:pt x="523" y="1413"/>
                </a:lnTo>
                <a:lnTo>
                  <a:pt x="576" y="2530"/>
                </a:lnTo>
                <a:lnTo>
                  <a:pt x="576" y="2530"/>
                </a:lnTo>
                <a:lnTo>
                  <a:pt x="576" y="2530"/>
                </a:lnTo>
                <a:cubicBezTo>
                  <a:pt x="579" y="2598"/>
                  <a:pt x="637" y="2651"/>
                  <a:pt x="705" y="2647"/>
                </a:cubicBez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cubicBezTo>
                  <a:pt x="773" y="2644"/>
                  <a:pt x="826" y="2586"/>
                  <a:pt x="823" y="2518"/>
                </a:cubicBezTo>
                <a:lnTo>
                  <a:pt x="770" y="1402"/>
                </a:lnTo>
                <a:close/>
              </a:path>
              <a:path w="999" h="2653">
                <a:moveTo>
                  <a:pt x="222" y="1402"/>
                </a:moveTo>
                <a:cubicBezTo>
                  <a:pt x="225" y="1334"/>
                  <a:pt x="283" y="1281"/>
                  <a:pt x="351" y="1284"/>
                </a:cubicBez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cubicBezTo>
                  <a:pt x="419" y="1288"/>
                  <a:pt x="472" y="1345"/>
                  <a:pt x="468" y="1413"/>
                </a:cubicBezTo>
                <a:lnTo>
                  <a:pt x="468" y="1413"/>
                </a:lnTo>
                <a:cubicBezTo>
                  <a:pt x="468" y="1413"/>
                  <a:pt x="468" y="1413"/>
                  <a:pt x="468" y="1413"/>
                </a:cubicBezTo>
                <a:lnTo>
                  <a:pt x="468" y="1413"/>
                </a:lnTo>
                <a:lnTo>
                  <a:pt x="416" y="2530"/>
                </a:lnTo>
                <a:lnTo>
                  <a:pt x="416" y="2530"/>
                </a:lnTo>
                <a:lnTo>
                  <a:pt x="416" y="2530"/>
                </a:lnTo>
                <a:cubicBezTo>
                  <a:pt x="412" y="2598"/>
                  <a:pt x="355" y="2651"/>
                  <a:pt x="286" y="2647"/>
                </a:cubicBez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cubicBezTo>
                  <a:pt x="218" y="2644"/>
                  <a:pt x="166" y="2586"/>
                  <a:pt x="169" y="2518"/>
                </a:cubicBezTo>
                <a:lnTo>
                  <a:pt x="222" y="1402"/>
                </a:lnTo>
                <a:close/>
              </a:path>
              <a:path w="999" h="2653">
                <a:moveTo>
                  <a:pt x="432" y="12"/>
                </a:moveTo>
                <a:cubicBezTo>
                  <a:pt x="486" y="0"/>
                  <a:pt x="550" y="6"/>
                  <a:pt x="601" y="36"/>
                </a:cubicBezTo>
                <a:lnTo>
                  <a:pt x="601" y="36"/>
                </a:lnTo>
                <a:cubicBezTo>
                  <a:pt x="647" y="66"/>
                  <a:pt x="674" y="120"/>
                  <a:pt x="671" y="175"/>
                </a:cubicBezTo>
                <a:lnTo>
                  <a:pt x="671" y="175"/>
                </a:lnTo>
                <a:cubicBezTo>
                  <a:pt x="668" y="211"/>
                  <a:pt x="677" y="247"/>
                  <a:pt x="674" y="283"/>
                </a:cubicBezTo>
                <a:lnTo>
                  <a:pt x="674" y="283"/>
                </a:lnTo>
                <a:cubicBezTo>
                  <a:pt x="662" y="320"/>
                  <a:pt x="635" y="347"/>
                  <a:pt x="620" y="380"/>
                </a:cubicBezTo>
                <a:lnTo>
                  <a:pt x="620" y="380"/>
                </a:lnTo>
                <a:cubicBezTo>
                  <a:pt x="598" y="428"/>
                  <a:pt x="556" y="474"/>
                  <a:pt x="499" y="474"/>
                </a:cubicBezTo>
                <a:lnTo>
                  <a:pt x="499" y="474"/>
                </a:lnTo>
                <a:cubicBezTo>
                  <a:pt x="438" y="480"/>
                  <a:pt x="390" y="431"/>
                  <a:pt x="365" y="380"/>
                </a:cubicBezTo>
                <a:lnTo>
                  <a:pt x="365" y="380"/>
                </a:lnTo>
                <a:cubicBezTo>
                  <a:pt x="350" y="347"/>
                  <a:pt x="323" y="317"/>
                  <a:pt x="311" y="283"/>
                </a:cubicBezTo>
                <a:lnTo>
                  <a:pt x="311" y="283"/>
                </a:lnTo>
                <a:cubicBezTo>
                  <a:pt x="311" y="235"/>
                  <a:pt x="308" y="187"/>
                  <a:pt x="317" y="138"/>
                </a:cubicBezTo>
                <a:lnTo>
                  <a:pt x="317" y="138"/>
                </a:lnTo>
                <a:cubicBezTo>
                  <a:pt x="329" y="81"/>
                  <a:pt x="371" y="27"/>
                  <a:pt x="432" y="12"/>
                </a:cubicBezTo>
                <a:moveTo>
                  <a:pt x="365" y="241"/>
                </a:moveTo>
                <a:cubicBezTo>
                  <a:pt x="374" y="302"/>
                  <a:pt x="390" y="365"/>
                  <a:pt x="432" y="410"/>
                </a:cubicBezTo>
                <a:lnTo>
                  <a:pt x="432" y="410"/>
                </a:lnTo>
                <a:cubicBezTo>
                  <a:pt x="459" y="438"/>
                  <a:pt x="508" y="447"/>
                  <a:pt x="541" y="422"/>
                </a:cubicBezTo>
                <a:lnTo>
                  <a:pt x="541" y="422"/>
                </a:lnTo>
                <a:cubicBezTo>
                  <a:pt x="601" y="374"/>
                  <a:pt x="614" y="293"/>
                  <a:pt x="623" y="220"/>
                </a:cubicBezTo>
                <a:lnTo>
                  <a:pt x="623" y="220"/>
                </a:lnTo>
                <a:cubicBezTo>
                  <a:pt x="595" y="205"/>
                  <a:pt x="568" y="187"/>
                  <a:pt x="547" y="163"/>
                </a:cubicBezTo>
                <a:lnTo>
                  <a:pt x="547" y="163"/>
                </a:lnTo>
                <a:cubicBezTo>
                  <a:pt x="496" y="208"/>
                  <a:pt x="432" y="235"/>
                  <a:pt x="365" y="241"/>
                </a:cubicBezTo>
              </a:path>
              <a:path w="999" h="2653">
                <a:moveTo>
                  <a:pt x="242" y="498"/>
                </a:moveTo>
                <a:cubicBezTo>
                  <a:pt x="281" y="474"/>
                  <a:pt x="323" y="465"/>
                  <a:pt x="366" y="447"/>
                </a:cubicBezTo>
                <a:lnTo>
                  <a:pt x="366" y="447"/>
                </a:lnTo>
                <a:cubicBezTo>
                  <a:pt x="372" y="456"/>
                  <a:pt x="378" y="471"/>
                  <a:pt x="384" y="477"/>
                </a:cubicBezTo>
                <a:lnTo>
                  <a:pt x="384" y="477"/>
                </a:lnTo>
                <a:cubicBezTo>
                  <a:pt x="375" y="483"/>
                  <a:pt x="362" y="492"/>
                  <a:pt x="356" y="495"/>
                </a:cubicBezTo>
                <a:lnTo>
                  <a:pt x="356" y="495"/>
                </a:lnTo>
                <a:cubicBezTo>
                  <a:pt x="390" y="609"/>
                  <a:pt x="426" y="724"/>
                  <a:pt x="456" y="839"/>
                </a:cubicBezTo>
                <a:lnTo>
                  <a:pt x="456" y="839"/>
                </a:lnTo>
                <a:cubicBezTo>
                  <a:pt x="462" y="763"/>
                  <a:pt x="468" y="688"/>
                  <a:pt x="471" y="612"/>
                </a:cubicBezTo>
                <a:lnTo>
                  <a:pt x="471" y="612"/>
                </a:lnTo>
                <a:cubicBezTo>
                  <a:pt x="486" y="609"/>
                  <a:pt x="502" y="609"/>
                  <a:pt x="517" y="609"/>
                </a:cubicBezTo>
                <a:lnTo>
                  <a:pt x="517" y="609"/>
                </a:lnTo>
                <a:cubicBezTo>
                  <a:pt x="517" y="688"/>
                  <a:pt x="523" y="763"/>
                  <a:pt x="529" y="839"/>
                </a:cubicBezTo>
                <a:lnTo>
                  <a:pt x="529" y="839"/>
                </a:lnTo>
                <a:cubicBezTo>
                  <a:pt x="562" y="724"/>
                  <a:pt x="601" y="609"/>
                  <a:pt x="632" y="495"/>
                </a:cubicBezTo>
                <a:lnTo>
                  <a:pt x="632" y="495"/>
                </a:lnTo>
                <a:cubicBezTo>
                  <a:pt x="601" y="489"/>
                  <a:pt x="607" y="468"/>
                  <a:pt x="616" y="450"/>
                </a:cubicBezTo>
                <a:lnTo>
                  <a:pt x="616" y="450"/>
                </a:lnTo>
                <a:cubicBezTo>
                  <a:pt x="689" y="468"/>
                  <a:pt x="762" y="495"/>
                  <a:pt x="810" y="552"/>
                </a:cubicBezTo>
                <a:lnTo>
                  <a:pt x="810" y="552"/>
                </a:lnTo>
                <a:cubicBezTo>
                  <a:pt x="870" y="615"/>
                  <a:pt x="898" y="706"/>
                  <a:pt x="888" y="790"/>
                </a:cubicBezTo>
                <a:lnTo>
                  <a:pt x="888" y="790"/>
                </a:lnTo>
                <a:cubicBezTo>
                  <a:pt x="861" y="839"/>
                  <a:pt x="801" y="845"/>
                  <a:pt x="752" y="848"/>
                </a:cubicBezTo>
                <a:lnTo>
                  <a:pt x="752" y="848"/>
                </a:lnTo>
                <a:cubicBezTo>
                  <a:pt x="665" y="902"/>
                  <a:pt x="562" y="914"/>
                  <a:pt x="462" y="911"/>
                </a:cubicBezTo>
                <a:lnTo>
                  <a:pt x="462" y="911"/>
                </a:lnTo>
                <a:cubicBezTo>
                  <a:pt x="384" y="908"/>
                  <a:pt x="302" y="896"/>
                  <a:pt x="239" y="848"/>
                </a:cubicBezTo>
                <a:lnTo>
                  <a:pt x="239" y="848"/>
                </a:lnTo>
                <a:cubicBezTo>
                  <a:pt x="184" y="845"/>
                  <a:pt x="115" y="839"/>
                  <a:pt x="96" y="778"/>
                </a:cubicBezTo>
                <a:lnTo>
                  <a:pt x="96" y="778"/>
                </a:lnTo>
                <a:cubicBezTo>
                  <a:pt x="87" y="667"/>
                  <a:pt x="145" y="555"/>
                  <a:pt x="242" y="498"/>
                </a:cubicBezTo>
                <a:moveTo>
                  <a:pt x="592" y="769"/>
                </a:moveTo>
                <a:cubicBezTo>
                  <a:pt x="595" y="775"/>
                  <a:pt x="598" y="781"/>
                  <a:pt x="601" y="787"/>
                </a:cubicBezTo>
                <a:lnTo>
                  <a:pt x="601" y="787"/>
                </a:lnTo>
                <a:cubicBezTo>
                  <a:pt x="638" y="790"/>
                  <a:pt x="674" y="784"/>
                  <a:pt x="707" y="775"/>
                </a:cubicBezTo>
                <a:lnTo>
                  <a:pt x="707" y="775"/>
                </a:lnTo>
                <a:cubicBezTo>
                  <a:pt x="722" y="772"/>
                  <a:pt x="728" y="760"/>
                  <a:pt x="731" y="748"/>
                </a:cubicBezTo>
                <a:lnTo>
                  <a:pt x="731" y="748"/>
                </a:lnTo>
                <a:cubicBezTo>
                  <a:pt x="686" y="763"/>
                  <a:pt x="638" y="769"/>
                  <a:pt x="592" y="76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path"/>
          <p:cNvSpPr/>
          <p:nvPr/>
        </p:nvSpPr>
        <p:spPr>
          <a:xfrm>
            <a:off x="6807704" y="1465862"/>
            <a:ext cx="607745" cy="1671275"/>
          </a:xfrm>
          <a:custGeom>
            <a:rect l="0" t="0" r="0" b="0"/>
            <a:pathLst>
              <a:path w="957" h="2631">
                <a:moveTo>
                  <a:pt x="212" y="835"/>
                </a:moveTo>
                <a:cubicBezTo>
                  <a:pt x="212" y="824"/>
                  <a:pt x="220" y="816"/>
                  <a:pt x="230" y="816"/>
                </a:cubicBezTo>
                <a:lnTo>
                  <a:pt x="230" y="816"/>
                </a:lnTo>
                <a:lnTo>
                  <a:pt x="723" y="816"/>
                </a:lnTo>
                <a:lnTo>
                  <a:pt x="723" y="816"/>
                </a:lnTo>
                <a:lnTo>
                  <a:pt x="723" y="816"/>
                </a:lnTo>
                <a:cubicBezTo>
                  <a:pt x="733" y="816"/>
                  <a:pt x="741" y="824"/>
                  <a:pt x="741" y="835"/>
                </a:cubicBezTo>
                <a:lnTo>
                  <a:pt x="741" y="835"/>
                </a:lnTo>
                <a:cubicBezTo>
                  <a:pt x="741" y="835"/>
                  <a:pt x="741" y="835"/>
                  <a:pt x="741" y="835"/>
                </a:cubicBezTo>
                <a:lnTo>
                  <a:pt x="741" y="835"/>
                </a:lnTo>
                <a:lnTo>
                  <a:pt x="741" y="1394"/>
                </a:lnTo>
                <a:lnTo>
                  <a:pt x="741" y="1394"/>
                </a:lnTo>
                <a:lnTo>
                  <a:pt x="741" y="1394"/>
                </a:lnTo>
                <a:cubicBezTo>
                  <a:pt x="741" y="1404"/>
                  <a:pt x="733" y="1413"/>
                  <a:pt x="723" y="1413"/>
                </a:cubicBezTo>
                <a:lnTo>
                  <a:pt x="723" y="1413"/>
                </a:lnTo>
                <a:lnTo>
                  <a:pt x="230" y="1413"/>
                </a:lnTo>
                <a:lnTo>
                  <a:pt x="230" y="1413"/>
                </a:lnTo>
                <a:lnTo>
                  <a:pt x="230" y="1413"/>
                </a:lnTo>
                <a:cubicBezTo>
                  <a:pt x="220" y="1413"/>
                  <a:pt x="212" y="1404"/>
                  <a:pt x="212" y="1394"/>
                </a:cubicBezTo>
                <a:lnTo>
                  <a:pt x="212" y="835"/>
                </a:lnTo>
                <a:close/>
              </a:path>
              <a:path w="957" h="2631">
                <a:moveTo>
                  <a:pt x="103" y="718"/>
                </a:moveTo>
                <a:cubicBezTo>
                  <a:pt x="108" y="676"/>
                  <a:pt x="147" y="646"/>
                  <a:pt x="190" y="651"/>
                </a:cubicBez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cubicBezTo>
                  <a:pt x="232" y="657"/>
                  <a:pt x="262" y="696"/>
                  <a:pt x="256" y="739"/>
                </a:cubicBezTo>
                <a:lnTo>
                  <a:pt x="256" y="739"/>
                </a:lnTo>
                <a:cubicBezTo>
                  <a:pt x="256" y="739"/>
                  <a:pt x="256" y="739"/>
                  <a:pt x="256" y="739"/>
                </a:cubicBezTo>
                <a:lnTo>
                  <a:pt x="256" y="739"/>
                </a:lnTo>
                <a:lnTo>
                  <a:pt x="163" y="1434"/>
                </a:lnTo>
                <a:lnTo>
                  <a:pt x="163" y="1434"/>
                </a:lnTo>
                <a:lnTo>
                  <a:pt x="163" y="1434"/>
                </a:lnTo>
                <a:cubicBezTo>
                  <a:pt x="158" y="1476"/>
                  <a:pt x="119" y="1506"/>
                  <a:pt x="76" y="1500"/>
                </a:cubicBezTo>
                <a:lnTo>
                  <a:pt x="76" y="1500"/>
                </a:lnTo>
                <a:lnTo>
                  <a:pt x="76" y="1500"/>
                </a:lnTo>
                <a:lnTo>
                  <a:pt x="76" y="1500"/>
                </a:lnTo>
                <a:cubicBezTo>
                  <a:pt x="34" y="1495"/>
                  <a:pt x="4" y="1456"/>
                  <a:pt x="10" y="1413"/>
                </a:cubicBezTo>
                <a:lnTo>
                  <a:pt x="103" y="718"/>
                </a:lnTo>
                <a:close/>
              </a:path>
              <a:path w="957" h="2631">
                <a:moveTo>
                  <a:pt x="852" y="718"/>
                </a:moveTo>
                <a:cubicBezTo>
                  <a:pt x="847" y="676"/>
                  <a:pt x="808" y="646"/>
                  <a:pt x="765" y="652"/>
                </a:cubicBez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cubicBezTo>
                  <a:pt x="723" y="657"/>
                  <a:pt x="693" y="696"/>
                  <a:pt x="699" y="739"/>
                </a:cubicBezTo>
                <a:lnTo>
                  <a:pt x="699" y="739"/>
                </a:lnTo>
                <a:cubicBezTo>
                  <a:pt x="699" y="739"/>
                  <a:pt x="699" y="739"/>
                  <a:pt x="699" y="739"/>
                </a:cubicBezTo>
                <a:lnTo>
                  <a:pt x="699" y="739"/>
                </a:lnTo>
                <a:lnTo>
                  <a:pt x="793" y="1442"/>
                </a:lnTo>
                <a:lnTo>
                  <a:pt x="793" y="1442"/>
                </a:lnTo>
                <a:lnTo>
                  <a:pt x="793" y="1442"/>
                </a:lnTo>
                <a:cubicBezTo>
                  <a:pt x="798" y="1484"/>
                  <a:pt x="837" y="1514"/>
                  <a:pt x="880" y="1508"/>
                </a:cubicBezTo>
                <a:lnTo>
                  <a:pt x="880" y="1508"/>
                </a:lnTo>
                <a:lnTo>
                  <a:pt x="880" y="1508"/>
                </a:lnTo>
                <a:lnTo>
                  <a:pt x="880" y="1508"/>
                </a:lnTo>
                <a:cubicBezTo>
                  <a:pt x="922" y="1503"/>
                  <a:pt x="952" y="1464"/>
                  <a:pt x="946" y="1421"/>
                </a:cubicBezTo>
                <a:lnTo>
                  <a:pt x="852" y="718"/>
                </a:lnTo>
                <a:close/>
              </a:path>
              <a:path w="957" h="2631">
                <a:moveTo>
                  <a:pt x="684" y="461"/>
                </a:moveTo>
                <a:cubicBezTo>
                  <a:pt x="681" y="333"/>
                  <a:pt x="704" y="184"/>
                  <a:pt x="621" y="73"/>
                </a:cubicBezTo>
                <a:lnTo>
                  <a:pt x="621" y="73"/>
                </a:lnTo>
                <a:cubicBezTo>
                  <a:pt x="547" y="-26"/>
                  <a:pt x="369" y="-3"/>
                  <a:pt x="315" y="107"/>
                </a:cubicBezTo>
                <a:lnTo>
                  <a:pt x="315" y="107"/>
                </a:lnTo>
                <a:cubicBezTo>
                  <a:pt x="260" y="219"/>
                  <a:pt x="275" y="344"/>
                  <a:pt x="275" y="464"/>
                </a:cubicBezTo>
                <a:lnTo>
                  <a:pt x="275" y="464"/>
                </a:lnTo>
                <a:cubicBezTo>
                  <a:pt x="166" y="516"/>
                  <a:pt x="94" y="633"/>
                  <a:pt x="106" y="756"/>
                </a:cubicBezTo>
                <a:lnTo>
                  <a:pt x="106" y="756"/>
                </a:lnTo>
                <a:cubicBezTo>
                  <a:pt x="106" y="756"/>
                  <a:pt x="106" y="756"/>
                  <a:pt x="108" y="759"/>
                </a:cubicBezTo>
                <a:lnTo>
                  <a:pt x="108" y="759"/>
                </a:lnTo>
                <a:cubicBezTo>
                  <a:pt x="131" y="807"/>
                  <a:pt x="189" y="810"/>
                  <a:pt x="235" y="816"/>
                </a:cubicBezTo>
                <a:lnTo>
                  <a:pt x="235" y="816"/>
                </a:lnTo>
                <a:cubicBezTo>
                  <a:pt x="275" y="836"/>
                  <a:pt x="312" y="859"/>
                  <a:pt x="355" y="865"/>
                </a:cubicBezTo>
                <a:lnTo>
                  <a:pt x="355" y="865"/>
                </a:lnTo>
                <a:cubicBezTo>
                  <a:pt x="475" y="887"/>
                  <a:pt x="610" y="885"/>
                  <a:pt x="719" y="819"/>
                </a:cubicBezTo>
                <a:lnTo>
                  <a:pt x="719" y="819"/>
                </a:lnTo>
                <a:cubicBezTo>
                  <a:pt x="765" y="807"/>
                  <a:pt x="833" y="813"/>
                  <a:pt x="853" y="759"/>
                </a:cubicBezTo>
                <a:lnTo>
                  <a:pt x="853" y="759"/>
                </a:lnTo>
                <a:cubicBezTo>
                  <a:pt x="873" y="636"/>
                  <a:pt x="793" y="516"/>
                  <a:pt x="684" y="461"/>
                </a:cubicBezTo>
                <a:moveTo>
                  <a:pt x="607" y="464"/>
                </a:moveTo>
                <a:cubicBezTo>
                  <a:pt x="621" y="496"/>
                  <a:pt x="638" y="527"/>
                  <a:pt x="656" y="562"/>
                </a:cubicBezTo>
                <a:lnTo>
                  <a:pt x="656" y="562"/>
                </a:lnTo>
                <a:cubicBezTo>
                  <a:pt x="618" y="562"/>
                  <a:pt x="581" y="564"/>
                  <a:pt x="544" y="562"/>
                </a:cubicBezTo>
                <a:lnTo>
                  <a:pt x="544" y="562"/>
                </a:lnTo>
                <a:cubicBezTo>
                  <a:pt x="564" y="530"/>
                  <a:pt x="584" y="499"/>
                  <a:pt x="607" y="464"/>
                </a:cubicBezTo>
                <a:moveTo>
                  <a:pt x="481" y="599"/>
                </a:moveTo>
                <a:cubicBezTo>
                  <a:pt x="461" y="553"/>
                  <a:pt x="404" y="470"/>
                  <a:pt x="404" y="470"/>
                </a:cubicBezTo>
                <a:lnTo>
                  <a:pt x="404" y="470"/>
                </a:lnTo>
                <a:cubicBezTo>
                  <a:pt x="404" y="470"/>
                  <a:pt x="401" y="447"/>
                  <a:pt x="398" y="436"/>
                </a:cubicBezTo>
                <a:lnTo>
                  <a:pt x="398" y="436"/>
                </a:lnTo>
                <a:cubicBezTo>
                  <a:pt x="429" y="450"/>
                  <a:pt x="464" y="467"/>
                  <a:pt x="498" y="461"/>
                </a:cubicBezTo>
                <a:lnTo>
                  <a:pt x="498" y="461"/>
                </a:lnTo>
                <a:cubicBezTo>
                  <a:pt x="524" y="459"/>
                  <a:pt x="544" y="441"/>
                  <a:pt x="567" y="430"/>
                </a:cubicBezTo>
                <a:lnTo>
                  <a:pt x="567" y="430"/>
                </a:lnTo>
                <a:cubicBezTo>
                  <a:pt x="567" y="436"/>
                  <a:pt x="567" y="444"/>
                  <a:pt x="567" y="450"/>
                </a:cubicBezTo>
                <a:lnTo>
                  <a:pt x="567" y="450"/>
                </a:lnTo>
                <a:cubicBezTo>
                  <a:pt x="547" y="504"/>
                  <a:pt x="504" y="544"/>
                  <a:pt x="481" y="599"/>
                </a:cubicBezTo>
                <a:moveTo>
                  <a:pt x="641" y="233"/>
                </a:moveTo>
                <a:cubicBezTo>
                  <a:pt x="667" y="264"/>
                  <a:pt x="644" y="301"/>
                  <a:pt x="624" y="327"/>
                </a:cubicBezTo>
                <a:lnTo>
                  <a:pt x="624" y="327"/>
                </a:lnTo>
                <a:cubicBezTo>
                  <a:pt x="627" y="307"/>
                  <a:pt x="636" y="264"/>
                  <a:pt x="636" y="264"/>
                </a:cubicBezTo>
                <a:lnTo>
                  <a:pt x="636" y="264"/>
                </a:lnTo>
                <a:lnTo>
                  <a:pt x="641" y="233"/>
                </a:lnTo>
                <a:close/>
                <a:moveTo>
                  <a:pt x="530" y="167"/>
                </a:moveTo>
                <a:cubicBezTo>
                  <a:pt x="544" y="193"/>
                  <a:pt x="567" y="216"/>
                  <a:pt x="590" y="233"/>
                </a:cubicBezTo>
                <a:lnTo>
                  <a:pt x="590" y="233"/>
                </a:lnTo>
                <a:cubicBezTo>
                  <a:pt x="598" y="239"/>
                  <a:pt x="610" y="244"/>
                  <a:pt x="610" y="244"/>
                </a:cubicBezTo>
                <a:lnTo>
                  <a:pt x="610" y="244"/>
                </a:lnTo>
                <a:cubicBezTo>
                  <a:pt x="601" y="261"/>
                  <a:pt x="601" y="261"/>
                  <a:pt x="601" y="261"/>
                </a:cubicBezTo>
                <a:lnTo>
                  <a:pt x="601" y="261"/>
                </a:lnTo>
                <a:cubicBezTo>
                  <a:pt x="601" y="261"/>
                  <a:pt x="575" y="367"/>
                  <a:pt x="532" y="404"/>
                </a:cubicBezTo>
                <a:lnTo>
                  <a:pt x="532" y="404"/>
                </a:lnTo>
                <a:cubicBezTo>
                  <a:pt x="507" y="430"/>
                  <a:pt x="455" y="436"/>
                  <a:pt x="429" y="404"/>
                </a:cubicBezTo>
                <a:lnTo>
                  <a:pt x="429" y="404"/>
                </a:lnTo>
                <a:cubicBezTo>
                  <a:pt x="386" y="364"/>
                  <a:pt x="369" y="307"/>
                  <a:pt x="361" y="253"/>
                </a:cubicBezTo>
                <a:lnTo>
                  <a:pt x="361" y="253"/>
                </a:lnTo>
                <a:cubicBezTo>
                  <a:pt x="426" y="244"/>
                  <a:pt x="487" y="213"/>
                  <a:pt x="530" y="167"/>
                </a:cubicBezTo>
                <a:moveTo>
                  <a:pt x="335" y="327"/>
                </a:moveTo>
                <a:cubicBezTo>
                  <a:pt x="318" y="301"/>
                  <a:pt x="306" y="273"/>
                  <a:pt x="306" y="244"/>
                </a:cubicBezTo>
                <a:lnTo>
                  <a:pt x="306" y="244"/>
                </a:lnTo>
                <a:cubicBezTo>
                  <a:pt x="341" y="256"/>
                  <a:pt x="329" y="299"/>
                  <a:pt x="335" y="327"/>
                </a:cubicBezTo>
                <a:moveTo>
                  <a:pt x="312" y="562"/>
                </a:moveTo>
                <a:cubicBezTo>
                  <a:pt x="312" y="562"/>
                  <a:pt x="329" y="504"/>
                  <a:pt x="358" y="464"/>
                </a:cubicBezTo>
                <a:lnTo>
                  <a:pt x="358" y="464"/>
                </a:lnTo>
                <a:cubicBezTo>
                  <a:pt x="381" y="504"/>
                  <a:pt x="381" y="504"/>
                  <a:pt x="381" y="504"/>
                </a:cubicBezTo>
                <a:lnTo>
                  <a:pt x="381" y="504"/>
                </a:lnTo>
                <a:cubicBezTo>
                  <a:pt x="381" y="504"/>
                  <a:pt x="406" y="542"/>
                  <a:pt x="418" y="562"/>
                </a:cubicBezTo>
                <a:lnTo>
                  <a:pt x="418" y="562"/>
                </a:lnTo>
                <a:cubicBezTo>
                  <a:pt x="384" y="564"/>
                  <a:pt x="312" y="562"/>
                  <a:pt x="312" y="562"/>
                </a:cubicBezTo>
                <a:moveTo>
                  <a:pt x="461" y="842"/>
                </a:moveTo>
                <a:cubicBezTo>
                  <a:pt x="461" y="842"/>
                  <a:pt x="392" y="682"/>
                  <a:pt x="363" y="599"/>
                </a:cubicBezTo>
                <a:lnTo>
                  <a:pt x="363" y="599"/>
                </a:lnTo>
                <a:cubicBezTo>
                  <a:pt x="389" y="599"/>
                  <a:pt x="415" y="602"/>
                  <a:pt x="441" y="602"/>
                </a:cubicBezTo>
                <a:lnTo>
                  <a:pt x="441" y="602"/>
                </a:lnTo>
                <a:cubicBezTo>
                  <a:pt x="455" y="636"/>
                  <a:pt x="467" y="673"/>
                  <a:pt x="481" y="707"/>
                </a:cubicBezTo>
                <a:lnTo>
                  <a:pt x="481" y="707"/>
                </a:lnTo>
                <a:cubicBezTo>
                  <a:pt x="495" y="673"/>
                  <a:pt x="510" y="636"/>
                  <a:pt x="521" y="602"/>
                </a:cubicBezTo>
                <a:lnTo>
                  <a:pt x="521" y="602"/>
                </a:lnTo>
                <a:cubicBezTo>
                  <a:pt x="547" y="602"/>
                  <a:pt x="573" y="599"/>
                  <a:pt x="598" y="599"/>
                </a:cubicBezTo>
                <a:lnTo>
                  <a:pt x="598" y="599"/>
                </a:lnTo>
                <a:cubicBezTo>
                  <a:pt x="570" y="676"/>
                  <a:pt x="504" y="842"/>
                  <a:pt x="504" y="842"/>
                </a:cubicBezTo>
                <a:lnTo>
                  <a:pt x="504" y="842"/>
                </a:lnTo>
                <a:lnTo>
                  <a:pt x="461" y="842"/>
                </a:lnTo>
                <a:close/>
                <a:moveTo>
                  <a:pt x="710" y="742"/>
                </a:moveTo>
                <a:cubicBezTo>
                  <a:pt x="670" y="753"/>
                  <a:pt x="627" y="759"/>
                  <a:pt x="584" y="759"/>
                </a:cubicBezTo>
                <a:lnTo>
                  <a:pt x="584" y="759"/>
                </a:lnTo>
                <a:cubicBezTo>
                  <a:pt x="584" y="753"/>
                  <a:pt x="590" y="744"/>
                  <a:pt x="593" y="742"/>
                </a:cubicBezTo>
                <a:lnTo>
                  <a:pt x="593" y="742"/>
                </a:lnTo>
                <a:cubicBezTo>
                  <a:pt x="633" y="739"/>
                  <a:pt x="676" y="739"/>
                  <a:pt x="713" y="719"/>
                </a:cubicBezTo>
                <a:lnTo>
                  <a:pt x="713" y="719"/>
                </a:lnTo>
                <a:cubicBezTo>
                  <a:pt x="713" y="724"/>
                  <a:pt x="713" y="736"/>
                  <a:pt x="710" y="742"/>
                </a:cubicBezTo>
              </a:path>
              <a:path w="957" h="2631">
                <a:moveTo>
                  <a:pt x="740" y="1380"/>
                </a:moveTo>
                <a:cubicBezTo>
                  <a:pt x="737" y="1312"/>
                  <a:pt x="679" y="1259"/>
                  <a:pt x="611" y="1263"/>
                </a:cubicBez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cubicBezTo>
                  <a:pt x="543" y="1266"/>
                  <a:pt x="491" y="1324"/>
                  <a:pt x="494" y="1392"/>
                </a:cubicBezTo>
                <a:lnTo>
                  <a:pt x="494" y="1392"/>
                </a:lnTo>
                <a:cubicBezTo>
                  <a:pt x="494" y="1392"/>
                  <a:pt x="494" y="1392"/>
                  <a:pt x="494" y="1392"/>
                </a:cubicBezTo>
                <a:lnTo>
                  <a:pt x="494" y="1392"/>
                </a:lnTo>
                <a:lnTo>
                  <a:pt x="547" y="2508"/>
                </a:lnTo>
                <a:lnTo>
                  <a:pt x="547" y="2508"/>
                </a:lnTo>
                <a:lnTo>
                  <a:pt x="547" y="2508"/>
                </a:lnTo>
                <a:cubicBezTo>
                  <a:pt x="550" y="2576"/>
                  <a:pt x="608" y="2629"/>
                  <a:pt x="676" y="2626"/>
                </a:cubicBez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cubicBezTo>
                  <a:pt x="744" y="2622"/>
                  <a:pt x="797" y="2565"/>
                  <a:pt x="793" y="2497"/>
                </a:cubicBezTo>
                <a:lnTo>
                  <a:pt x="740" y="1380"/>
                </a:lnTo>
                <a:close/>
              </a:path>
              <a:path w="957" h="2631">
                <a:moveTo>
                  <a:pt x="207" y="1380"/>
                </a:moveTo>
                <a:cubicBezTo>
                  <a:pt x="210" y="1312"/>
                  <a:pt x="268" y="1259"/>
                  <a:pt x="336" y="1263"/>
                </a:cubicBez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cubicBezTo>
                  <a:pt x="404" y="1266"/>
                  <a:pt x="457" y="1324"/>
                  <a:pt x="453" y="1392"/>
                </a:cubicBezTo>
                <a:lnTo>
                  <a:pt x="453" y="1392"/>
                </a:lnTo>
                <a:cubicBezTo>
                  <a:pt x="453" y="1392"/>
                  <a:pt x="453" y="1392"/>
                  <a:pt x="453" y="1392"/>
                </a:cubicBezTo>
                <a:lnTo>
                  <a:pt x="453" y="1392"/>
                </a:lnTo>
                <a:lnTo>
                  <a:pt x="401" y="2508"/>
                </a:lnTo>
                <a:lnTo>
                  <a:pt x="401" y="2508"/>
                </a:lnTo>
                <a:lnTo>
                  <a:pt x="401" y="2508"/>
                </a:lnTo>
                <a:cubicBezTo>
                  <a:pt x="397" y="2576"/>
                  <a:pt x="340" y="2629"/>
                  <a:pt x="271" y="2626"/>
                </a:cubicBez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cubicBezTo>
                  <a:pt x="203" y="2622"/>
                  <a:pt x="151" y="2565"/>
                  <a:pt x="154" y="2497"/>
                </a:cubicBezTo>
                <a:lnTo>
                  <a:pt x="207" y="138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textbox 11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9629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噪音环境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" name="textbox 32"/>
          <p:cNvSpPr/>
          <p:nvPr/>
        </p:nvSpPr>
        <p:spPr>
          <a:xfrm>
            <a:off x="1748813" y="1973336"/>
            <a:ext cx="692784" cy="598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4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400"/>
          </a:p>
        </p:txBody>
      </p:sp>
      <p:sp>
        <p:nvSpPr>
          <p:cNvPr id="33" name="textbox 33"/>
          <p:cNvSpPr/>
          <p:nvPr/>
        </p:nvSpPr>
        <p:spPr>
          <a:xfrm>
            <a:off x="7699434" y="1975571"/>
            <a:ext cx="692784" cy="595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400"/>
          </a:p>
        </p:txBody>
      </p:sp>
      <p:sp>
        <p:nvSpPr>
          <p:cNvPr id="34" name="path"/>
          <p:cNvSpPr/>
          <p:nvPr/>
        </p:nvSpPr>
        <p:spPr>
          <a:xfrm>
            <a:off x="4533808" y="4424552"/>
            <a:ext cx="279887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path"/>
          <p:cNvSpPr/>
          <p:nvPr/>
        </p:nvSpPr>
        <p:spPr>
          <a:xfrm>
            <a:off x="4533808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path"/>
          <p:cNvSpPr/>
          <p:nvPr/>
        </p:nvSpPr>
        <p:spPr>
          <a:xfrm>
            <a:off x="4995676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path"/>
          <p:cNvSpPr/>
          <p:nvPr/>
        </p:nvSpPr>
        <p:spPr>
          <a:xfrm>
            <a:off x="1762605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path"/>
          <p:cNvSpPr/>
          <p:nvPr/>
        </p:nvSpPr>
        <p:spPr>
          <a:xfrm>
            <a:off x="1762606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path"/>
          <p:cNvSpPr/>
          <p:nvPr/>
        </p:nvSpPr>
        <p:spPr>
          <a:xfrm>
            <a:off x="3610075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path"/>
          <p:cNvSpPr/>
          <p:nvPr/>
        </p:nvSpPr>
        <p:spPr>
          <a:xfrm>
            <a:off x="3148208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path"/>
          <p:cNvSpPr/>
          <p:nvPr/>
        </p:nvSpPr>
        <p:spPr>
          <a:xfrm>
            <a:off x="3610074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path"/>
          <p:cNvSpPr/>
          <p:nvPr/>
        </p:nvSpPr>
        <p:spPr>
          <a:xfrm>
            <a:off x="4071942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path"/>
          <p:cNvSpPr/>
          <p:nvPr/>
        </p:nvSpPr>
        <p:spPr>
          <a:xfrm>
            <a:off x="4995676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path"/>
          <p:cNvSpPr/>
          <p:nvPr/>
        </p:nvSpPr>
        <p:spPr>
          <a:xfrm>
            <a:off x="4071942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path"/>
          <p:cNvSpPr/>
          <p:nvPr/>
        </p:nvSpPr>
        <p:spPr>
          <a:xfrm>
            <a:off x="838871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path"/>
          <p:cNvSpPr/>
          <p:nvPr/>
        </p:nvSpPr>
        <p:spPr>
          <a:xfrm>
            <a:off x="130073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path"/>
          <p:cNvSpPr/>
          <p:nvPr/>
        </p:nvSpPr>
        <p:spPr>
          <a:xfrm>
            <a:off x="1300738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path"/>
          <p:cNvSpPr/>
          <p:nvPr/>
        </p:nvSpPr>
        <p:spPr>
          <a:xfrm>
            <a:off x="2224473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path"/>
          <p:cNvSpPr/>
          <p:nvPr/>
        </p:nvSpPr>
        <p:spPr>
          <a:xfrm>
            <a:off x="838871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path"/>
          <p:cNvSpPr/>
          <p:nvPr/>
        </p:nvSpPr>
        <p:spPr>
          <a:xfrm>
            <a:off x="2686340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path"/>
          <p:cNvSpPr/>
          <p:nvPr/>
        </p:nvSpPr>
        <p:spPr>
          <a:xfrm>
            <a:off x="314820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path"/>
          <p:cNvSpPr/>
          <p:nvPr/>
        </p:nvSpPr>
        <p:spPr>
          <a:xfrm>
            <a:off x="2224473" y="4424552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path"/>
          <p:cNvSpPr/>
          <p:nvPr/>
        </p:nvSpPr>
        <p:spPr>
          <a:xfrm>
            <a:off x="2686340" y="3450811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path"/>
          <p:cNvSpPr/>
          <p:nvPr/>
        </p:nvSpPr>
        <p:spPr>
          <a:xfrm>
            <a:off x="10034406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30" y="270"/>
                </a:cubicBezTo>
                <a:lnTo>
                  <a:pt x="230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path"/>
          <p:cNvSpPr/>
          <p:nvPr/>
        </p:nvSpPr>
        <p:spPr>
          <a:xfrm>
            <a:off x="8644804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path"/>
          <p:cNvSpPr/>
          <p:nvPr/>
        </p:nvSpPr>
        <p:spPr>
          <a:xfrm>
            <a:off x="8181604" y="4428692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path"/>
          <p:cNvSpPr/>
          <p:nvPr/>
        </p:nvSpPr>
        <p:spPr>
          <a:xfrm>
            <a:off x="8644805" y="3454951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path"/>
          <p:cNvSpPr/>
          <p:nvPr/>
        </p:nvSpPr>
        <p:spPr>
          <a:xfrm>
            <a:off x="7718405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path"/>
          <p:cNvSpPr/>
          <p:nvPr/>
        </p:nvSpPr>
        <p:spPr>
          <a:xfrm>
            <a:off x="9108007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9571208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7255204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7718404" y="4428692"/>
            <a:ext cx="267871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10034407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path"/>
          <p:cNvSpPr/>
          <p:nvPr/>
        </p:nvSpPr>
        <p:spPr>
          <a:xfrm>
            <a:off x="8181604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path"/>
          <p:cNvSpPr/>
          <p:nvPr/>
        </p:nvSpPr>
        <p:spPr>
          <a:xfrm>
            <a:off x="6792002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path"/>
          <p:cNvSpPr/>
          <p:nvPr/>
        </p:nvSpPr>
        <p:spPr>
          <a:xfrm>
            <a:off x="6792002" y="4428692"/>
            <a:ext cx="267869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9571208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7255203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9108007" y="4428692"/>
            <a:ext cx="26786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10497703" y="4428692"/>
            <a:ext cx="26777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10960903" y="4428692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10497703" y="3454951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10960904" y="3454951"/>
            <a:ext cx="267774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rect"/>
          <p:cNvSpPr/>
          <p:nvPr/>
        </p:nvSpPr>
        <p:spPr>
          <a:xfrm>
            <a:off x="1102900" y="1782128"/>
            <a:ext cx="59816" cy="44481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rect"/>
          <p:cNvSpPr/>
          <p:nvPr/>
        </p:nvSpPr>
        <p:spPr>
          <a:xfrm>
            <a:off x="4659058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rect"/>
          <p:cNvSpPr/>
          <p:nvPr/>
        </p:nvSpPr>
        <p:spPr>
          <a:xfrm>
            <a:off x="4659058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rect"/>
          <p:cNvSpPr/>
          <p:nvPr/>
        </p:nvSpPr>
        <p:spPr>
          <a:xfrm>
            <a:off x="1887854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rect"/>
          <p:cNvSpPr/>
          <p:nvPr/>
        </p:nvSpPr>
        <p:spPr>
          <a:xfrm>
            <a:off x="1887854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rect"/>
          <p:cNvSpPr/>
          <p:nvPr/>
        </p:nvSpPr>
        <p:spPr>
          <a:xfrm>
            <a:off x="1425987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rect"/>
          <p:cNvSpPr/>
          <p:nvPr/>
        </p:nvSpPr>
        <p:spPr>
          <a:xfrm>
            <a:off x="96412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rect"/>
          <p:cNvSpPr/>
          <p:nvPr/>
        </p:nvSpPr>
        <p:spPr>
          <a:xfrm>
            <a:off x="1425987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rect"/>
          <p:cNvSpPr/>
          <p:nvPr/>
        </p:nvSpPr>
        <p:spPr>
          <a:xfrm>
            <a:off x="2811589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rect"/>
          <p:cNvSpPr/>
          <p:nvPr/>
        </p:nvSpPr>
        <p:spPr>
          <a:xfrm>
            <a:off x="419719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rect"/>
          <p:cNvSpPr/>
          <p:nvPr/>
        </p:nvSpPr>
        <p:spPr>
          <a:xfrm>
            <a:off x="419719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rect"/>
          <p:cNvSpPr/>
          <p:nvPr/>
        </p:nvSpPr>
        <p:spPr>
          <a:xfrm>
            <a:off x="96412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rect"/>
          <p:cNvSpPr/>
          <p:nvPr/>
        </p:nvSpPr>
        <p:spPr>
          <a:xfrm>
            <a:off x="2811589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rect"/>
          <p:cNvSpPr/>
          <p:nvPr/>
        </p:nvSpPr>
        <p:spPr>
          <a:xfrm>
            <a:off x="2349721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rect"/>
          <p:cNvSpPr/>
          <p:nvPr/>
        </p:nvSpPr>
        <p:spPr>
          <a:xfrm>
            <a:off x="2349721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rect"/>
          <p:cNvSpPr/>
          <p:nvPr/>
        </p:nvSpPr>
        <p:spPr>
          <a:xfrm>
            <a:off x="3735323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rect"/>
          <p:cNvSpPr/>
          <p:nvPr/>
        </p:nvSpPr>
        <p:spPr>
          <a:xfrm>
            <a:off x="5120926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rect"/>
          <p:cNvSpPr/>
          <p:nvPr/>
        </p:nvSpPr>
        <p:spPr>
          <a:xfrm>
            <a:off x="5120926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rect"/>
          <p:cNvSpPr/>
          <p:nvPr/>
        </p:nvSpPr>
        <p:spPr>
          <a:xfrm>
            <a:off x="3273457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rect"/>
          <p:cNvSpPr/>
          <p:nvPr/>
        </p:nvSpPr>
        <p:spPr>
          <a:xfrm>
            <a:off x="3273457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rect"/>
          <p:cNvSpPr/>
          <p:nvPr/>
        </p:nvSpPr>
        <p:spPr>
          <a:xfrm>
            <a:off x="3735323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picture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7400" y="1142999"/>
            <a:ext cx="2621495" cy="2647105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791051" y="3854863"/>
            <a:ext cx="2621495" cy="2621472"/>
            <a:chExt cx="2621495" cy="2621472"/>
          </a:xfrm>
        </p:grpSpPr>
        <p:sp>
          <p:nvSpPr>
            <p:cNvPr id="96" name="rect"/>
            <p:cNvSpPr/>
            <p:nvPr/>
          </p:nvSpPr>
          <p:spPr>
            <a:xfrm>
              <a:off x="0" y="0"/>
              <a:ext cx="2621495" cy="2621472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textbox 97"/>
            <p:cNvSpPr/>
            <p:nvPr/>
          </p:nvSpPr>
          <p:spPr>
            <a:xfrm>
              <a:off x="994940" y="949066"/>
              <a:ext cx="655955" cy="5981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939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5000"/>
                </a:lnSpc>
              </a:pPr>
              <a:r>
                <a:rPr sz="44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  <a:endParaRPr lang="Microsoft YaHei" altLang="Microsoft YaHei" sz="4400"/>
            </a:p>
          </p:txBody>
        </p:sp>
        <p:sp>
          <p:nvSpPr>
            <p:cNvPr id="98" name="path"/>
            <p:cNvSpPr/>
            <p:nvPr/>
          </p:nvSpPr>
          <p:spPr>
            <a:xfrm>
              <a:off x="433495" y="1699355"/>
              <a:ext cx="1754505" cy="19050"/>
            </a:xfrm>
            <a:custGeom>
              <a:rect l="0" t="0" r="0" b="0"/>
              <a:pathLst>
                <a:path w="2763" h="30">
                  <a:moveTo>
                    <a:pt x="0" y="15"/>
                  </a:moveTo>
                  <a:lnTo>
                    <a:pt x="2763" y="15"/>
                  </a:lnTo>
                </a:path>
              </a:pathLst>
            </a:custGeom>
            <a:noFill/>
            <a:ln w="19050" cap="flat">
              <a:solidFill>
                <a:srgbClr val="FFFF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9" name="picture 9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67100" y="3860800"/>
            <a:ext cx="2566604" cy="2621472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839200" y="3860800"/>
            <a:ext cx="2558510" cy="2621472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6158674" y="3854863"/>
            <a:ext cx="2558510" cy="2621472"/>
            <a:chExt cx="2558510" cy="2621472"/>
          </a:xfrm>
        </p:grpSpPr>
        <p:sp>
          <p:nvSpPr>
            <p:cNvPr id="101" name="rect"/>
            <p:cNvSpPr/>
            <p:nvPr/>
          </p:nvSpPr>
          <p:spPr>
            <a:xfrm>
              <a:off x="0" y="0"/>
              <a:ext cx="2558510" cy="2621472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textbox 102"/>
            <p:cNvSpPr/>
            <p:nvPr/>
          </p:nvSpPr>
          <p:spPr>
            <a:xfrm>
              <a:off x="201535" y="1522910"/>
              <a:ext cx="2157729" cy="7245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26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12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</a:t>
              </a: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耳部疾病的治疗，如药物治</a:t>
              </a:r>
              <a:endParaRPr lang="Microsoft YaHei" altLang="Microsoft YaHei" sz="1200"/>
            </a:p>
            <a:p>
              <a:pPr marL="13156" algn="l" rtl="0" eaLnBrk="0">
                <a:lnSpc>
                  <a:spcPct val="82000"/>
                </a:lnSpc>
                <a:spcBef>
                  <a:spcPts val="858"/>
                </a:spcBef>
              </a:pPr>
              <a:r>
                <a:rPr sz="12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疗、</a:t>
              </a: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手术治疗等，有助于缓解耳</a:t>
              </a:r>
              <a:endParaRPr lang="Microsoft YaHei" altLang="Microsoft YaHei" sz="1200"/>
            </a:p>
            <a:p>
              <a:pPr marL="781405" algn="l" rtl="0" eaLnBrk="0">
                <a:lnSpc>
                  <a:spcPts val="2152"/>
                </a:lnSpc>
              </a:pPr>
              <a:r>
                <a:rPr sz="11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鸣症状。</a:t>
              </a:r>
              <a:endParaRPr lang="Microsoft YaHei" altLang="Microsoft YaHei" sz="1100"/>
            </a:p>
          </p:txBody>
        </p:sp>
        <p:sp>
          <p:nvSpPr>
            <p:cNvPr id="103" name="path"/>
            <p:cNvSpPr/>
            <p:nvPr/>
          </p:nvSpPr>
          <p:spPr>
            <a:xfrm>
              <a:off x="747902" y="414226"/>
              <a:ext cx="1062610" cy="944458"/>
            </a:xfrm>
            <a:custGeom>
              <a:rect l="0" t="0" r="0" b="0"/>
              <a:pathLst>
                <a:path w="1672" h="1487">
                  <a:moveTo>
                    <a:pt x="409" y="781"/>
                  </a:moveTo>
                  <a:cubicBezTo>
                    <a:pt x="396" y="781"/>
                    <a:pt x="383" y="781"/>
                    <a:pt x="371" y="782"/>
                  </a:cubicBezTo>
                  <a:lnTo>
                    <a:pt x="371" y="782"/>
                  </a:lnTo>
                  <a:cubicBezTo>
                    <a:pt x="362" y="782"/>
                    <a:pt x="355" y="790"/>
                    <a:pt x="357" y="804"/>
                  </a:cubicBezTo>
                  <a:lnTo>
                    <a:pt x="357" y="804"/>
                  </a:lnTo>
                  <a:cubicBezTo>
                    <a:pt x="371" y="872"/>
                    <a:pt x="413" y="1092"/>
                    <a:pt x="431" y="1174"/>
                  </a:cubicBezTo>
                  <a:lnTo>
                    <a:pt x="431" y="1174"/>
                  </a:lnTo>
                  <a:cubicBezTo>
                    <a:pt x="448" y="1255"/>
                    <a:pt x="468" y="1287"/>
                    <a:pt x="512" y="1289"/>
                  </a:cubicBezTo>
                  <a:lnTo>
                    <a:pt x="512" y="1289"/>
                  </a:lnTo>
                  <a:cubicBezTo>
                    <a:pt x="556" y="1290"/>
                    <a:pt x="581" y="1290"/>
                    <a:pt x="605" y="1289"/>
                  </a:cubicBezTo>
                  <a:lnTo>
                    <a:pt x="605" y="1289"/>
                  </a:lnTo>
                  <a:cubicBezTo>
                    <a:pt x="625" y="1288"/>
                    <a:pt x="628" y="1287"/>
                    <a:pt x="621" y="1251"/>
                  </a:cubicBezTo>
                  <a:lnTo>
                    <a:pt x="621" y="1251"/>
                  </a:lnTo>
                  <a:cubicBezTo>
                    <a:pt x="607" y="1176"/>
                    <a:pt x="558" y="917"/>
                    <a:pt x="541" y="837"/>
                  </a:cubicBezTo>
                  <a:lnTo>
                    <a:pt x="541" y="837"/>
                  </a:lnTo>
                  <a:cubicBezTo>
                    <a:pt x="538" y="820"/>
                    <a:pt x="538" y="781"/>
                    <a:pt x="508" y="782"/>
                  </a:cubicBezTo>
                  <a:lnTo>
                    <a:pt x="508" y="782"/>
                  </a:lnTo>
                  <a:cubicBezTo>
                    <a:pt x="493" y="782"/>
                    <a:pt x="471" y="782"/>
                    <a:pt x="446" y="781"/>
                  </a:cubicBezTo>
                  <a:lnTo>
                    <a:pt x="446" y="781"/>
                  </a:lnTo>
                  <a:cubicBezTo>
                    <a:pt x="434" y="781"/>
                    <a:pt x="421" y="781"/>
                    <a:pt x="409" y="781"/>
                  </a:cubicBezTo>
                  <a:moveTo>
                    <a:pt x="43" y="525"/>
                  </a:moveTo>
                  <a:lnTo>
                    <a:pt x="261" y="525"/>
                  </a:lnTo>
                  <a:lnTo>
                    <a:pt x="260" y="547"/>
                  </a:lnTo>
                  <a:lnTo>
                    <a:pt x="260" y="547"/>
                  </a:lnTo>
                  <a:cubicBezTo>
                    <a:pt x="263" y="593"/>
                    <a:pt x="289" y="637"/>
                    <a:pt x="331" y="661"/>
                  </a:cubicBezTo>
                  <a:lnTo>
                    <a:pt x="331" y="661"/>
                  </a:lnTo>
                  <a:cubicBezTo>
                    <a:pt x="400" y="701"/>
                    <a:pt x="488" y="678"/>
                    <a:pt x="528" y="609"/>
                  </a:cubicBezTo>
                  <a:lnTo>
                    <a:pt x="528" y="609"/>
                  </a:lnTo>
                  <a:lnTo>
                    <a:pt x="576" y="525"/>
                  </a:lnTo>
                  <a:lnTo>
                    <a:pt x="884" y="525"/>
                  </a:lnTo>
                  <a:lnTo>
                    <a:pt x="879" y="535"/>
                  </a:lnTo>
                  <a:lnTo>
                    <a:pt x="879" y="535"/>
                  </a:lnTo>
                  <a:cubicBezTo>
                    <a:pt x="856" y="590"/>
                    <a:pt x="843" y="651"/>
                    <a:pt x="843" y="714"/>
                  </a:cubicBezTo>
                  <a:lnTo>
                    <a:pt x="843" y="714"/>
                  </a:lnTo>
                  <a:cubicBezTo>
                    <a:pt x="843" y="730"/>
                    <a:pt x="844" y="746"/>
                    <a:pt x="845" y="761"/>
                  </a:cubicBezTo>
                  <a:lnTo>
                    <a:pt x="845" y="761"/>
                  </a:lnTo>
                  <a:lnTo>
                    <a:pt x="848" y="779"/>
                  </a:lnTo>
                  <a:lnTo>
                    <a:pt x="842" y="779"/>
                  </a:lnTo>
                  <a:lnTo>
                    <a:pt x="842" y="779"/>
                  </a:lnTo>
                  <a:cubicBezTo>
                    <a:pt x="823" y="779"/>
                    <a:pt x="798" y="778"/>
                    <a:pt x="773" y="778"/>
                  </a:cubicBezTo>
                  <a:lnTo>
                    <a:pt x="773" y="778"/>
                  </a:lnTo>
                  <a:cubicBezTo>
                    <a:pt x="762" y="778"/>
                    <a:pt x="752" y="778"/>
                    <a:pt x="742" y="778"/>
                  </a:cubicBezTo>
                  <a:lnTo>
                    <a:pt x="742" y="778"/>
                  </a:lnTo>
                  <a:cubicBezTo>
                    <a:pt x="729" y="778"/>
                    <a:pt x="717" y="778"/>
                    <a:pt x="708" y="779"/>
                  </a:cubicBezTo>
                  <a:lnTo>
                    <a:pt x="708" y="779"/>
                  </a:lnTo>
                  <a:cubicBezTo>
                    <a:pt x="674" y="780"/>
                    <a:pt x="668" y="807"/>
                    <a:pt x="670" y="823"/>
                  </a:cubicBezTo>
                  <a:lnTo>
                    <a:pt x="670" y="823"/>
                  </a:lnTo>
                  <a:cubicBezTo>
                    <a:pt x="689" y="971"/>
                    <a:pt x="721" y="1235"/>
                    <a:pt x="725" y="1262"/>
                  </a:cubicBezTo>
                  <a:lnTo>
                    <a:pt x="725" y="1262"/>
                  </a:lnTo>
                  <a:cubicBezTo>
                    <a:pt x="728" y="1289"/>
                    <a:pt x="729" y="1287"/>
                    <a:pt x="746" y="1292"/>
                  </a:cubicBezTo>
                  <a:lnTo>
                    <a:pt x="746" y="1292"/>
                  </a:lnTo>
                  <a:lnTo>
                    <a:pt x="822" y="1291"/>
                  </a:lnTo>
                  <a:lnTo>
                    <a:pt x="822" y="1291"/>
                  </a:lnTo>
                  <a:cubicBezTo>
                    <a:pt x="839" y="1290"/>
                    <a:pt x="837" y="1286"/>
                    <a:pt x="841" y="1258"/>
                  </a:cubicBezTo>
                  <a:lnTo>
                    <a:pt x="841" y="1258"/>
                  </a:lnTo>
                  <a:cubicBezTo>
                    <a:pt x="844" y="1239"/>
                    <a:pt x="866" y="1052"/>
                    <a:pt x="881" y="930"/>
                  </a:cubicBezTo>
                  <a:lnTo>
                    <a:pt x="881" y="930"/>
                  </a:lnTo>
                  <a:lnTo>
                    <a:pt x="884" y="903"/>
                  </a:lnTo>
                  <a:lnTo>
                    <a:pt x="899" y="933"/>
                  </a:lnTo>
                  <a:lnTo>
                    <a:pt x="899" y="933"/>
                  </a:lnTo>
                  <a:cubicBezTo>
                    <a:pt x="920" y="973"/>
                    <a:pt x="947" y="1008"/>
                    <a:pt x="978" y="1039"/>
                  </a:cubicBezTo>
                  <a:lnTo>
                    <a:pt x="978" y="1039"/>
                  </a:lnTo>
                  <a:lnTo>
                    <a:pt x="986" y="1047"/>
                  </a:lnTo>
                  <a:lnTo>
                    <a:pt x="974" y="1108"/>
                  </a:lnTo>
                  <a:lnTo>
                    <a:pt x="974" y="1108"/>
                  </a:lnTo>
                  <a:cubicBezTo>
                    <a:pt x="962" y="1169"/>
                    <a:pt x="952" y="1223"/>
                    <a:pt x="947" y="1251"/>
                  </a:cubicBezTo>
                  <a:lnTo>
                    <a:pt x="947" y="1251"/>
                  </a:lnTo>
                  <a:cubicBezTo>
                    <a:pt x="940" y="1287"/>
                    <a:pt x="943" y="1288"/>
                    <a:pt x="963" y="1289"/>
                  </a:cubicBezTo>
                  <a:lnTo>
                    <a:pt x="963" y="1289"/>
                  </a:lnTo>
                  <a:cubicBezTo>
                    <a:pt x="988" y="1290"/>
                    <a:pt x="1012" y="1290"/>
                    <a:pt x="1056" y="1289"/>
                  </a:cubicBezTo>
                  <a:lnTo>
                    <a:pt x="1056" y="1289"/>
                  </a:lnTo>
                  <a:cubicBezTo>
                    <a:pt x="1100" y="1287"/>
                    <a:pt x="1120" y="1255"/>
                    <a:pt x="1137" y="1174"/>
                  </a:cubicBezTo>
                  <a:lnTo>
                    <a:pt x="1137" y="1174"/>
                  </a:lnTo>
                  <a:cubicBezTo>
                    <a:pt x="1138" y="1169"/>
                    <a:pt x="1140" y="1164"/>
                    <a:pt x="1141" y="1157"/>
                  </a:cubicBezTo>
                  <a:lnTo>
                    <a:pt x="1141" y="1157"/>
                  </a:lnTo>
                  <a:lnTo>
                    <a:pt x="1143" y="1145"/>
                  </a:lnTo>
                  <a:lnTo>
                    <a:pt x="1166" y="1154"/>
                  </a:lnTo>
                  <a:lnTo>
                    <a:pt x="1166" y="1154"/>
                  </a:lnTo>
                  <a:cubicBezTo>
                    <a:pt x="1209" y="1167"/>
                    <a:pt x="1255" y="1174"/>
                    <a:pt x="1303" y="1174"/>
                  </a:cubicBezTo>
                  <a:lnTo>
                    <a:pt x="1303" y="1174"/>
                  </a:lnTo>
                  <a:lnTo>
                    <a:pt x="1310" y="1174"/>
                  </a:lnTo>
                  <a:lnTo>
                    <a:pt x="1250" y="1412"/>
                  </a:lnTo>
                  <a:lnTo>
                    <a:pt x="1250" y="1412"/>
                  </a:lnTo>
                  <a:cubicBezTo>
                    <a:pt x="1239" y="1452"/>
                    <a:pt x="1207" y="1485"/>
                    <a:pt x="1175" y="1485"/>
                  </a:cubicBezTo>
                  <a:lnTo>
                    <a:pt x="1175" y="1485"/>
                  </a:lnTo>
                  <a:cubicBezTo>
                    <a:pt x="917" y="1483"/>
                    <a:pt x="435" y="1487"/>
                    <a:pt x="395" y="1485"/>
                  </a:cubicBezTo>
                  <a:lnTo>
                    <a:pt x="395" y="1485"/>
                  </a:lnTo>
                  <a:cubicBezTo>
                    <a:pt x="354" y="1483"/>
                    <a:pt x="317" y="1466"/>
                    <a:pt x="306" y="1419"/>
                  </a:cubicBezTo>
                  <a:lnTo>
                    <a:pt x="306" y="1419"/>
                  </a:lnTo>
                  <a:cubicBezTo>
                    <a:pt x="278" y="1308"/>
                    <a:pt x="188" y="957"/>
                    <a:pt x="150" y="792"/>
                  </a:cubicBezTo>
                  <a:lnTo>
                    <a:pt x="150" y="792"/>
                  </a:lnTo>
                  <a:lnTo>
                    <a:pt x="148" y="784"/>
                  </a:lnTo>
                  <a:lnTo>
                    <a:pt x="43" y="784"/>
                  </a:lnTo>
                  <a:lnTo>
                    <a:pt x="43" y="784"/>
                  </a:lnTo>
                  <a:cubicBezTo>
                    <a:pt x="19" y="784"/>
                    <a:pt x="0" y="765"/>
                    <a:pt x="0" y="741"/>
                  </a:cubicBezTo>
                  <a:lnTo>
                    <a:pt x="0" y="741"/>
                  </a:lnTo>
                  <a:lnTo>
                    <a:pt x="0" y="568"/>
                  </a:lnTo>
                  <a:lnTo>
                    <a:pt x="0" y="568"/>
                  </a:lnTo>
                  <a:cubicBezTo>
                    <a:pt x="0" y="544"/>
                    <a:pt x="19" y="525"/>
                    <a:pt x="43" y="525"/>
                  </a:cubicBezTo>
                </a:path>
                <a:path w="1672" h="1487">
                  <a:moveTo>
                    <a:pt x="361" y="600"/>
                  </a:moveTo>
                  <a:cubicBezTo>
                    <a:pt x="314" y="572"/>
                    <a:pt x="298" y="512"/>
                    <a:pt x="325" y="465"/>
                  </a:cubicBezTo>
                  <a:lnTo>
                    <a:pt x="325" y="465"/>
                  </a:lnTo>
                  <a:lnTo>
                    <a:pt x="545" y="85"/>
                  </a:lnTo>
                  <a:lnTo>
                    <a:pt x="545" y="85"/>
                  </a:lnTo>
                  <a:lnTo>
                    <a:pt x="545" y="85"/>
                  </a:lnTo>
                  <a:cubicBezTo>
                    <a:pt x="572" y="38"/>
                    <a:pt x="632" y="22"/>
                    <a:pt x="679" y="49"/>
                  </a:cubicBezTo>
                  <a:lnTo>
                    <a:pt x="679" y="49"/>
                  </a:lnTo>
                  <a:cubicBezTo>
                    <a:pt x="679" y="49"/>
                    <a:pt x="679" y="49"/>
                    <a:pt x="679" y="49"/>
                  </a:cubicBezTo>
                  <a:lnTo>
                    <a:pt x="679" y="49"/>
                  </a:lnTo>
                  <a:lnTo>
                    <a:pt x="679" y="49"/>
                  </a:lnTo>
                  <a:lnTo>
                    <a:pt x="679" y="49"/>
                  </a:lnTo>
                  <a:lnTo>
                    <a:pt x="679" y="49"/>
                  </a:lnTo>
                  <a:cubicBezTo>
                    <a:pt x="726" y="76"/>
                    <a:pt x="742" y="136"/>
                    <a:pt x="715" y="183"/>
                  </a:cubicBezTo>
                  <a:lnTo>
                    <a:pt x="715" y="183"/>
                  </a:lnTo>
                  <a:lnTo>
                    <a:pt x="495" y="564"/>
                  </a:lnTo>
                  <a:lnTo>
                    <a:pt x="495" y="564"/>
                  </a:lnTo>
                  <a:lnTo>
                    <a:pt x="495" y="564"/>
                  </a:lnTo>
                  <a:cubicBezTo>
                    <a:pt x="468" y="611"/>
                    <a:pt x="408" y="627"/>
                    <a:pt x="361" y="600"/>
                  </a:cubicBezTo>
                </a:path>
                <a:path w="1672" h="1487">
                  <a:moveTo>
                    <a:pt x="984" y="36"/>
                  </a:moveTo>
                  <a:cubicBezTo>
                    <a:pt x="1016" y="38"/>
                    <a:pt x="1045" y="55"/>
                    <a:pt x="1062" y="85"/>
                  </a:cubicBezTo>
                  <a:lnTo>
                    <a:pt x="1062" y="85"/>
                  </a:lnTo>
                  <a:lnTo>
                    <a:pt x="1172" y="274"/>
                  </a:lnTo>
                  <a:lnTo>
                    <a:pt x="1166" y="275"/>
                  </a:lnTo>
                  <a:lnTo>
                    <a:pt x="1166" y="275"/>
                  </a:lnTo>
                  <a:cubicBezTo>
                    <a:pt x="1109" y="293"/>
                    <a:pt x="1056" y="322"/>
                    <a:pt x="1011" y="359"/>
                  </a:cubicBezTo>
                  <a:lnTo>
                    <a:pt x="1011" y="359"/>
                  </a:lnTo>
                  <a:lnTo>
                    <a:pt x="1000" y="369"/>
                  </a:lnTo>
                  <a:lnTo>
                    <a:pt x="892" y="183"/>
                  </a:lnTo>
                  <a:lnTo>
                    <a:pt x="892" y="183"/>
                  </a:lnTo>
                  <a:cubicBezTo>
                    <a:pt x="865" y="136"/>
                    <a:pt x="881" y="76"/>
                    <a:pt x="928" y="49"/>
                  </a:cubicBezTo>
                  <a:lnTo>
                    <a:pt x="928" y="49"/>
                  </a:lnTo>
                  <a:cubicBezTo>
                    <a:pt x="946" y="38"/>
                    <a:pt x="965" y="34"/>
                    <a:pt x="984" y="36"/>
                  </a:cubicBezTo>
                </a:path>
                <a:path w="1672" h="1487">
                  <a:moveTo>
                    <a:pt x="1303" y="472"/>
                  </a:moveTo>
                  <a:cubicBezTo>
                    <a:pt x="1271" y="472"/>
                    <a:pt x="1245" y="498"/>
                    <a:pt x="1245" y="530"/>
                  </a:cubicBezTo>
                  <a:lnTo>
                    <a:pt x="1245" y="530"/>
                  </a:lnTo>
                  <a:lnTo>
                    <a:pt x="1245" y="666"/>
                  </a:lnTo>
                  <a:lnTo>
                    <a:pt x="1119" y="666"/>
                  </a:lnTo>
                  <a:lnTo>
                    <a:pt x="1119" y="666"/>
                  </a:lnTo>
                  <a:cubicBezTo>
                    <a:pt x="1087" y="666"/>
                    <a:pt x="1061" y="692"/>
                    <a:pt x="1061" y="724"/>
                  </a:cubicBezTo>
                  <a:lnTo>
                    <a:pt x="1061" y="724"/>
                  </a:lnTo>
                  <a:cubicBezTo>
                    <a:pt x="1061" y="756"/>
                    <a:pt x="1087" y="782"/>
                    <a:pt x="1119" y="782"/>
                  </a:cubicBezTo>
                  <a:lnTo>
                    <a:pt x="1119" y="782"/>
                  </a:lnTo>
                  <a:lnTo>
                    <a:pt x="1245" y="782"/>
                  </a:lnTo>
                  <a:lnTo>
                    <a:pt x="1245" y="898"/>
                  </a:lnTo>
                  <a:lnTo>
                    <a:pt x="1245" y="898"/>
                  </a:lnTo>
                  <a:cubicBezTo>
                    <a:pt x="1245" y="930"/>
                    <a:pt x="1271" y="956"/>
                    <a:pt x="1303" y="956"/>
                  </a:cubicBezTo>
                  <a:lnTo>
                    <a:pt x="1303" y="956"/>
                  </a:lnTo>
                  <a:cubicBezTo>
                    <a:pt x="1335" y="956"/>
                    <a:pt x="1361" y="930"/>
                    <a:pt x="1361" y="898"/>
                  </a:cubicBezTo>
                  <a:lnTo>
                    <a:pt x="1361" y="898"/>
                  </a:lnTo>
                  <a:lnTo>
                    <a:pt x="1361" y="782"/>
                  </a:lnTo>
                  <a:lnTo>
                    <a:pt x="1487" y="782"/>
                  </a:lnTo>
                  <a:lnTo>
                    <a:pt x="1487" y="782"/>
                  </a:lnTo>
                  <a:cubicBezTo>
                    <a:pt x="1519" y="782"/>
                    <a:pt x="1545" y="756"/>
                    <a:pt x="1545" y="724"/>
                  </a:cubicBezTo>
                  <a:lnTo>
                    <a:pt x="1545" y="724"/>
                  </a:lnTo>
                  <a:cubicBezTo>
                    <a:pt x="1545" y="692"/>
                    <a:pt x="1519" y="666"/>
                    <a:pt x="1487" y="666"/>
                  </a:cubicBezTo>
                  <a:lnTo>
                    <a:pt x="1487" y="666"/>
                  </a:lnTo>
                  <a:lnTo>
                    <a:pt x="1361" y="666"/>
                  </a:lnTo>
                  <a:lnTo>
                    <a:pt x="1361" y="530"/>
                  </a:lnTo>
                  <a:lnTo>
                    <a:pt x="1361" y="530"/>
                  </a:lnTo>
                  <a:cubicBezTo>
                    <a:pt x="1361" y="498"/>
                    <a:pt x="1335" y="472"/>
                    <a:pt x="1303" y="472"/>
                  </a:cubicBezTo>
                  <a:moveTo>
                    <a:pt x="1303" y="345"/>
                  </a:moveTo>
                  <a:cubicBezTo>
                    <a:pt x="1507" y="345"/>
                    <a:pt x="1673" y="510"/>
                    <a:pt x="1673" y="714"/>
                  </a:cubicBezTo>
                  <a:lnTo>
                    <a:pt x="1673" y="714"/>
                  </a:lnTo>
                  <a:cubicBezTo>
                    <a:pt x="1673" y="919"/>
                    <a:pt x="1507" y="1084"/>
                    <a:pt x="1303" y="1084"/>
                  </a:cubicBezTo>
                  <a:lnTo>
                    <a:pt x="1303" y="1084"/>
                  </a:lnTo>
                  <a:cubicBezTo>
                    <a:pt x="1099" y="1084"/>
                    <a:pt x="933" y="919"/>
                    <a:pt x="933" y="714"/>
                  </a:cubicBezTo>
                  <a:lnTo>
                    <a:pt x="933" y="714"/>
                  </a:lnTo>
                  <a:cubicBezTo>
                    <a:pt x="933" y="510"/>
                    <a:pt x="1099" y="345"/>
                    <a:pt x="1303" y="34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8842439" y="1144815"/>
            <a:ext cx="2558509" cy="2593556"/>
            <a:chExt cx="2558509" cy="2593556"/>
          </a:xfrm>
        </p:grpSpPr>
        <p:sp>
          <p:nvSpPr>
            <p:cNvPr id="104" name="rect"/>
            <p:cNvSpPr/>
            <p:nvPr/>
          </p:nvSpPr>
          <p:spPr>
            <a:xfrm>
              <a:off x="0" y="0"/>
              <a:ext cx="2558509" cy="2593556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textbox 105"/>
            <p:cNvSpPr/>
            <p:nvPr/>
          </p:nvSpPr>
          <p:spPr>
            <a:xfrm>
              <a:off x="964637" y="880429"/>
              <a:ext cx="655955" cy="5956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73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5000"/>
                </a:lnSpc>
              </a:pPr>
              <a:r>
                <a:rPr sz="44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  <a:endParaRPr lang="Microsoft YaHei" altLang="Microsoft YaHei" sz="4400"/>
            </a:p>
          </p:txBody>
        </p:sp>
        <p:sp>
          <p:nvSpPr>
            <p:cNvPr id="106" name="path"/>
            <p:cNvSpPr/>
            <p:nvPr/>
          </p:nvSpPr>
          <p:spPr>
            <a:xfrm>
              <a:off x="403192" y="1659496"/>
              <a:ext cx="1754504" cy="19050"/>
            </a:xfrm>
            <a:custGeom>
              <a:rect l="0" t="0" r="0" b="0"/>
              <a:pathLst>
                <a:path w="2762" h="30">
                  <a:moveTo>
                    <a:pt x="0" y="15"/>
                  </a:moveTo>
                  <a:lnTo>
                    <a:pt x="2762" y="15"/>
                  </a:lnTo>
                </a:path>
              </a:pathLst>
            </a:custGeom>
            <a:noFill/>
            <a:ln w="19050" cap="flat">
              <a:solidFill>
                <a:srgbClr val="FFFF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3521636" y="1144815"/>
            <a:ext cx="2511690" cy="2593556"/>
            <a:chExt cx="2511690" cy="2593556"/>
          </a:xfrm>
        </p:grpSpPr>
        <p:sp>
          <p:nvSpPr>
            <p:cNvPr id="107" name="rect"/>
            <p:cNvSpPr/>
            <p:nvPr/>
          </p:nvSpPr>
          <p:spPr>
            <a:xfrm>
              <a:off x="0" y="0"/>
              <a:ext cx="2511690" cy="2593556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757141" y="354981"/>
              <a:ext cx="955230" cy="1047339"/>
            </a:xfrm>
            <a:custGeom>
              <a:rect l="0" t="0" r="0" b="0"/>
              <a:pathLst>
                <a:path w="1504" h="1649">
                  <a:moveTo>
                    <a:pt x="1178" y="0"/>
                  </a:moveTo>
                  <a:cubicBezTo>
                    <a:pt x="1114" y="0"/>
                    <a:pt x="1056" y="21"/>
                    <a:pt x="1007" y="65"/>
                  </a:cubicBezTo>
                  <a:lnTo>
                    <a:pt x="1007" y="65"/>
                  </a:lnTo>
                  <a:cubicBezTo>
                    <a:pt x="948" y="119"/>
                    <a:pt x="890" y="185"/>
                    <a:pt x="870" y="266"/>
                  </a:cubicBezTo>
                  <a:lnTo>
                    <a:pt x="870" y="266"/>
                  </a:lnTo>
                  <a:cubicBezTo>
                    <a:pt x="841" y="391"/>
                    <a:pt x="885" y="511"/>
                    <a:pt x="953" y="609"/>
                  </a:cubicBezTo>
                  <a:lnTo>
                    <a:pt x="953" y="609"/>
                  </a:lnTo>
                  <a:cubicBezTo>
                    <a:pt x="948" y="609"/>
                    <a:pt x="943" y="609"/>
                    <a:pt x="939" y="609"/>
                  </a:cubicBezTo>
                  <a:lnTo>
                    <a:pt x="939" y="609"/>
                  </a:lnTo>
                  <a:cubicBezTo>
                    <a:pt x="890" y="609"/>
                    <a:pt x="870" y="549"/>
                    <a:pt x="851" y="500"/>
                  </a:cubicBezTo>
                  <a:lnTo>
                    <a:pt x="851" y="500"/>
                  </a:lnTo>
                  <a:cubicBezTo>
                    <a:pt x="709" y="653"/>
                    <a:pt x="577" y="816"/>
                    <a:pt x="435" y="963"/>
                  </a:cubicBezTo>
                  <a:lnTo>
                    <a:pt x="435" y="963"/>
                  </a:lnTo>
                  <a:cubicBezTo>
                    <a:pt x="401" y="952"/>
                    <a:pt x="367" y="947"/>
                    <a:pt x="333" y="947"/>
                  </a:cubicBezTo>
                  <a:lnTo>
                    <a:pt x="333" y="947"/>
                  </a:lnTo>
                  <a:cubicBezTo>
                    <a:pt x="254" y="947"/>
                    <a:pt x="176" y="979"/>
                    <a:pt x="127" y="1045"/>
                  </a:cubicBezTo>
                  <a:lnTo>
                    <a:pt x="127" y="1045"/>
                  </a:lnTo>
                  <a:cubicBezTo>
                    <a:pt x="39" y="1126"/>
                    <a:pt x="-13" y="1262"/>
                    <a:pt x="20" y="1388"/>
                  </a:cubicBezTo>
                  <a:lnTo>
                    <a:pt x="20" y="1388"/>
                  </a:lnTo>
                  <a:cubicBezTo>
                    <a:pt x="30" y="1404"/>
                    <a:pt x="30" y="1447"/>
                    <a:pt x="54" y="1447"/>
                  </a:cubicBezTo>
                  <a:lnTo>
                    <a:pt x="54" y="1447"/>
                  </a:lnTo>
                  <a:cubicBezTo>
                    <a:pt x="54" y="1447"/>
                    <a:pt x="54" y="1447"/>
                    <a:pt x="54" y="1447"/>
                  </a:cubicBezTo>
                  <a:lnTo>
                    <a:pt x="54" y="1447"/>
                  </a:lnTo>
                  <a:cubicBezTo>
                    <a:pt x="123" y="1382"/>
                    <a:pt x="181" y="1306"/>
                    <a:pt x="245" y="1241"/>
                  </a:cubicBezTo>
                  <a:lnTo>
                    <a:pt x="245" y="1241"/>
                  </a:lnTo>
                  <a:cubicBezTo>
                    <a:pt x="289" y="1284"/>
                    <a:pt x="333" y="1339"/>
                    <a:pt x="377" y="1388"/>
                  </a:cubicBezTo>
                  <a:lnTo>
                    <a:pt x="377" y="1388"/>
                  </a:lnTo>
                  <a:cubicBezTo>
                    <a:pt x="313" y="1464"/>
                    <a:pt x="245" y="1535"/>
                    <a:pt x="181" y="1611"/>
                  </a:cubicBezTo>
                  <a:lnTo>
                    <a:pt x="181" y="1611"/>
                  </a:lnTo>
                  <a:cubicBezTo>
                    <a:pt x="225" y="1633"/>
                    <a:pt x="279" y="1649"/>
                    <a:pt x="328" y="1649"/>
                  </a:cubicBezTo>
                  <a:lnTo>
                    <a:pt x="328" y="1649"/>
                  </a:lnTo>
                  <a:cubicBezTo>
                    <a:pt x="382" y="1649"/>
                    <a:pt x="430" y="1633"/>
                    <a:pt x="474" y="1605"/>
                  </a:cubicBezTo>
                  <a:lnTo>
                    <a:pt x="474" y="1605"/>
                  </a:lnTo>
                  <a:cubicBezTo>
                    <a:pt x="557" y="1535"/>
                    <a:pt x="636" y="1442"/>
                    <a:pt x="640" y="1328"/>
                  </a:cubicBezTo>
                  <a:lnTo>
                    <a:pt x="640" y="1328"/>
                  </a:lnTo>
                  <a:cubicBezTo>
                    <a:pt x="655" y="1219"/>
                    <a:pt x="606" y="1121"/>
                    <a:pt x="553" y="1039"/>
                  </a:cubicBezTo>
                  <a:lnTo>
                    <a:pt x="553" y="1039"/>
                  </a:lnTo>
                  <a:cubicBezTo>
                    <a:pt x="557" y="1034"/>
                    <a:pt x="557" y="1034"/>
                    <a:pt x="562" y="1034"/>
                  </a:cubicBezTo>
                  <a:lnTo>
                    <a:pt x="562" y="1034"/>
                  </a:lnTo>
                  <a:cubicBezTo>
                    <a:pt x="611" y="1034"/>
                    <a:pt x="636" y="1099"/>
                    <a:pt x="660" y="1137"/>
                  </a:cubicBezTo>
                  <a:lnTo>
                    <a:pt x="660" y="1137"/>
                  </a:lnTo>
                  <a:cubicBezTo>
                    <a:pt x="797" y="990"/>
                    <a:pt x="934" y="832"/>
                    <a:pt x="1071" y="685"/>
                  </a:cubicBezTo>
                  <a:lnTo>
                    <a:pt x="1071" y="685"/>
                  </a:lnTo>
                  <a:cubicBezTo>
                    <a:pt x="1110" y="691"/>
                    <a:pt x="1144" y="702"/>
                    <a:pt x="1183" y="702"/>
                  </a:cubicBezTo>
                  <a:lnTo>
                    <a:pt x="1183" y="702"/>
                  </a:lnTo>
                  <a:cubicBezTo>
                    <a:pt x="1202" y="702"/>
                    <a:pt x="1217" y="696"/>
                    <a:pt x="1237" y="691"/>
                  </a:cubicBezTo>
                  <a:lnTo>
                    <a:pt x="1237" y="691"/>
                  </a:lnTo>
                  <a:cubicBezTo>
                    <a:pt x="1325" y="680"/>
                    <a:pt x="1383" y="598"/>
                    <a:pt x="1442" y="528"/>
                  </a:cubicBezTo>
                  <a:lnTo>
                    <a:pt x="1442" y="528"/>
                  </a:lnTo>
                  <a:cubicBezTo>
                    <a:pt x="1510" y="430"/>
                    <a:pt x="1505" y="293"/>
                    <a:pt x="1461" y="185"/>
                  </a:cubicBezTo>
                  <a:lnTo>
                    <a:pt x="1461" y="185"/>
                  </a:lnTo>
                  <a:cubicBezTo>
                    <a:pt x="1388" y="255"/>
                    <a:pt x="1325" y="337"/>
                    <a:pt x="1256" y="408"/>
                  </a:cubicBezTo>
                  <a:lnTo>
                    <a:pt x="1256" y="408"/>
                  </a:lnTo>
                  <a:cubicBezTo>
                    <a:pt x="1212" y="359"/>
                    <a:pt x="1168" y="310"/>
                    <a:pt x="1129" y="261"/>
                  </a:cubicBezTo>
                  <a:lnTo>
                    <a:pt x="1129" y="261"/>
                  </a:lnTo>
                  <a:cubicBezTo>
                    <a:pt x="1193" y="185"/>
                    <a:pt x="1261" y="108"/>
                    <a:pt x="1325" y="38"/>
                  </a:cubicBezTo>
                  <a:lnTo>
                    <a:pt x="1325" y="38"/>
                  </a:lnTo>
                  <a:cubicBezTo>
                    <a:pt x="1281" y="10"/>
                    <a:pt x="1232" y="0"/>
                    <a:pt x="1178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textbox 109"/>
            <p:cNvSpPr/>
            <p:nvPr/>
          </p:nvSpPr>
          <p:spPr>
            <a:xfrm>
              <a:off x="216013" y="1585651"/>
              <a:ext cx="2004695" cy="450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35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3000"/>
                </a:lnSpc>
              </a:pPr>
              <a:r>
                <a:rPr sz="12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</a:t>
              </a: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耳部疾病，如中耳炎、外</a:t>
              </a:r>
              <a:endParaRPr lang="Microsoft YaHei" altLang="Microsoft YaHei" sz="1200"/>
            </a:p>
            <a:p>
              <a:pPr marL="89053" algn="l" rtl="0" eaLnBrk="0">
                <a:lnSpc>
                  <a:spcPts val="2160"/>
                </a:lnSpc>
              </a:pPr>
              <a:r>
                <a:rPr sz="12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耳道炎等，可能导致耳鸣</a:t>
              </a:r>
              <a:r>
                <a:rPr sz="12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</p:grpSp>
      <p:pic>
        <p:nvPicPr>
          <p:cNvPr id="110" name="picture 1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223000" y="1143000"/>
            <a:ext cx="2495454" cy="2593557"/>
          </a:xfrm>
          <a:prstGeom prst="rect">
            <a:avLst/>
          </a:prstGeom>
        </p:spPr>
      </p:pic>
      <p:sp>
        <p:nvSpPr>
          <p:cNvPr id="111" name="textbox 111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耳部疾病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5149910" y="4010950"/>
            <a:ext cx="951110" cy="6350"/>
            <a:chExt cx="951110" cy="6350"/>
          </a:xfrm>
        </p:grpSpPr>
        <p:sp>
          <p:nvSpPr>
            <p:cNvPr id="132" name="path"/>
            <p:cNvSpPr/>
            <p:nvPr/>
          </p:nvSpPr>
          <p:spPr>
            <a:xfrm>
              <a:off x="0" y="3175"/>
              <a:ext cx="951110" cy="0"/>
            </a:xfrm>
            <a:custGeom>
              <a:rect l="0" t="0" r="0" b="0"/>
              <a:pathLst>
                <a:path w="1497">
                  <a:moveTo>
                    <a:pt x="0" y="0"/>
                  </a:moveTo>
                  <a:lnTo>
                    <a:pt x="1497" y="0"/>
                  </a:lnTo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0"/>
              <a:ext cx="951110" cy="6350"/>
            </a:xfrm>
            <a:custGeom>
              <a:rect l="0" t="0" r="0" b="0"/>
              <a:pathLst>
                <a:path w="1497" h="10">
                  <a:moveTo>
                    <a:pt x="0" y="5"/>
                  </a:moveTo>
                  <a:lnTo>
                    <a:pt x="1497" y="5"/>
                  </a:lnTo>
                </a:path>
              </a:pathLst>
            </a:custGeom>
            <a:noFill/>
            <a:ln w="6350" cap="flat">
              <a:solidFill>
                <a:srgbClr val="F4FB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3175"/>
              <a:ext cx="951110" cy="0"/>
            </a:xfrm>
            <a:custGeom>
              <a:rect l="0" t="0" r="0" b="0"/>
              <a:pathLst>
                <a:path w="1497">
                  <a:moveTo>
                    <a:pt x="0" y="0"/>
                  </a:moveTo>
                  <a:lnTo>
                    <a:pt x="1497" y="0"/>
                  </a:lnTo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0"/>
              <a:ext cx="951110" cy="6350"/>
            </a:xfrm>
            <a:custGeom>
              <a:rect l="0" t="0" r="0" b="0"/>
              <a:pathLst>
                <a:path w="1497" h="10">
                  <a:moveTo>
                    <a:pt x="0" y="5"/>
                  </a:moveTo>
                  <a:lnTo>
                    <a:pt x="1497" y="5"/>
                  </a:lnTo>
                </a:path>
              </a:pathLst>
            </a:custGeom>
            <a:noFill/>
            <a:ln w="6350" cap="flat">
              <a:solidFill>
                <a:srgbClr val="F4FB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37" name="picture 1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38" name="picture 1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39" name="textbox 139"/>
          <p:cNvSpPr/>
          <p:nvPr/>
        </p:nvSpPr>
        <p:spPr>
          <a:xfrm>
            <a:off x="8393714" y="3999507"/>
            <a:ext cx="2517139" cy="1480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300"/>
          </a:p>
          <a:p>
            <a:pPr marL="508000" algn="l" rtl="0" eaLnBrk="0">
              <a:lnSpc>
                <a:spcPct val="85000"/>
              </a:lnSpc>
              <a:spcBef>
                <a:spcPts val="1"/>
              </a:spcBef>
              <a:tabLst>
                <a:tab pos="132968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106882" indent="857" algn="l" rtl="0" eaLnBrk="0">
              <a:lnSpc>
                <a:spcPct val="156000"/>
              </a:lnSpc>
              <a:spcBef>
                <a:spcPts val="6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减轻心理压力的方法包括心理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询、放松训练、冥想等，有助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缓解耳鸣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症状。</a:t>
            </a:r>
            <a:endParaRPr lang="Microsoft YaHei" altLang="Microsoft YaHei" sz="1300"/>
          </a:p>
        </p:txBody>
      </p:sp>
      <p:sp>
        <p:nvSpPr>
          <p:cNvPr id="140" name="path"/>
          <p:cNvSpPr/>
          <p:nvPr/>
        </p:nvSpPr>
        <p:spPr>
          <a:xfrm>
            <a:off x="8406414" y="4012207"/>
            <a:ext cx="495300" cy="456010"/>
          </a:xfrm>
          <a:custGeom>
            <a:rect l="0" t="0" r="0" b="0"/>
            <a:pathLst>
              <a:path w="780" h="718">
                <a:moveTo>
                  <a:pt x="220" y="704"/>
                </a:moveTo>
                <a:cubicBezTo>
                  <a:pt x="231" y="716"/>
                  <a:pt x="250" y="718"/>
                  <a:pt x="263" y="706"/>
                </a:cubicBezTo>
                <a:lnTo>
                  <a:pt x="263" y="706"/>
                </a:lnTo>
                <a:lnTo>
                  <a:pt x="766" y="251"/>
                </a:lnTo>
                <a:lnTo>
                  <a:pt x="766" y="251"/>
                </a:lnTo>
                <a:cubicBezTo>
                  <a:pt x="778" y="240"/>
                  <a:pt x="780" y="221"/>
                  <a:pt x="769" y="208"/>
                </a:cubicBezTo>
                <a:lnTo>
                  <a:pt x="769" y="208"/>
                </a:lnTo>
                <a:lnTo>
                  <a:pt x="638" y="65"/>
                </a:lnTo>
                <a:lnTo>
                  <a:pt x="638" y="65"/>
                </a:lnTo>
                <a:cubicBezTo>
                  <a:pt x="626" y="52"/>
                  <a:pt x="607" y="52"/>
                  <a:pt x="595" y="63"/>
                </a:cubicBezTo>
                <a:lnTo>
                  <a:pt x="595" y="63"/>
                </a:lnTo>
                <a:lnTo>
                  <a:pt x="166" y="449"/>
                </a:lnTo>
                <a:lnTo>
                  <a:pt x="166" y="449"/>
                </a:lnTo>
                <a:cubicBezTo>
                  <a:pt x="154" y="461"/>
                  <a:pt x="153" y="480"/>
                  <a:pt x="165" y="492"/>
                </a:cubicBezTo>
                <a:lnTo>
                  <a:pt x="165" y="492"/>
                </a:lnTo>
                <a:lnTo>
                  <a:pt x="235" y="570"/>
                </a:lnTo>
                <a:lnTo>
                  <a:pt x="235" y="570"/>
                </a:lnTo>
                <a:cubicBezTo>
                  <a:pt x="246" y="582"/>
                  <a:pt x="266" y="583"/>
                  <a:pt x="278" y="571"/>
                </a:cubicBezTo>
                <a:lnTo>
                  <a:pt x="278" y="571"/>
                </a:lnTo>
                <a:lnTo>
                  <a:pt x="458" y="409"/>
                </a:lnTo>
                <a:lnTo>
                  <a:pt x="458" y="409"/>
                </a:lnTo>
                <a:cubicBezTo>
                  <a:pt x="470" y="398"/>
                  <a:pt x="472" y="378"/>
                  <a:pt x="461" y="366"/>
                </a:cubicBezTo>
                <a:lnTo>
                  <a:pt x="461" y="366"/>
                </a:lnTo>
                <a:lnTo>
                  <a:pt x="439" y="343"/>
                </a:lnTo>
                <a:lnTo>
                  <a:pt x="259" y="507"/>
                </a:lnTo>
                <a:lnTo>
                  <a:pt x="231" y="475"/>
                </a:lnTo>
                <a:lnTo>
                  <a:pt x="614" y="128"/>
                </a:lnTo>
                <a:lnTo>
                  <a:pt x="703" y="226"/>
                </a:lnTo>
                <a:lnTo>
                  <a:pt x="244" y="641"/>
                </a:lnTo>
                <a:lnTo>
                  <a:pt x="77" y="456"/>
                </a:lnTo>
                <a:lnTo>
                  <a:pt x="543" y="34"/>
                </a:lnTo>
                <a:lnTo>
                  <a:pt x="523" y="13"/>
                </a:lnTo>
                <a:lnTo>
                  <a:pt x="523" y="13"/>
                </a:lnTo>
                <a:cubicBezTo>
                  <a:pt x="511" y="0"/>
                  <a:pt x="492" y="0"/>
                  <a:pt x="480" y="10"/>
                </a:cubicBezTo>
                <a:lnTo>
                  <a:pt x="480" y="10"/>
                </a:lnTo>
                <a:lnTo>
                  <a:pt x="13" y="432"/>
                </a:lnTo>
                <a:lnTo>
                  <a:pt x="13" y="432"/>
                </a:lnTo>
                <a:cubicBezTo>
                  <a:pt x="1" y="442"/>
                  <a:pt x="0" y="461"/>
                  <a:pt x="12" y="475"/>
                </a:cubicBezTo>
                <a:lnTo>
                  <a:pt x="12" y="475"/>
                </a:lnTo>
                <a:lnTo>
                  <a:pt x="220" y="704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textbox 141"/>
          <p:cNvSpPr/>
          <p:nvPr/>
        </p:nvSpPr>
        <p:spPr>
          <a:xfrm>
            <a:off x="8487897" y="2718924"/>
            <a:ext cx="27336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心理压力可能导致身体紧张，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endParaRPr lang="Microsoft YaHei" altLang="Microsoft YaHei" sz="1300"/>
          </a:p>
          <a:p>
            <a:pPr marL="20929" algn="l" rtl="0" eaLnBrk="0">
              <a:lnSpc>
                <a:spcPts val="2429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响听力神经的正常工作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引发耳鸣。</a:t>
            </a:r>
            <a:endParaRPr lang="Microsoft YaHei" altLang="Microsoft YaHei" sz="1300"/>
          </a:p>
        </p:txBody>
      </p:sp>
      <p:sp>
        <p:nvSpPr>
          <p:cNvPr id="142" name="textbox 142"/>
          <p:cNvSpPr/>
          <p:nvPr/>
        </p:nvSpPr>
        <p:spPr>
          <a:xfrm>
            <a:off x="442263" y="318468"/>
            <a:ext cx="2313304" cy="509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3" name="path"/>
          <p:cNvSpPr/>
          <p:nvPr/>
        </p:nvSpPr>
        <p:spPr>
          <a:xfrm>
            <a:off x="8497344" y="2041070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textbox 164"/>
          <p:cNvSpPr/>
          <p:nvPr/>
        </p:nvSpPr>
        <p:spPr>
          <a:xfrm>
            <a:off x="9710723" y="2083293"/>
            <a:ext cx="480694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911600" y="1244600"/>
            <a:ext cx="7848600" cy="5248275"/>
          </a:xfrm>
          <a:prstGeom prst="rect">
            <a:avLst/>
          </a:prstGeom>
        </p:spPr>
      </p:pic>
      <p:sp>
        <p:nvSpPr>
          <p:cNvPr id="166" name="rect"/>
          <p:cNvSpPr/>
          <p:nvPr/>
        </p:nvSpPr>
        <p:spPr>
          <a:xfrm>
            <a:off x="454963" y="3878729"/>
            <a:ext cx="3974250" cy="2162291"/>
          </a:xfrm>
          <a:prstGeom prst="rect">
            <a:avLst/>
          </a:prstGeom>
          <a:solidFill>
            <a:srgbClr val="0F8AD9">
              <a:alpha val="76862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" name="textbox 167"/>
          <p:cNvSpPr/>
          <p:nvPr/>
        </p:nvSpPr>
        <p:spPr>
          <a:xfrm>
            <a:off x="670988" y="4282014"/>
            <a:ext cx="307721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在使用可能引起耳鸣的药物时，应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</a:t>
            </a:r>
            <a:endParaRPr lang="Microsoft YaHei" altLang="Microsoft YaHei" sz="1300"/>
          </a:p>
          <a:p>
            <a:pPr marL="13557" algn="l" rtl="0" eaLnBrk="0">
              <a:lnSpc>
                <a:spcPts val="2427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切关注听力状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况，如有异常应及时就医。</a:t>
            </a:r>
            <a:endParaRPr lang="Microsoft YaHei" altLang="Microsoft YaHei" sz="1300"/>
          </a:p>
        </p:txBody>
      </p:sp>
      <p:sp>
        <p:nvSpPr>
          <p:cNvPr id="168" name="textbox 168"/>
          <p:cNvSpPr/>
          <p:nvPr/>
        </p:nvSpPr>
        <p:spPr>
          <a:xfrm>
            <a:off x="644935" y="1634519"/>
            <a:ext cx="27324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一些药物可能对听力神经产生影响，</a:t>
            </a:r>
            <a:endParaRPr lang="Microsoft YaHei" altLang="Microsoft YaHei" sz="1300"/>
          </a:p>
          <a:p>
            <a:pPr marL="12700" algn="l" rtl="0" eaLnBrk="0">
              <a:lnSpc>
                <a:spcPts val="2425"/>
              </a:lnSpc>
            </a:pPr>
            <a:r>
              <a:rPr sz="1300" spc="-1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导致耳鸣</a:t>
            </a:r>
            <a:r>
              <a:rPr sz="13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9" name="textbox 169"/>
          <p:cNvSpPr/>
          <p:nvPr/>
        </p:nvSpPr>
        <p:spPr>
          <a:xfrm>
            <a:off x="442263" y="318468"/>
            <a:ext cx="2694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药物副作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1" name="textbox 191"/>
          <p:cNvSpPr/>
          <p:nvPr/>
        </p:nvSpPr>
        <p:spPr>
          <a:xfrm>
            <a:off x="4662550" y="2009981"/>
            <a:ext cx="2875279" cy="1802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06965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3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耳鸣的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93" name="textbox 193"/>
          <p:cNvSpPr/>
          <p:nvPr/>
        </p:nvSpPr>
        <p:spPr>
          <a:xfrm>
            <a:off x="6374758" y="3914016"/>
            <a:ext cx="448182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治疗方案：针对急性耳鸣，通常采用药物治疗，如使用抗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</a:t>
            </a:r>
            <a:endParaRPr lang="Microsoft YaHei" altLang="Microsoft YaHei" sz="1300"/>
          </a:p>
          <a:p>
            <a:pPr marL="12700" indent="3428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毒药物、抗炎药物或营养神经类药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，同时避免噪声刺激，  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保证充足的休息和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眠。</a:t>
            </a:r>
            <a:endParaRPr lang="Microsoft YaHei" altLang="Microsoft YaHei" sz="1300"/>
          </a:p>
        </p:txBody>
      </p:sp>
      <p:sp>
        <p:nvSpPr>
          <p:cNvPr id="194" name="textbox 194"/>
          <p:cNvSpPr/>
          <p:nvPr/>
        </p:nvSpPr>
        <p:spPr>
          <a:xfrm>
            <a:off x="6376644" y="1617867"/>
            <a:ext cx="447992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急性耳鸣是指突然发生的耳鸣，通常持续时间较短，可能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endParaRPr lang="Microsoft YaHei" altLang="Microsoft YaHei" sz="1300"/>
          </a:p>
          <a:p>
            <a:pPr marL="26073" algn="l" rtl="0" eaLnBrk="0">
              <a:lnSpc>
                <a:spcPts val="2428"/>
              </a:lnSpc>
            </a:pP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由于病毒感染、药物不良反应或噪声过度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暴露等引起的。</a:t>
            </a:r>
            <a:endParaRPr lang="Microsoft YaHei" altLang="Microsoft YaHei" sz="1300"/>
          </a:p>
        </p:txBody>
      </p:sp>
      <p:sp>
        <p:nvSpPr>
          <p:cNvPr id="195" name="textbox 195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急性耳鸣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group 22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216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43AEF2">
                <a:alpha val="1490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788775" y="700901"/>
              <a:ext cx="3087301" cy="3087302"/>
            </a:xfrm>
            <a:custGeom>
              <a:rect l="0" t="0" r="0" b="0"/>
              <a:pathLst>
                <a:path w="4861" h="4861">
                  <a:moveTo>
                    <a:pt x="0" y="2430"/>
                  </a:moveTo>
                  <a:cubicBezTo>
                    <a:pt x="0" y="1088"/>
                    <a:pt x="1088" y="0"/>
                    <a:pt x="2430" y="0"/>
                  </a:cubicBezTo>
                  <a:lnTo>
                    <a:pt x="2430" y="0"/>
                  </a:lnTo>
                  <a:lnTo>
                    <a:pt x="2430" y="0"/>
                  </a:lnTo>
                  <a:lnTo>
                    <a:pt x="2430" y="0"/>
                  </a:lnTo>
                  <a:cubicBezTo>
                    <a:pt x="3773" y="0"/>
                    <a:pt x="4861" y="1088"/>
                    <a:pt x="4861" y="2430"/>
                  </a:cubicBezTo>
                  <a:lnTo>
                    <a:pt x="4861" y="2430"/>
                  </a:lnTo>
                  <a:cubicBezTo>
                    <a:pt x="4861" y="2430"/>
                    <a:pt x="4861" y="2430"/>
                    <a:pt x="4861" y="2430"/>
                  </a:cubicBezTo>
                  <a:lnTo>
                    <a:pt x="4861" y="2430"/>
                  </a:lnTo>
                  <a:lnTo>
                    <a:pt x="4861" y="2430"/>
                  </a:lnTo>
                  <a:lnTo>
                    <a:pt x="4861" y="2430"/>
                  </a:lnTo>
                  <a:cubicBezTo>
                    <a:pt x="4861" y="3773"/>
                    <a:pt x="3773" y="4861"/>
                    <a:pt x="2430" y="4861"/>
                  </a:cubicBezTo>
                  <a:lnTo>
                    <a:pt x="2430" y="4861"/>
                  </a:lnTo>
                  <a:lnTo>
                    <a:pt x="2430" y="4861"/>
                  </a:lnTo>
                  <a:lnTo>
                    <a:pt x="2430" y="4861"/>
                  </a:lnTo>
                  <a:cubicBezTo>
                    <a:pt x="1088" y="4861"/>
                    <a:pt x="0" y="3773"/>
                    <a:pt x="0" y="2430"/>
                  </a:cubicBezTo>
                  <a:lnTo>
                    <a:pt x="0" y="2430"/>
                  </a:lnTo>
                  <a:close/>
                </a:path>
              </a:pathLst>
            </a:custGeom>
            <a:solidFill>
              <a:srgbClr val="F4FBFF">
                <a:alpha val="4784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84C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0" name="textbox 220"/>
          <p:cNvSpPr/>
          <p:nvPr/>
        </p:nvSpPr>
        <p:spPr>
          <a:xfrm>
            <a:off x="1207827" y="2442070"/>
            <a:ext cx="5572759" cy="2235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慢性耳鸣是指持续时间较长的耳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鸣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3843" algn="l" rtl="0" eaLnBrk="0">
              <a:lnSpc>
                <a:spcPts val="2520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可能是由于长期噪声暴露、耳部疾病、</a:t>
            </a:r>
            <a:endParaRPr lang="Microsoft YaHei" altLang="Microsoft YaHei" sz="1500"/>
          </a:p>
          <a:p>
            <a:pPr marL="12700" algn="l" rtl="0" eaLnBrk="0">
              <a:lnSpc>
                <a:spcPts val="2512"/>
              </a:lnSpc>
            </a:pP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全身性疾病等引起的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2600"/>
          </a:p>
          <a:p>
            <a:pPr algn="l" rtl="0" eaLnBrk="0">
              <a:lnSpc>
                <a:spcPct val="6146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221" name="textbox 221"/>
          <p:cNvSpPr/>
          <p:nvPr/>
        </p:nvSpPr>
        <p:spPr>
          <a:xfrm>
            <a:off x="7921938" y="2441498"/>
            <a:ext cx="3226435" cy="2153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0"/>
              </a:lnSpc>
            </a:pPr>
            <a:endParaRPr lang="Arial" altLang="Arial" sz="100"/>
          </a:p>
          <a:p>
            <a:pPr marL="13461" algn="l" rtl="0" eaLnBrk="0">
              <a:lnSpc>
                <a:spcPct val="83000"/>
              </a:lnSpc>
            </a:pPr>
            <a:r>
              <a:rPr sz="1500" spc="-1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</a:t>
            </a: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案：对于慢性耳鸣，治疗重点</a:t>
            </a:r>
            <a:endParaRPr lang="Microsoft YaHei" altLang="Microsoft YaHei" sz="1500"/>
          </a:p>
          <a:p>
            <a:pPr marL="12890" indent="-190" algn="l" rtl="0" eaLnBrk="0">
              <a:lnSpc>
                <a:spcPct val="141000"/>
              </a:lnSpc>
              <a:spcBef>
                <a:spcPts val="45"/>
              </a:spcBef>
            </a:pPr>
            <a:r>
              <a:rPr sz="1500" spc="-2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在于寻找病因并针对病因进行治疗</a:t>
            </a:r>
            <a:r>
              <a:rPr sz="1500" spc="-1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-7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如因噪声暴露引起，需减少噪声暴</a:t>
            </a: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露；  </a:t>
            </a:r>
            <a:r>
              <a:rPr sz="1500" spc="-7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如因耳部疾病引起，需治疗耳部疾</a:t>
            </a: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病；  </a:t>
            </a:r>
            <a:r>
              <a:rPr sz="1500" spc="-1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如因</a:t>
            </a: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全身性疾病引起，需治疗全身性   </a:t>
            </a:r>
            <a:r>
              <a:rPr sz="1500" spc="-1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</a:t>
            </a: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。同时，可以使用耳鸣抑制药物   </a:t>
            </a:r>
            <a:r>
              <a:rPr sz="1500" spc="-2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或心理咨询等方法来缓解耳鸣症</a:t>
            </a:r>
            <a:r>
              <a:rPr sz="1500" spc="-1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2" name="textbox 222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7850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244" name="textbox 244"/>
          <p:cNvSpPr/>
          <p:nvPr/>
        </p:nvSpPr>
        <p:spPr>
          <a:xfrm>
            <a:off x="4867033" y="4326677"/>
            <a:ext cx="6163945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4414" algn="l" rtl="0" eaLnBrk="0">
              <a:lnSpc>
                <a:spcPct val="95000"/>
              </a:lnSpc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治疗方案：神经性耳鸣的治疗方案包括使用药物治疗、高压氧治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疗和心理咨询等。</a:t>
            </a:r>
            <a:endParaRPr lang="Microsoft YaHei" altLang="Microsoft YaHei" sz="1300"/>
          </a:p>
          <a:p>
            <a:pPr marL="16471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药物治疗可以使用营养神经类药物、抗炎药物等；高压氧治疗可以提高血氧饱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度，改善听神经缺氧状态；心理咨询可以帮助患者调整心态，减轻焦虑和抑郁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7732"/>
              </a:lnSpc>
            </a:pPr>
            <a:endParaRPr lang="Arial" altLang="Arial" sz="100"/>
          </a:p>
          <a:p>
            <a:pPr marL="14071" algn="l" rtl="0" eaLnBrk="0">
              <a:lnSpc>
                <a:spcPts val="1437"/>
              </a:lnSpc>
            </a:pPr>
            <a:r>
              <a:rPr sz="11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</a:t>
            </a:r>
            <a:r>
              <a:rPr sz="11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245" name="textbox 245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神经性耳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鸣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6" name="textbox 266"/>
          <p:cNvSpPr/>
          <p:nvPr/>
        </p:nvSpPr>
        <p:spPr>
          <a:xfrm>
            <a:off x="4868577" y="2344354"/>
            <a:ext cx="5991225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神经性耳鸣是指由于听神经病变引起的耳鸣，通常伴有听力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降、眩晕等症状。</a:t>
            </a:r>
            <a:endParaRPr lang="Microsoft YaHei" altLang="Microsoft YaHei" sz="1300"/>
          </a:p>
        </p:txBody>
      </p:sp>
      <p:sp>
        <p:nvSpPr>
          <p:cNvPr id="267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268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64BDF5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64BDF5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64BDF5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64BDF5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274" name="textbox 274"/>
          <p:cNvSpPr/>
          <p:nvPr/>
        </p:nvSpPr>
        <p:spPr>
          <a:xfrm>
            <a:off x="803289" y="4627737"/>
            <a:ext cx="4309109" cy="1076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治疗方案：传导性耳鸣的治疗方案包括清洁外耳道、使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300"/>
          </a:p>
          <a:p>
            <a:pPr marL="12700" algn="l" rtl="0" eaLnBrk="0">
              <a:lnSpc>
                <a:spcPct val="148000"/>
              </a:lnSpc>
              <a:spcBef>
                <a:spcPts val="7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抗菌药物、消炎药物等治疗耳部疾病，同时可以使用耳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鸣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抑制药物来缓解耳鸣症状。如果外耳道狭窄严重，可能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手术治疗。</a:t>
            </a:r>
            <a:endParaRPr lang="Microsoft YaHei" altLang="Microsoft YaHei" sz="1300"/>
          </a:p>
        </p:txBody>
      </p:sp>
      <p:sp>
        <p:nvSpPr>
          <p:cNvPr id="275" name="textbox 275"/>
          <p:cNvSpPr/>
          <p:nvPr/>
        </p:nvSpPr>
        <p:spPr>
          <a:xfrm>
            <a:off x="568488" y="1955034"/>
            <a:ext cx="4309745" cy="483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传导性耳鸣是指由于外耳道或中耳疾病引起的耳鸣，如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</a:t>
            </a:r>
            <a:endParaRPr lang="Microsoft YaHei" altLang="Microsoft YaHei" sz="1300"/>
          </a:p>
          <a:p>
            <a:pPr marL="13214" algn="l" rtl="0" eaLnBrk="0">
              <a:lnSpc>
                <a:spcPts val="2266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耳道炎、外耳道狭窄、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中耳炎等。</a:t>
            </a:r>
            <a:endParaRPr lang="Microsoft YaHei" altLang="Microsoft YaHei" sz="1300"/>
          </a:p>
        </p:txBody>
      </p:sp>
      <p:sp>
        <p:nvSpPr>
          <p:cNvPr id="276" name="textbox 276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传导性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7" name="rect"/>
          <p:cNvSpPr/>
          <p:nvPr/>
        </p:nvSpPr>
        <p:spPr>
          <a:xfrm>
            <a:off x="564690" y="3306001"/>
            <a:ext cx="805750" cy="122998"/>
          </a:xfrm>
          <a:prstGeom prst="rect">
            <a:avLst/>
          </a:prstGeom>
          <a:solidFill>
            <a:srgbClr val="A2D7F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8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9" name="rect"/>
          <p:cNvSpPr/>
          <p:nvPr/>
        </p:nvSpPr>
        <p:spPr>
          <a:xfrm>
            <a:off x="1319071" y="3360896"/>
            <a:ext cx="6434911" cy="14288"/>
          </a:xfrm>
          <a:prstGeom prst="rect">
            <a:avLst/>
          </a:prstGeom>
          <a:solidFill>
            <a:srgbClr val="A2D7F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0" name="rect"/>
          <p:cNvSpPr/>
          <p:nvPr/>
        </p:nvSpPr>
        <p:spPr>
          <a:xfrm>
            <a:off x="1585874" y="6022201"/>
            <a:ext cx="6153655" cy="1428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1" name="picture 3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02" name="textbox 302"/>
          <p:cNvSpPr/>
          <p:nvPr/>
        </p:nvSpPr>
        <p:spPr>
          <a:xfrm>
            <a:off x="4091050" y="2009981"/>
            <a:ext cx="4018279" cy="1802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64115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76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耳鸣的治疗方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" name="group 3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303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87DD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9" name="textbox 309"/>
          <p:cNvSpPr/>
          <p:nvPr/>
        </p:nvSpPr>
        <p:spPr>
          <a:xfrm>
            <a:off x="7823293" y="2165869"/>
            <a:ext cx="3223895" cy="1261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59"/>
              </a:lnSpc>
            </a:pPr>
            <a:endParaRPr lang="Arial" altLang="Arial" sz="100"/>
          </a:p>
          <a:p>
            <a:pPr marL="15747" algn="l" rtl="0" eaLnBrk="0">
              <a:lnSpc>
                <a:spcPct val="82000"/>
              </a:lnSpc>
            </a:pP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药物治疗是耳鸣的常见治疗方法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一，</a:t>
            </a:r>
            <a:endParaRPr lang="Microsoft YaHei" altLang="Microsoft YaHei" sz="1500"/>
          </a:p>
          <a:p>
            <a:pPr marL="12700" indent="2095" algn="l" rtl="0" eaLnBrk="0">
              <a:lnSpc>
                <a:spcPct val="152000"/>
              </a:lnSpc>
              <a:spcBef>
                <a:spcPts val="44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口服或注射药物来减轻耳鸣 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。常用的药物包括抗焦虑药、抗  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抑郁药、营养神经类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物等。</a:t>
            </a:r>
            <a:endParaRPr lang="Microsoft YaHei" altLang="Microsoft YaHei" sz="1500"/>
          </a:p>
        </p:txBody>
      </p:sp>
      <p:sp>
        <p:nvSpPr>
          <p:cNvPr id="310" name="textbox 310"/>
          <p:cNvSpPr/>
          <p:nvPr/>
        </p:nvSpPr>
        <p:spPr>
          <a:xfrm>
            <a:off x="7918733" y="4372074"/>
            <a:ext cx="3071495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9"/>
              </a:lnSpc>
            </a:pPr>
            <a:endParaRPr lang="Arial" altLang="Arial" sz="100"/>
          </a:p>
          <a:p>
            <a:pPr marL="15557" algn="l" rtl="0" eaLnBrk="0">
              <a:lnSpc>
                <a:spcPct val="82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需要遵循医生的指导，根据</a:t>
            </a:r>
            <a:endParaRPr lang="Microsoft YaHei" altLang="Microsoft YaHei" sz="1500"/>
          </a:p>
          <a:p>
            <a:pPr marL="12700" algn="l" rtl="0" eaLnBrk="0">
              <a:lnSpc>
                <a:spcPct val="154000"/>
              </a:lnSpc>
              <a:spcBef>
                <a:spcPts val="8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情况选择合适的药物和剂量，并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注意观察不良反应的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生。</a:t>
            </a:r>
            <a:endParaRPr lang="Microsoft YaHei" altLang="Microsoft YaHei" sz="1500"/>
          </a:p>
        </p:txBody>
      </p:sp>
      <p:sp>
        <p:nvSpPr>
          <p:cNvPr id="311" name="textbox 311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https://d.book118.com/315100143320011124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2024-09-29T06:37:10.955</cp:lastPrinted>
  <dcterms:created xsi:type="dcterms:W3CDTF">2024-09-28T22:37:10Z</dcterms:created>
  <dcterms:modified xsi:type="dcterms:W3CDTF">2024-09-28T22:37:12Z</dcterms:modified>
</cp:coreProperties>
</file>