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26124-244B-49BB-9A03-4304FD2CA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BE360-F8DF-48A4-91F7-61DD355B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00445-183C-42C2-B626-D60F6E395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1D1E1-2E2D-44F7-922A-8C7D9DF7D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9320D-40E0-4AFC-91FF-78A09560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8776CE-091A-4457-9B12-E4642C34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AD47B-6B2B-43BD-A65C-EB2553CB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DD969-E4B7-477E-A421-AE2603F38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93831-BCB4-4FB9-80E7-25AA5513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A01A2-13A1-44FF-B739-7EE88FC9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DD669-0F84-4B9B-ACCC-B3E32D004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22" Type="http://schemas.openxmlformats.org/officeDocument/2006/relationships/tags" Target="../tags/tag138.xml" /><Relationship Id="rId23" Type="http://schemas.openxmlformats.org/officeDocument/2006/relationships/tags" Target="../tags/tag139.xml" /><Relationship Id="rId24" Type="http://schemas.openxmlformats.org/officeDocument/2006/relationships/tags" Target="../tags/tag140.xml" /><Relationship Id="rId25" Type="http://schemas.openxmlformats.org/officeDocument/2006/relationships/tags" Target="../tags/tag141.xml" /><Relationship Id="rId26" Type="http://schemas.openxmlformats.org/officeDocument/2006/relationships/tags" Target="../tags/tag142.xml" /><Relationship Id="rId27" Type="http://schemas.openxmlformats.org/officeDocument/2006/relationships/tags" Target="../tags/tag143.xml" /><Relationship Id="rId28" Type="http://schemas.openxmlformats.org/officeDocument/2006/relationships/tags" Target="../tags/tag144.xml" /><Relationship Id="rId29" Type="http://schemas.openxmlformats.org/officeDocument/2006/relationships/tags" Target="../tags/tag145.xml" /><Relationship Id="rId3" Type="http://schemas.openxmlformats.org/officeDocument/2006/relationships/tags" Target="../tags/tag119.xml" /><Relationship Id="rId30" Type="http://schemas.openxmlformats.org/officeDocument/2006/relationships/tags" Target="../tags/tag146.xml" /><Relationship Id="rId31" Type="http://schemas.openxmlformats.org/officeDocument/2006/relationships/tags" Target="../tags/tag147.xml" /><Relationship Id="rId32" Type="http://schemas.openxmlformats.org/officeDocument/2006/relationships/tags" Target="../tags/tag148.xml" /><Relationship Id="rId33" Type="http://schemas.openxmlformats.org/officeDocument/2006/relationships/tags" Target="../tags/tag149.xml" /><Relationship Id="rId34" Type="http://schemas.openxmlformats.org/officeDocument/2006/relationships/tags" Target="../tags/tag150.xml" /><Relationship Id="rId35" Type="http://schemas.openxmlformats.org/officeDocument/2006/relationships/tags" Target="../tags/tag151.xml" /><Relationship Id="rId36" Type="http://schemas.openxmlformats.org/officeDocument/2006/relationships/tags" Target="../tags/tag152.xml" /><Relationship Id="rId37" Type="http://schemas.openxmlformats.org/officeDocument/2006/relationships/tags" Target="../tags/tag153.xml" /><Relationship Id="rId38" Type="http://schemas.openxmlformats.org/officeDocument/2006/relationships/tags" Target="../tags/tag154.xml" /><Relationship Id="rId39" Type="http://schemas.openxmlformats.org/officeDocument/2006/relationships/tags" Target="../tags/tag155.xml" /><Relationship Id="rId4" Type="http://schemas.openxmlformats.org/officeDocument/2006/relationships/tags" Target="../tags/tag120.xml" /><Relationship Id="rId40" Type="http://schemas.openxmlformats.org/officeDocument/2006/relationships/tags" Target="../tags/tag156.xml" /><Relationship Id="rId41" Type="http://schemas.openxmlformats.org/officeDocument/2006/relationships/tags" Target="../tags/tag157.xml" /><Relationship Id="rId42" Type="http://schemas.openxmlformats.org/officeDocument/2006/relationships/tags" Target="../tags/tag158.xml" /><Relationship Id="rId43" Type="http://schemas.openxmlformats.org/officeDocument/2006/relationships/tags" Target="../tags/tag159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11142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人力资源信息系统优化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.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8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人力资源信息系统概述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人力资源信息系统优化的必要性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人力资源信息系统优化方案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1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人力资源信息系统优化实践与案例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人力资源信息系统优化的未来展望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27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人力资源信息系统概述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人力资源信息系统的定义与作用</a:t>
            </a:r>
            <a:endParaRPr lang="zh-CN" altLang="en-US"/>
          </a:p>
        </p:txBody>
      </p:sp>
      <p:sp>
        <p:nvSpPr>
          <p:cNvPr id="24" name="矩形: 圆角 23"/>
          <p:cNvSpPr/>
          <p:nvPr>
            <p:custDataLst>
              <p:tags r:id="rId2"/>
            </p:custDataLst>
          </p:nvPr>
        </p:nvSpPr>
        <p:spPr>
          <a:xfrm>
            <a:off x="838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28" name="矩形: 圆角 27"/>
          <p:cNvSpPr/>
          <p:nvPr>
            <p:custDataLst>
              <p:tags r:id="rId3"/>
            </p:custDataLst>
          </p:nvPr>
        </p:nvSpPr>
        <p:spPr>
          <a:xfrm>
            <a:off x="6374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7" name="矩形: 圆角 6"/>
          <p:cNvSpPr/>
          <p:nvPr>
            <p:custDataLst>
              <p:tags r:id="rId4"/>
            </p:custDataLst>
          </p:nvPr>
        </p:nvSpPr>
        <p:spPr>
          <a:xfrm>
            <a:off x="838200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" name="矩形: 圆角 9"/>
          <p:cNvSpPr/>
          <p:nvPr>
            <p:custDataLst>
              <p:tags r:id="rId5"/>
            </p:custDataLst>
          </p:nvPr>
        </p:nvSpPr>
        <p:spPr>
          <a:xfrm>
            <a:off x="1017173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100000">
                  <a:schemeClr val="accent1">
                    <a:lumMod val="75000"/>
                    <a:alpha val="70000"/>
                  </a:schemeClr>
                </a:gs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6"/>
            </p:custDataLst>
          </p:nvPr>
        </p:nvSpPr>
        <p:spPr>
          <a:xfrm>
            <a:off x="1017173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功能：HRIS通常包括员工信息管理、招聘管理、培训管理、绩效评估等功能。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25" name="矩形: 圆角 24"/>
          <p:cNvSpPr/>
          <p:nvPr>
            <p:custDataLst>
              <p:tags r:id="rId7"/>
            </p:custDataLst>
          </p:nvPr>
        </p:nvSpPr>
        <p:spPr>
          <a:xfrm>
            <a:off x="1017173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100000">
                  <a:schemeClr val="accent1">
                    <a:lumMod val="50000"/>
                  </a:schemeClr>
                </a:gs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26" name="正文"/>
          <p:cNvSpPr txBox="1"/>
          <p:nvPr>
            <p:custDataLst>
              <p:tags r:id="rId8"/>
            </p:custDataLst>
          </p:nvPr>
        </p:nvSpPr>
        <p:spPr>
          <a:xfrm>
            <a:off x="1017173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定义：人力资源信息系统（Human Resource Information System，简称HRIS）是一种用于管理企业人力资源信息的软件系统，包括员工信息、招聘、培训、绩效评估等方面。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29" name="矩形: 圆角 28"/>
          <p:cNvSpPr/>
          <p:nvPr>
            <p:custDataLst>
              <p:tags r:id="rId9"/>
            </p:custDataLst>
          </p:nvPr>
        </p:nvSpPr>
        <p:spPr>
          <a:xfrm>
            <a:off x="6553174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100000">
                  <a:schemeClr val="accent1">
                    <a:lumMod val="75000"/>
                    <a:alpha val="70000"/>
                  </a:schemeClr>
                </a:gs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10"/>
            </p:custDataLst>
          </p:nvPr>
        </p:nvSpPr>
        <p:spPr>
          <a:xfrm>
            <a:off x="6553174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作用：HRIS可以帮助企业更有效地管理人力资源，提高工作效率，降低成本，增强企业的竞争力。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" name="矩形: 圆角 6"/>
          <p:cNvSpPr/>
          <p:nvPr>
            <p:custDataLst>
              <p:tags r:id="rId11"/>
            </p:custDataLst>
          </p:nvPr>
        </p:nvSpPr>
        <p:spPr>
          <a:xfrm>
            <a:off x="6373591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5" name="矩形: 圆角 9"/>
          <p:cNvSpPr/>
          <p:nvPr>
            <p:custDataLst>
              <p:tags r:id="rId12"/>
            </p:custDataLst>
          </p:nvPr>
        </p:nvSpPr>
        <p:spPr>
          <a:xfrm>
            <a:off x="6552565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100000">
                  <a:schemeClr val="accent1">
                    <a:lumMod val="75000"/>
                    <a:alpha val="70000"/>
                  </a:schemeClr>
                </a:gs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13"/>
            </p:custDataLst>
          </p:nvPr>
        </p:nvSpPr>
        <p:spPr>
          <a:xfrm>
            <a:off x="6552565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优点：HRIS可以提高数据的准确性和及时性，帮助企业更好地了解员工的需求和表现，从而制定更有效的人力资源策略。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人力资源信息系统的发展历程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1960年代：人力资源信息系统的雏形出现，主要用于人事档案管理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1970年代：随着计算机技术的发展，人力资源信息系统开始逐渐普及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1980年代：人力资源信息系统的功能逐渐丰富，包括招聘、培训、绩效管理等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1990年代：互联网技术的兴起，人力资源信息系统开始向网络化、全球化发展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2000年代：云计算、大数据等技术的应用，使得人力资源信息系统更加智能化、个性化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2010年代：移动应用、社交媒体等技术的发展，使得人力资源信息系统更加便捷、互动性强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人力资源信息系统的基本构成</a:t>
            </a:r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2"/>
            </p:custDataLst>
          </p:nvPr>
        </p:nvSpPr>
        <p:spPr>
          <a:xfrm>
            <a:off x="838200" y="4699744"/>
            <a:ext cx="5164906" cy="1350734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3" name="矩形 32"/>
          <p:cNvSpPr/>
          <p:nvPr>
            <p:custDataLst>
              <p:tags r:id="rId3"/>
            </p:custDataLst>
          </p:nvPr>
        </p:nvSpPr>
        <p:spPr>
          <a:xfrm>
            <a:off x="1015655" y="5129052"/>
            <a:ext cx="541513" cy="73787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5" name="矩形 34"/>
          <p:cNvSpPr/>
          <p:nvPr>
            <p:custDataLst>
              <p:tags r:id="rId4"/>
            </p:custDataLst>
          </p:nvPr>
        </p:nvSpPr>
        <p:spPr>
          <a:xfrm>
            <a:off x="959553" y="5086974"/>
            <a:ext cx="541513" cy="7378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5"/>
            </p:custDataLst>
          </p:nvPr>
        </p:nvSpPr>
        <p:spPr>
          <a:xfrm>
            <a:off x="960162" y="5246745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薪酬福利管理：包括薪资结构设计、福利政策制定、薪酬发放等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三角形 33"/>
          <p:cNvSpPr/>
          <p:nvPr>
            <p:custDataLst>
              <p:tags r:id="rId6"/>
            </p:custDataLst>
          </p:nvPr>
        </p:nvSpPr>
        <p:spPr>
          <a:xfrm>
            <a:off x="5778898" y="5895585"/>
            <a:ext cx="106717" cy="92082"/>
          </a:xfrm>
          <a:prstGeom prst="triangle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8" name="三角形 7"/>
          <p:cNvSpPr/>
          <p:nvPr>
            <p:custDataLst>
              <p:tags r:id="rId7"/>
            </p:custDataLst>
          </p:nvPr>
        </p:nvSpPr>
        <p:spPr>
          <a:xfrm>
            <a:off x="5739260" y="5873632"/>
            <a:ext cx="106717" cy="92082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1" name="文本框 60"/>
          <p:cNvSpPr txBox="1"/>
          <p:nvPr>
            <p:custDataLst>
              <p:tags r:id="rId8"/>
            </p:custDataLst>
          </p:nvPr>
        </p:nvSpPr>
        <p:spPr>
          <a:xfrm>
            <a:off x="857104" y="4666204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6188691" y="4699744"/>
            <a:ext cx="5164906" cy="135073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10"/>
            </p:custDataLst>
          </p:nvPr>
        </p:nvSpPr>
        <p:spPr>
          <a:xfrm>
            <a:off x="6366147" y="5129052"/>
            <a:ext cx="541513" cy="73787"/>
          </a:xfrm>
          <a:prstGeom prst="rect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" name="矩形 5"/>
          <p:cNvSpPr/>
          <p:nvPr>
            <p:custDataLst>
              <p:tags r:id="rId11"/>
            </p:custDataLst>
          </p:nvPr>
        </p:nvSpPr>
        <p:spPr>
          <a:xfrm>
            <a:off x="6310044" y="5086974"/>
            <a:ext cx="541513" cy="737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6310654" y="5246745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员工关系管理：包括员工入职、转正、离职等流程管理，以及员工投诉、纠纷处理等。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三角形 33"/>
          <p:cNvSpPr/>
          <p:nvPr>
            <p:custDataLst>
              <p:tags r:id="rId13"/>
            </p:custDataLst>
          </p:nvPr>
        </p:nvSpPr>
        <p:spPr>
          <a:xfrm>
            <a:off x="11128779" y="5895585"/>
            <a:ext cx="106717" cy="92082"/>
          </a:xfrm>
          <a:prstGeom prst="triangle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3" name="三角形 7"/>
          <p:cNvSpPr/>
          <p:nvPr>
            <p:custDataLst>
              <p:tags r:id="rId14"/>
            </p:custDataLst>
          </p:nvPr>
        </p:nvSpPr>
        <p:spPr>
          <a:xfrm>
            <a:off x="11088532" y="5873632"/>
            <a:ext cx="106717" cy="92082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3" name="文本框 62"/>
          <p:cNvSpPr txBox="1"/>
          <p:nvPr>
            <p:custDataLst>
              <p:tags r:id="rId15"/>
            </p:custDataLst>
          </p:nvPr>
        </p:nvSpPr>
        <p:spPr>
          <a:xfrm>
            <a:off x="6207596" y="4666204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06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0" name="矩形 39"/>
          <p:cNvSpPr/>
          <p:nvPr>
            <p:custDataLst>
              <p:tags r:id="rId16"/>
            </p:custDataLst>
          </p:nvPr>
        </p:nvSpPr>
        <p:spPr>
          <a:xfrm>
            <a:off x="838200" y="3113013"/>
            <a:ext cx="5164906" cy="1350734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3" name="矩形 42"/>
          <p:cNvSpPr/>
          <p:nvPr>
            <p:custDataLst>
              <p:tags r:id="rId17"/>
            </p:custDataLst>
          </p:nvPr>
        </p:nvSpPr>
        <p:spPr>
          <a:xfrm>
            <a:off x="1015655" y="3542320"/>
            <a:ext cx="541513" cy="73787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4" name="矩形 43"/>
          <p:cNvSpPr/>
          <p:nvPr>
            <p:custDataLst>
              <p:tags r:id="rId18"/>
            </p:custDataLst>
          </p:nvPr>
        </p:nvSpPr>
        <p:spPr>
          <a:xfrm>
            <a:off x="959553" y="3500853"/>
            <a:ext cx="541513" cy="737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960162" y="3660014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培训管理：包括培训计划、培训实施、培训效果评估等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三角形 33"/>
          <p:cNvSpPr/>
          <p:nvPr>
            <p:custDataLst>
              <p:tags r:id="rId20"/>
            </p:custDataLst>
          </p:nvPr>
        </p:nvSpPr>
        <p:spPr>
          <a:xfrm>
            <a:off x="5778898" y="4308854"/>
            <a:ext cx="106717" cy="92082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7" name="三角形 7"/>
          <p:cNvSpPr/>
          <p:nvPr>
            <p:custDataLst>
              <p:tags r:id="rId21"/>
            </p:custDataLst>
          </p:nvPr>
        </p:nvSpPr>
        <p:spPr>
          <a:xfrm>
            <a:off x="5739260" y="4286901"/>
            <a:ext cx="106717" cy="92082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2" name="文本框 61"/>
          <p:cNvSpPr txBox="1"/>
          <p:nvPr>
            <p:custDataLst>
              <p:tags r:id="rId22"/>
            </p:custDataLst>
          </p:nvPr>
        </p:nvSpPr>
        <p:spPr>
          <a:xfrm>
            <a:off x="857104" y="3079473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0" name="矩形 19"/>
          <p:cNvSpPr/>
          <p:nvPr>
            <p:custDataLst>
              <p:tags r:id="rId23"/>
            </p:custDataLst>
          </p:nvPr>
        </p:nvSpPr>
        <p:spPr>
          <a:xfrm>
            <a:off x="6188691" y="3113013"/>
            <a:ext cx="5164906" cy="1350734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1" name="矩形 20"/>
          <p:cNvSpPr/>
          <p:nvPr>
            <p:custDataLst>
              <p:tags r:id="rId24"/>
            </p:custDataLst>
          </p:nvPr>
        </p:nvSpPr>
        <p:spPr>
          <a:xfrm>
            <a:off x="6365537" y="3542320"/>
            <a:ext cx="541513" cy="7378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5"/>
            </p:custDataLst>
          </p:nvPr>
        </p:nvSpPr>
        <p:spPr>
          <a:xfrm>
            <a:off x="6310044" y="3500853"/>
            <a:ext cx="541513" cy="737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6"/>
            </p:custDataLst>
          </p:nvPr>
        </p:nvSpPr>
        <p:spPr>
          <a:xfrm>
            <a:off x="6310654" y="3660014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绩效管理：包括绩效目标设定、绩效考核、绩效反馈等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三角形 33"/>
          <p:cNvSpPr/>
          <p:nvPr>
            <p:custDataLst>
              <p:tags r:id="rId27"/>
            </p:custDataLst>
          </p:nvPr>
        </p:nvSpPr>
        <p:spPr>
          <a:xfrm>
            <a:off x="11128779" y="4308854"/>
            <a:ext cx="106717" cy="92082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5" name="三角形 7"/>
          <p:cNvSpPr/>
          <p:nvPr>
            <p:custDataLst>
              <p:tags r:id="rId28"/>
            </p:custDataLst>
          </p:nvPr>
        </p:nvSpPr>
        <p:spPr>
          <a:xfrm>
            <a:off x="11088532" y="4286901"/>
            <a:ext cx="106717" cy="9208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9"/>
            </p:custDataLst>
          </p:nvPr>
        </p:nvSpPr>
        <p:spPr>
          <a:xfrm>
            <a:off x="6207596" y="3079473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9" name="矩形 28"/>
          <p:cNvSpPr/>
          <p:nvPr>
            <p:custDataLst>
              <p:tags r:id="rId30"/>
            </p:custDataLst>
          </p:nvPr>
        </p:nvSpPr>
        <p:spPr>
          <a:xfrm>
            <a:off x="838200" y="1525672"/>
            <a:ext cx="5164906" cy="135073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0" name="矩形 29"/>
          <p:cNvSpPr/>
          <p:nvPr>
            <p:custDataLst>
              <p:tags r:id="rId31"/>
            </p:custDataLst>
          </p:nvPr>
        </p:nvSpPr>
        <p:spPr>
          <a:xfrm>
            <a:off x="1015655" y="1955589"/>
            <a:ext cx="541513" cy="7378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1" name="矩形 30"/>
          <p:cNvSpPr/>
          <p:nvPr>
            <p:custDataLst>
              <p:tags r:id="rId32"/>
            </p:custDataLst>
          </p:nvPr>
        </p:nvSpPr>
        <p:spPr>
          <a:xfrm>
            <a:off x="959553" y="1913512"/>
            <a:ext cx="541513" cy="737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33"/>
            </p:custDataLst>
          </p:nvPr>
        </p:nvSpPr>
        <p:spPr>
          <a:xfrm>
            <a:off x="960162" y="207328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员工信息管理：包括员工基本信息、职位信息、薪资信息等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4" name="三角形 33"/>
          <p:cNvSpPr/>
          <p:nvPr>
            <p:custDataLst>
              <p:tags r:id="rId34"/>
            </p:custDataLst>
          </p:nvPr>
        </p:nvSpPr>
        <p:spPr>
          <a:xfrm>
            <a:off x="5778898" y="2722123"/>
            <a:ext cx="106717" cy="9208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6" name="三角形 7"/>
          <p:cNvSpPr/>
          <p:nvPr>
            <p:custDataLst>
              <p:tags r:id="rId35"/>
            </p:custDataLst>
          </p:nvPr>
        </p:nvSpPr>
        <p:spPr>
          <a:xfrm>
            <a:off x="5739260" y="2700170"/>
            <a:ext cx="106717" cy="92082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36"/>
            </p:custDataLst>
          </p:nvPr>
        </p:nvSpPr>
        <p:spPr>
          <a:xfrm>
            <a:off x="857104" y="149213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2" name="矩形 41"/>
          <p:cNvSpPr/>
          <p:nvPr>
            <p:custDataLst>
              <p:tags r:id="rId37"/>
            </p:custDataLst>
          </p:nvPr>
        </p:nvSpPr>
        <p:spPr>
          <a:xfrm>
            <a:off x="6188691" y="1525672"/>
            <a:ext cx="5164906" cy="1350734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38"/>
            </p:custDataLst>
          </p:nvPr>
        </p:nvSpPr>
        <p:spPr>
          <a:xfrm>
            <a:off x="6365537" y="1955589"/>
            <a:ext cx="541513" cy="73787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矩形 64"/>
          <p:cNvSpPr/>
          <p:nvPr>
            <p:custDataLst>
              <p:tags r:id="rId39"/>
            </p:custDataLst>
          </p:nvPr>
        </p:nvSpPr>
        <p:spPr>
          <a:xfrm>
            <a:off x="6310044" y="1913512"/>
            <a:ext cx="541513" cy="737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40"/>
            </p:custDataLst>
          </p:nvPr>
        </p:nvSpPr>
        <p:spPr>
          <a:xfrm>
            <a:off x="6310654" y="2073283"/>
            <a:ext cx="4778279" cy="7508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招聘管理：包括职位发布、简历筛选、面试安排等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7" name="三角形 33"/>
          <p:cNvSpPr/>
          <p:nvPr>
            <p:custDataLst>
              <p:tags r:id="rId41"/>
            </p:custDataLst>
          </p:nvPr>
        </p:nvSpPr>
        <p:spPr>
          <a:xfrm>
            <a:off x="11128779" y="2722123"/>
            <a:ext cx="106717" cy="92082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三角形 7"/>
          <p:cNvSpPr/>
          <p:nvPr>
            <p:custDataLst>
              <p:tags r:id="rId42"/>
            </p:custDataLst>
          </p:nvPr>
        </p:nvSpPr>
        <p:spPr>
          <a:xfrm>
            <a:off x="11088532" y="2700170"/>
            <a:ext cx="106717" cy="92082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9" name="文本框 68"/>
          <p:cNvSpPr txBox="1"/>
          <p:nvPr>
            <p:custDataLst>
              <p:tags r:id="rId43"/>
            </p:custDataLst>
          </p:nvPr>
        </p:nvSpPr>
        <p:spPr>
          <a:xfrm>
            <a:off x="6207596" y="1492132"/>
            <a:ext cx="750069" cy="621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人力资源信息系统优化的必要性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提高人力资源管理效率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优化人力资源信息系统可以提高工作效率，减少人工操作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自动化处理人力资源数据，提高数据准确性和及时性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提高人力资源管理决策的科学性和准确性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提高员工满意度和忠诚度，降低员工流失率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提升企业竞争力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提高工作效率：通过自动化和智能化，减少人工操作，提高工作效率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提高员工满意度：通过优化人力资源信息系统，提高员工满意度，降低员工流失率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提高企业决策质量：通过优化人力资源信息系统，提供更准确、更及时的数据支持，提高企业决策质量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降低成本：通过优化人力资源信息系统，降低人力资源管理成本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适应信息化时代发展需求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提高数据准确性：通过系统化处理，提高数据准确性，为企业决策提供有力支持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提高工作效率：通过自动化处理，减少人工操作，提高工作效率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降低成本：减少人力资源管理成本，提高企业竞争力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提高员工满意度：通过人性化设计，提高员工满意度，降低员工流失率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人力资源信息系统优化方案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数据管理优化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数据安全：确保数据的安全性和隐私保护，防止数据泄露和滥用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数据分析：利用数据分析技术，对数据进行深入挖掘和预测，为决策提供支持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数据整合：将不同来源的数据整合到一个系统中，便于管理和分析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数据清洗：对数据进行清洗，去除重复、错误和缺失的数据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https://d.book118.com/315111142240011120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1_5*l_i*1_1"/>
  <p:tag name="KSO_WM_UNIT_INDEX" val="1_1"/>
  <p:tag name="KSO_WM_UNIT_LAYERLEVEL" val="1_1"/>
  <p:tag name="KSO_WM_UNIT_LINE_FILL_TYPE" val="2"/>
  <p:tag name="KSO_WM_UNIT_LINE_FORE_SCHEMECOLOR_INDEX" val="14"/>
  <p:tag name="KSO_WM_UNIT_SHADOW_SCHEMECOLOR_INDEX" val="16"/>
  <p:tag name="KSO_WM_UNIT_TEXT_FILL_FORE_SCHEMECOLOR_INDEX" val="2"/>
  <p:tag name="KSO_WM_UNIT_TEXT_FILL_TYPE" val="1"/>
  <p:tag name="KSO_WM_UNIT_TYPE" val="l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YPE" val="a"/>
  <p:tag name="KSO_WM_UNIT_USESOURCEFORMAT_APPLY" val="0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LINE_FORE_SCHEMECOLOR_INDEX" val="8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LINE_FORE_SCHEMECOLOR_INDEX" val="8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LINE_FORE_SCHEMECOLOR_INDEX" val="8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11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1"/>
  <p:tag name="KSO_WM_UNIT_INDEX" val="1_5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6"/>
  <p:tag name="KSO_WM_UNIT_INDEX" val="1_6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1"/>
  <p:tag name="KSO_WM_UNIT_INDEX" val="1_6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408691406,&quot;width&quot;:862.1668701171875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7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TEMPLATE_CATEGORY" val="custom"/>
  <p:tag name="KSO_WM_TEMPLATE_INDEX" val="20230981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宋体</vt:lpstr>
      <vt:lpstr>Office Theme</vt:lpstr>
      <vt:lpstr>人力资源信息系统优化</vt:lpstr>
      <vt:lpstr>目录</vt:lpstr>
      <vt:lpstr>人力资源信息系统概述</vt:lpstr>
      <vt:lpstr>人力资源信息系统的定义与作用</vt:lpstr>
      <vt:lpstr>人力资源信息系统的发展历程</vt:lpstr>
      <vt:lpstr>人力资源信息系统的基本构成</vt:lpstr>
      <vt:lpstr>人力资源信息系统优化的必要性</vt:lpstr>
      <vt:lpstr>提高人力资源管理效率</vt:lpstr>
      <vt:lpstr>提升企业竞争力</vt:lpstr>
      <vt:lpstr>适应信息化时代发展需求</vt:lpstr>
      <vt:lpstr>人力资源信息系统优化方案</vt:lpstr>
      <vt:lpstr>数据管理优化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2024-09-23T07:30:25.986</cp:lastPrinted>
  <dcterms:created xsi:type="dcterms:W3CDTF">2024-09-22T23:30:26Z</dcterms:created>
  <dcterms:modified xsi:type="dcterms:W3CDTF">2024-09-22T23:30:28Z</dcterms:modified>
</cp:coreProperties>
</file>