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9144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pitchFamily="34" charset="0"/>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latin typeface="Arial" pitchFamily="34" charset="0"/>
                <a:ea typeface="+mn-ea"/>
              </a:defRPr>
            </a:lvl1pPr>
          </a:lstStyle>
          <a:p>
            <a:pPr>
              <a:defRPr/>
            </a:pPr>
            <a:fld id="{A316C314-686E-44F0-9DCF-FD1792F7EE00}" type="datetimeFigureOut">
              <a:rPr lang="zh-CN" altLang="en-US"/>
              <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pitchFamily="34" charset="0"/>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0" hangingPunct="0">
              <a:defRPr sz="1200">
                <a:latin typeface="Arial" pitchFamily="34" charset="0"/>
                <a:ea typeface="+mn-ea"/>
              </a:defRPr>
            </a:lvl1pPr>
          </a:lstStyle>
          <a:p>
            <a:pPr>
              <a:defRPr/>
            </a:pPr>
            <a:fld id="{83B4B56A-B7CF-41C6-9362-AE3DD284FC8F}" type="slidenum">
              <a:rPr lang="zh-CN" altLang="en-US"/>
              <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0722" name="幻灯片图像占位符 1"/>
          <p:cNvSpPr>
            <a:spLocks noGrp="1" noRot="1" noChangeAspect="1" noTextEdit="1"/>
          </p:cNvSpPr>
          <p:nvPr>
            <p:ph type="sldImg"/>
          </p:nvPr>
        </p:nvSpPr>
        <p:spPr bwMode="auto">
          <a:noFill/>
          <a:ln>
            <a:solidFill>
              <a:srgbClr val="000000"/>
            </a:solidFill>
            <a:miter lim="800000"/>
          </a:ln>
        </p:spPr>
      </p:sp>
      <p:sp>
        <p:nvSpPr>
          <p:cNvPr id="30723" name="备注占位符 2"/>
          <p:cNvSpPr txBox="1">
            <a:spLocks noGrp="1"/>
          </p:cNvSpPr>
          <p:nvPr>
            <p:ph type="body" idx="1"/>
          </p:nvPr>
        </p:nvSpPr>
        <p:spPr bwMode="auto">
          <a:noFill/>
        </p:spPr>
        <p:txBody>
          <a:bodyPr wrap="square" numCol="1" anchor="t" anchorCtr="0" compatLnSpc="1"/>
          <a:lstStyle/>
          <a:p>
            <a:pPr eaLnBrk="1" hangingPunct="1"/>
            <a:r>
              <a:rPr lang="zh-CN" altLang="en-US" smtClean="0"/>
              <a:t>尊敬的各位家长：</a:t>
            </a:r>
          </a:p>
          <a:p>
            <a:pPr eaLnBrk="1" hangingPunct="1"/>
            <a:r>
              <a:rPr lang="zh-CN" altLang="en-US" smtClean="0"/>
              <a:t>   你们好！我是高一（13）班的班主任周兴桥。首先，请允许我代表高一13班全体任课老师对你们的到来表示热烈的欢迎！今天</a:t>
            </a:r>
          </a:p>
          <a:p>
            <a:pPr eaLnBrk="1" hangingPunct="1"/>
            <a:r>
              <a:rPr lang="zh-CN" altLang="en-US" smtClean="0"/>
              <a:t>你们能够在百忙之中抽出宝贵的时间来参加我们的家长会，单从这点就可多看出你们对自己子女的关心和对我们学校工作的支持。</a:t>
            </a:r>
          </a:p>
        </p:txBody>
      </p:sp>
      <p:sp>
        <p:nvSpPr>
          <p:cNvPr id="4" name="灯片编号占位符 3"/>
          <p:cNvSpPr>
            <a:spLocks noGrp="1"/>
          </p:cNvSpPr>
          <p:nvPr>
            <p:ph type="sldNum" sz="quarter" idx="5"/>
          </p:nvPr>
        </p:nvSpPr>
        <p:spPr/>
        <p:txBody>
          <a:bodyPr/>
          <a:lstStyle/>
          <a:p>
            <a:pPr>
              <a:defRPr/>
            </a:pPr>
            <a:fld id="{64EB8074-353F-4CB4-8AFC-3FB1D77EA967}" type="slidenum">
              <a:rPr lang="zh-CN" altLang="en-US" smtClean="0"/>
              <a:t>1</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95D1502-859F-4B7E-A0E3-D1D4A3B53C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149216-24DD-47E7-AD09-ED8232D0A9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A01FCFC-E85A-4397-9AC0-215B6A0E14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A2942D-5921-4CE8-9925-9369CD7265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14F664-1844-46B7-9E4E-F73B12F640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2A2C07-B6E5-4706-88AA-7BEFF43240D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27E05EF-2ABF-455A-862A-993AA48BB92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2A1F03-F668-41E1-8631-40065C109D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F8DDC2-A582-49B6-A81B-1B48D3049B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E04F19-2531-47EC-887A-E07EA5D3E1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BFF28F-9FEB-470E-987A-EB6C235170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27D1D98E-639A-43F2-8623-3B6AA82D572F}" type="slidenum">
              <a:rPr lang="en-US" altLang="zh-CN"/>
              <a:t/>
            </a:fld>
            <a:endParaRPr lang="en-US" alt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E8BB8391-7EB9-44F4-B233-31CE22A91DE8}" type="slidenum">
              <a:rPr lang="en-US" altLang="zh-CN"/>
              <a:t/>
            </a:fld>
            <a:endParaRPr lang="en-US" altLang="zh-CN"/>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B66279ED-B9E7-4582-A7DB-ABA81AACA7FF}" type="slidenum">
              <a:rPr lang="en-US" altLang="zh-CN"/>
              <a:t/>
            </a:fld>
            <a:endParaRPr lang="en-US" altLang="zh-CN"/>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p:txBody>
          <a:bodyPr/>
          <a:lstStyle>
            <a:lvl1pPr>
              <a:defRPr/>
            </a:lvl1pPr>
          </a:lstStyle>
          <a:p>
            <a:pPr>
              <a:defRPr/>
            </a:pPr>
            <a:fld id="{2C3C2975-CE28-46EC-A39C-20E5BABE78B1}" type="slidenum">
              <a:rPr lang="en-US" altLang="zh-CN"/>
              <a:t/>
            </a:fld>
            <a:endParaRPr lang="en-US" altLang="zh-CN"/>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zh-CN" altLang="en-US"/>
          </a:p>
        </p:txBody>
      </p:sp>
      <p:sp>
        <p:nvSpPr>
          <p:cNvPr id="8" name="Rectangle 5"/>
          <p:cNvSpPr>
            <a:spLocks noGrp="1" noChangeArrowheads="1"/>
          </p:cNvSpPr>
          <p:nvPr>
            <p:ph type="ftr" sz="quarter" idx="11"/>
          </p:nvPr>
        </p:nvSpPr>
        <p:spPr/>
        <p:txBody>
          <a:bodyPr/>
          <a:lstStyle>
            <a:lvl1pPr>
              <a:defRPr/>
            </a:lvl1pPr>
          </a:lstStyle>
          <a:p>
            <a:pPr>
              <a:defRPr/>
            </a:pPr>
            <a:endParaRPr lang="zh-CN" altLang="en-US"/>
          </a:p>
        </p:txBody>
      </p:sp>
      <p:sp>
        <p:nvSpPr>
          <p:cNvPr id="9" name="Rectangle 6"/>
          <p:cNvSpPr>
            <a:spLocks noGrp="1" noChangeArrowheads="1"/>
          </p:cNvSpPr>
          <p:nvPr>
            <p:ph type="sldNum" sz="quarter" idx="12"/>
          </p:nvPr>
        </p:nvSpPr>
        <p:spPr/>
        <p:txBody>
          <a:bodyPr/>
          <a:lstStyle>
            <a:lvl1pPr>
              <a:defRPr/>
            </a:lvl1pPr>
          </a:lstStyle>
          <a:p>
            <a:pPr>
              <a:defRPr/>
            </a:pPr>
            <a:fld id="{A50C85B0-6F14-4FFE-9FD7-B2C066E0D4E0}" type="slidenum">
              <a:rPr lang="en-US" altLang="zh-CN"/>
              <a:t/>
            </a:fld>
            <a:endParaRPr lang="en-US" altLang="zh-CN"/>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zh-CN" altLang="en-US"/>
          </a:p>
        </p:txBody>
      </p:sp>
      <p:sp>
        <p:nvSpPr>
          <p:cNvPr id="4" name="Rectangle 5"/>
          <p:cNvSpPr>
            <a:spLocks noGrp="1" noChangeArrowheads="1"/>
          </p:cNvSpPr>
          <p:nvPr>
            <p:ph type="ftr" sz="quarter" idx="11"/>
          </p:nvPr>
        </p:nvSpPr>
        <p:spPr/>
        <p:txBody>
          <a:bodyPr/>
          <a:lstStyle>
            <a:lvl1pPr>
              <a:defRPr/>
            </a:lvl1pPr>
          </a:lstStyle>
          <a:p>
            <a:pPr>
              <a:defRPr/>
            </a:pPr>
            <a:endParaRPr lang="zh-CN" altLang="en-US"/>
          </a:p>
        </p:txBody>
      </p:sp>
      <p:sp>
        <p:nvSpPr>
          <p:cNvPr id="5" name="Rectangle 6"/>
          <p:cNvSpPr>
            <a:spLocks noGrp="1" noChangeArrowheads="1"/>
          </p:cNvSpPr>
          <p:nvPr>
            <p:ph type="sldNum" sz="quarter" idx="12"/>
          </p:nvPr>
        </p:nvSpPr>
        <p:spPr/>
        <p:txBody>
          <a:bodyPr/>
          <a:lstStyle>
            <a:lvl1pPr>
              <a:defRPr/>
            </a:lvl1pPr>
          </a:lstStyle>
          <a:p>
            <a:pPr>
              <a:defRPr/>
            </a:pPr>
            <a:fld id="{1C7519AB-D6CD-4B8B-8B75-6FA9FA228606}" type="slidenum">
              <a:rPr lang="en-US" altLang="zh-CN"/>
              <a:t/>
            </a:fld>
            <a:endParaRPr lang="en-US" altLang="zh-CN"/>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4"/>
          <p:cNvSpPr>
            <a:spLocks noGrp="1" noChangeArrowheads="1"/>
          </p:cNvSpPr>
          <p:nvPr>
            <p:ph type="dt" sz="half" idx="10"/>
          </p:nvPr>
        </p:nvSpPr>
        <p:spPr/>
        <p:txBody>
          <a:bodyPr/>
          <a:lstStyle>
            <a:lvl1pPr>
              <a:defRPr/>
            </a:lvl1pPr>
          </a:lstStyle>
          <a:p>
            <a:pPr>
              <a:defRPr/>
            </a:pPr>
            <a:endParaRPr lang="zh-CN" altLang="en-US"/>
          </a:p>
        </p:txBody>
      </p:sp>
      <p:sp>
        <p:nvSpPr>
          <p:cNvPr id="3" name="Rectangle 5"/>
          <p:cNvSpPr>
            <a:spLocks noGrp="1" noChangeArrowheads="1"/>
          </p:cNvSpPr>
          <p:nvPr>
            <p:ph type="ftr" sz="quarter" idx="11"/>
          </p:nvPr>
        </p:nvSpPr>
        <p:spPr/>
        <p:txBody>
          <a:bodyPr/>
          <a:lstStyle>
            <a:lvl1pPr>
              <a:defRPr/>
            </a:lvl1pPr>
          </a:lstStyle>
          <a:p>
            <a:pPr>
              <a:defRPr/>
            </a:pPr>
            <a:endParaRPr lang="zh-CN" altLang="en-US"/>
          </a:p>
        </p:txBody>
      </p:sp>
      <p:sp>
        <p:nvSpPr>
          <p:cNvPr id="4" name="Rectangle 6"/>
          <p:cNvSpPr>
            <a:spLocks noGrp="1" noChangeArrowheads="1"/>
          </p:cNvSpPr>
          <p:nvPr>
            <p:ph type="sldNum" sz="quarter" idx="12"/>
          </p:nvPr>
        </p:nvSpPr>
        <p:spPr/>
        <p:txBody>
          <a:bodyPr/>
          <a:lstStyle>
            <a:lvl1pPr>
              <a:defRPr/>
            </a:lvl1pPr>
          </a:lstStyle>
          <a:p>
            <a:pPr>
              <a:defRPr/>
            </a:pPr>
            <a:fld id="{F5136E8D-88E2-423E-BE87-44B2C23F21DB}" type="slidenum">
              <a:rPr lang="en-US" altLang="zh-CN"/>
              <a:t/>
            </a:fld>
            <a:endParaRPr lang="en-US" altLang="zh-CN"/>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p:txBody>
          <a:bodyPr/>
          <a:lstStyle>
            <a:lvl1pPr>
              <a:defRPr/>
            </a:lvl1pPr>
          </a:lstStyle>
          <a:p>
            <a:pPr>
              <a:defRPr/>
            </a:pPr>
            <a:fld id="{B1F40E78-FA24-470B-B7D0-EB592688A577}" type="slidenum">
              <a:rPr lang="en-US" altLang="zh-CN"/>
              <a:t/>
            </a:fld>
            <a:endParaRPr lang="en-US" altLang="zh-CN"/>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p:txBody>
          <a:bodyPr/>
          <a:lstStyle>
            <a:lvl1pPr>
              <a:defRPr/>
            </a:lvl1pPr>
          </a:lstStyle>
          <a:p>
            <a:pPr>
              <a:defRPr/>
            </a:pPr>
            <a:fld id="{4FC9E91D-C811-490B-9A2D-D29623040EC3}" type="slidenum">
              <a:rPr lang="en-US" altLang="zh-CN"/>
              <a:t/>
            </a:fld>
            <a:endParaRPr lang="en-US" altLang="zh-CN"/>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413FD85A-D41D-482F-842D-8682B034D1D8}" type="slidenum">
              <a:rPr lang="en-US" altLang="zh-CN"/>
              <a:t/>
            </a:fld>
            <a:endParaRPr lang="en-US" altLang="zh-CN"/>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20C8325B-9E0D-4008-B1EF-E9251E814CE0}" type="slidenum">
              <a:rPr lang="en-US" altLang="zh-CN"/>
              <a:t/>
            </a:fld>
            <a:endParaRPr lang="en-US" alt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file:///D:\qq&#25991;&#20214;\712321467\Image\C2C\Image2\%7b75232B38-A165-1FB7-499C-2E1C792CACB5%7d.png" TargetMode="External" /><Relationship Id="rId13" Type="http://schemas.openxmlformats.org/officeDocument/2006/relationships/image" Target="../media/image1.png" /><Relationship Id="rId14" Type="http://schemas.openxmlformats.org/officeDocument/2006/relationships/image" Target="../media/image2.png"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0">
          <a:blip r:embed="rId14"/>
          <a:stretch>
            <a:fillRect/>
          </a:stretch>
        </a:blipFill>
        <a:effectLst/>
      </p:bgPr>
    </p:bg>
    <p:spTree>
      <p:nvGrpSpPr>
        <p:cNvPr id="1" name=""/>
        <p:cNvGrpSpPr/>
        <p:nvPr/>
      </p:nvGrpSpPr>
      <p:grpSpPr>
        <a:xfrm>
          <a:off x="0" y="0"/>
          <a: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en-US"/>
            </a:defPPr>
            <a:lvl1pPr algn="l" rtl="0" eaLnBrk="1" fontAlgn="base" hangingPunct="1">
              <a:spcBef>
                <a:spcPct val="0"/>
              </a:spcBef>
              <a:spcAft>
                <a:spcPct val="0"/>
              </a:spcAft>
              <a:defRPr sz="1400"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endParaRPr lang="zh-CN"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en-US"/>
            </a:defPPr>
            <a:lvl1pPr algn="ctr" rtl="0" eaLnBrk="1" fontAlgn="base" hangingPunct="1">
              <a:spcBef>
                <a:spcPct val="0"/>
              </a:spcBef>
              <a:spcAft>
                <a:spcPct val="0"/>
              </a:spcAft>
              <a:defRPr sz="1400"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endParaRPr lang="zh-CN"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en-US"/>
            </a:defPPr>
            <a:lvl1pPr algn="r" rtl="0" eaLnBrk="1" fontAlgn="base" hangingPunct="1">
              <a:spcBef>
                <a:spcPct val="0"/>
              </a:spcBef>
              <a:spcAft>
                <a:spcPct val="0"/>
              </a:spcAft>
              <a:defRPr sz="1400"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defRPr/>
            </a:pPr>
            <a:fld id="{42EABCB4-C9E9-4871-A157-2335BE876D03}" type="slidenum">
              <a:rPr lang="en-US" altLang="zh-CN"/>
              <a:t/>
            </a:fld>
            <a:endParaRPr lang="en-US" altLang="zh-CN"/>
          </a:p>
        </p:txBody>
      </p:sp>
      <p:pic>
        <p:nvPicPr>
          <p:cNvPr id="1031" name="图片 1073743875" descr="学科网 zxxk.com" title=""/>
          <p:cNvPicPr>
            <a:picLocks noChangeAspect="1"/>
          </p:cNvPicPr>
          <p:nvPr/>
        </p:nvPicPr>
        <p:blipFill>
          <a:blip r:embed="rId13" r:link="rId1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15114221122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0">
          <a:blip r:embed="rId3"/>
          <a:stretch>
            <a:fillRect/>
          </a:stretch>
        </a:blipFill>
        <a:effectLst/>
      </p:bgPr>
    </p:bg>
    <p:spTree>
      <p:nvGrpSpPr>
        <p:cNvPr id="1" name=""/>
        <p:cNvGrpSpPr/>
        <p:nvPr/>
      </p:nvGrpSpPr>
      <p:grpSpPr>
        <a:xfrm>
          <a:off x="0" y="0"/>
          <a:ext cx="0" cy="0"/>
        </a:xfrm>
      </p:grpSpPr>
      <p:sp>
        <p:nvSpPr>
          <p:cNvPr id="7" name="Text Box 5" title=""/>
          <p:cNvSpPr txBox="1">
            <a:spLocks noChangeArrowheads="1"/>
          </p:cNvSpPr>
          <p:nvPr/>
        </p:nvSpPr>
        <p:spPr bwMode="auto">
          <a:xfrm>
            <a:off x="481013" y="2419350"/>
            <a:ext cx="8061325" cy="120015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eaLnBrk="0" hangingPunct="0">
              <a:defRPr/>
            </a:pPr>
            <a:r>
              <a:rPr lang="zh-CN" altLang="en-US" sz="7200" b="1">
                <a:solidFill>
                  <a:srgbClr val="FF33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学习有法 贵在得法</a:t>
            </a:r>
            <a:endParaRPr lang="zh-CN" altLang="en-US" sz="7200" b="1">
              <a:solidFill>
                <a:srgbClr val="FF33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9" name="Text Box 7" title=""/>
          <p:cNvSpPr txBox="1">
            <a:spLocks noChangeArrowheads="1"/>
          </p:cNvSpPr>
          <p:nvPr/>
        </p:nvSpPr>
        <p:spPr bwMode="auto">
          <a:xfrm>
            <a:off x="4038600" y="4876800"/>
            <a:ext cx="4545330" cy="645160"/>
          </a:xfrm>
          <a:prstGeom prst="rect">
            <a:avLst/>
          </a:prstGeom>
          <a:noFill/>
          <a:ln w="9525">
            <a:noFill/>
            <a:miter lim="800000"/>
          </a:ln>
          <a:effectLst/>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eaLnBrk="0" hangingPunct="0">
              <a:defRPr/>
            </a:pPr>
            <a:r>
              <a:rPr lang="zh-CN" altLang="en-US" sz="3600" b="1" smtClean="0">
                <a:solidFill>
                  <a:schemeClr val="accent3"/>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高二（）班 主</a:t>
            </a:r>
            <a:r>
              <a:rPr lang="zh-CN" altLang="en-US" sz="3600" b="1">
                <a:solidFill>
                  <a:schemeClr val="accent3"/>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题班会</a:t>
            </a:r>
            <a:endParaRPr lang="zh-CN" altLang="en-US" sz="3600" b="1">
              <a:solidFill>
                <a:schemeClr val="accent3"/>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pPr algn="l" eaLnBrk="1" hangingPunct="1"/>
            <a:r>
              <a:rPr lang="zh-CN" altLang="en-US" b="1" smtClean="0">
                <a:ea typeface="宋体" panose="02010600030101010101" pitchFamily="2" charset="-122"/>
              </a:rPr>
              <a:t>何以成为成绩榜上的佼佼者？</a:t>
            </a:r>
            <a:endParaRPr lang="zh-CN" altLang="en-US" b="1" smtClean="0">
              <a:solidFill>
                <a:srgbClr val="FF0000"/>
              </a:solidFill>
              <a:effectLst>
                <a:outerShdw blurRad="38100" dist="38100" dir="2700000" algn="tl">
                  <a:srgbClr val="C0C0C0"/>
                </a:outerShdw>
              </a:effectLst>
              <a:ea typeface="宋体" panose="02010600030101010101" pitchFamily="2" charset="-122"/>
            </a:endParaRPr>
          </a:p>
        </p:txBody>
      </p:sp>
      <p:sp>
        <p:nvSpPr>
          <p:cNvPr id="3075" name="内容占位符 2" title=""/>
          <p:cNvSpPr>
            <a:spLocks noGrp="1"/>
          </p:cNvSpPr>
          <p:nvPr>
            <p:ph idx="1"/>
          </p:nvPr>
        </p:nvSpPr>
        <p:spPr>
          <a:xfrm>
            <a:off x="914400" y="2179638"/>
            <a:ext cx="8458200" cy="4525962"/>
          </a:xfrm>
        </p:spPr>
        <p:txBody>
          <a:bodyPr/>
          <a:lstStyle/>
          <a:p>
            <a:pPr eaLnBrk="1" hangingPunct="1">
              <a:lnSpc>
                <a:spcPct val="150000"/>
              </a:lnSpc>
              <a:buFont typeface="Wingdings" panose="05000000000000000000" pitchFamily="2" charset="2"/>
              <a:buChar char="Ø"/>
            </a:pPr>
            <a:r>
              <a:rPr lang="zh-CN" altLang="en-US" sz="4400" b="1" smtClean="0">
                <a:ea typeface="宋体" panose="02010600030101010101" pitchFamily="2" charset="-122"/>
              </a:rPr>
              <a:t>凭智商吗？</a:t>
            </a:r>
            <a:endParaRPr lang="en-US" altLang="zh-CN" sz="4400" b="1" smtClean="0">
              <a:ea typeface="宋体" panose="02010600030101010101" pitchFamily="2" charset="-122"/>
            </a:endParaRPr>
          </a:p>
          <a:p>
            <a:pPr eaLnBrk="1" hangingPunct="1">
              <a:lnSpc>
                <a:spcPct val="150000"/>
              </a:lnSpc>
              <a:buFont typeface="Wingdings" panose="05000000000000000000" pitchFamily="2" charset="2"/>
              <a:buChar char="Ø"/>
            </a:pPr>
            <a:r>
              <a:rPr lang="zh-CN" altLang="en-US" sz="4400" b="1" smtClean="0">
                <a:ea typeface="宋体" panose="02010600030101010101" pitchFamily="2" charset="-122"/>
              </a:rPr>
              <a:t>凭努力吗？</a:t>
            </a:r>
            <a:endParaRPr lang="en-US" altLang="zh-CN" sz="4400" b="1" smtClean="0">
              <a:ea typeface="宋体" panose="02010600030101010101" pitchFamily="2" charset="-122"/>
            </a:endParaRPr>
          </a:p>
          <a:p>
            <a:pPr eaLnBrk="1" hangingPunct="1">
              <a:lnSpc>
                <a:spcPct val="150000"/>
              </a:lnSpc>
              <a:buFont typeface="Wingdings" panose="05000000000000000000" pitchFamily="2" charset="2"/>
              <a:buChar char="Ø"/>
            </a:pPr>
            <a:r>
              <a:rPr lang="zh-CN" altLang="en-US" sz="4400" b="1" smtClean="0">
                <a:ea typeface="宋体" panose="02010600030101010101" pitchFamily="2" charset="-122"/>
              </a:rPr>
              <a:t>凭补课吗？</a:t>
            </a:r>
            <a:endParaRPr lang="en-US" altLang="zh-CN" sz="4400" b="1" smtClean="0">
              <a:ea typeface="宋体" panose="02010600030101010101" pitchFamily="2" charset="-122"/>
            </a:endParaRPr>
          </a:p>
        </p:txBody>
      </p:sp>
      <p:sp>
        <p:nvSpPr>
          <p:cNvPr id="3" name="矩形 2" title=""/>
          <p:cNvSpPr>
            <a:spLocks noChangeArrowheads="1"/>
          </p:cNvSpPr>
          <p:nvPr/>
        </p:nvSpPr>
        <p:spPr bwMode="auto">
          <a:xfrm>
            <a:off x="6629400" y="2667000"/>
            <a:ext cx="685800" cy="2800350"/>
          </a:xfrm>
          <a:prstGeom prst="rect">
            <a:avLst/>
          </a:prstGeom>
          <a:noFill/>
          <a:ln w="9525">
            <a:noFill/>
            <a:miter lim="800000"/>
          </a:ln>
        </p:spPr>
        <p:txBody>
          <a:bodyPr>
            <a:spAutoFit/>
          </a:bodyPr>
          <a:lstStyle>
            <a:defPPr>
              <a:defRPr lang="en-US"/>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4400" b="1">
                <a:solidFill>
                  <a:srgbClr val="FF0000"/>
                </a:solidFill>
              </a:rPr>
              <a:t>自学能力</a:t>
            </a:r>
            <a:endParaRPr lang="zh-CN" altLang="en-US" sz="44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title=""/>
          <p:cNvSpPr>
            <a:spLocks noGrp="1"/>
          </p:cNvSpPr>
          <p:nvPr>
            <p:ph type="title"/>
          </p:nvPr>
        </p:nvSpPr>
        <p:spPr/>
        <p:txBody>
          <a:bodyPr/>
          <a:lstStyle/>
          <a:p>
            <a:pPr algn="l" eaLnBrk="1" hangingPunct="1"/>
            <a:r>
              <a:rPr lang="zh-CN" altLang="en-US" b="1" smtClean="0">
                <a:solidFill>
                  <a:srgbClr val="FF0000"/>
                </a:solidFill>
              </a:rPr>
              <a:t>自学能力如何提升？</a:t>
            </a:r>
            <a:endParaRPr lang="zh-CN" altLang="en-US" b="1" smtClean="0">
              <a:solidFill>
                <a:srgbClr val="FF0000"/>
              </a:solidFill>
            </a:endParaRPr>
          </a:p>
        </p:txBody>
      </p:sp>
      <p:sp>
        <p:nvSpPr>
          <p:cNvPr id="3075" name="内容占位符 2" title=""/>
          <p:cNvSpPr>
            <a:spLocks noGrp="1"/>
          </p:cNvSpPr>
          <p:nvPr>
            <p:ph idx="1"/>
          </p:nvPr>
        </p:nvSpPr>
        <p:spPr>
          <a:xfrm>
            <a:off x="762000" y="2560638"/>
            <a:ext cx="6934200" cy="3078162"/>
          </a:xfrm>
        </p:spPr>
        <p:txBody>
          <a:bodyPr/>
          <a:lstStyle/>
          <a:p>
            <a:pPr eaLnBrk="1" hangingPunct="1">
              <a:lnSpc>
                <a:spcPct val="150000"/>
              </a:lnSpc>
              <a:buFont typeface="Wingdings" panose="05000000000000000000" pitchFamily="2" charset="2"/>
              <a:buChar char="Ø"/>
            </a:pPr>
            <a:r>
              <a:rPr lang="zh-CN" altLang="en-US" sz="4400" b="1" smtClean="0">
                <a:ea typeface="宋体" panose="02010600030101010101" pitchFamily="2" charset="-122"/>
              </a:rPr>
              <a:t>集中精力  甩掉拖延症</a:t>
            </a:r>
            <a:endParaRPr lang="en-US" altLang="zh-CN" sz="4400" b="1" smtClean="0">
              <a:ea typeface="宋体" panose="02010600030101010101" pitchFamily="2" charset="-122"/>
            </a:endParaRPr>
          </a:p>
          <a:p>
            <a:pPr eaLnBrk="1" hangingPunct="1">
              <a:lnSpc>
                <a:spcPct val="150000"/>
              </a:lnSpc>
              <a:buFont typeface="Wingdings" panose="05000000000000000000" pitchFamily="2" charset="2"/>
              <a:buChar char="Ø"/>
            </a:pPr>
            <a:r>
              <a:rPr lang="zh-CN" altLang="en-US" sz="4400" b="1" smtClean="0">
                <a:ea typeface="宋体" panose="02010600030101010101" pitchFamily="2" charset="-122"/>
              </a:rPr>
              <a:t>端正态度  以学法提效率</a:t>
            </a:r>
            <a:endParaRPr lang="en-US" altLang="zh-CN" sz="4400" b="1" smtClean="0">
              <a:ea typeface="宋体" panose="02010600030101010101" pitchFamily="2" charset="-122"/>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098" name="Picture 2" title=""/>
          <p:cNvPicPr>
            <a:picLocks noChangeAspect="1" noChangeArrowheads="1"/>
          </p:cNvPicPr>
          <p:nvPr/>
        </p:nvPicPr>
        <p:blipFill>
          <a:blip r:embed="rId2"/>
          <a:stretch>
            <a:fillRect/>
          </a:stretch>
        </p:blipFill>
        <p:spPr bwMode="auto">
          <a:xfrm>
            <a:off x="30163" y="4757738"/>
            <a:ext cx="9037637" cy="2066925"/>
          </a:xfrm>
          <a:prstGeom prst="rect">
            <a:avLst/>
          </a:prstGeom>
          <a:noFill/>
          <a:ln w="9525">
            <a:noFill/>
            <a:miter lim="800000"/>
          </a:ln>
        </p:spPr>
      </p:pic>
      <p:sp>
        <p:nvSpPr>
          <p:cNvPr id="4099"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集中精力  甩掉拖延症</a:t>
            </a:r>
            <a:endParaRPr lang="zh-CN" altLang="en-US" b="1" smtClean="0">
              <a:solidFill>
                <a:srgbClr val="FF0000"/>
              </a:solidFill>
              <a:ea typeface="宋体" panose="02010600030101010101" pitchFamily="2" charset="-122"/>
            </a:endParaRPr>
          </a:p>
        </p:txBody>
      </p:sp>
      <p:sp>
        <p:nvSpPr>
          <p:cNvPr id="3" name="内容占位符 2" title=""/>
          <p:cNvSpPr>
            <a:spLocks noGrp="1"/>
          </p:cNvSpPr>
          <p:nvPr>
            <p:ph idx="1"/>
          </p:nvPr>
        </p:nvSpPr>
        <p:spPr>
          <a:xfrm>
            <a:off x="-76200" y="1600200"/>
            <a:ext cx="5105400" cy="4525963"/>
          </a:xfrm>
        </p:spPr>
        <p:txBody>
          <a:bodyPr/>
          <a:lstStyle/>
          <a:p>
            <a:r>
              <a:rPr lang="zh-CN" altLang="en-US" b="1" smtClean="0">
                <a:ea typeface="宋体" panose="02010600030101010101" pitchFamily="2" charset="-122"/>
              </a:rPr>
              <a:t>拖延症的产生：</a:t>
            </a:r>
            <a:endParaRPr lang="en-US" altLang="zh-CN" b="1" smtClean="0">
              <a:ea typeface="宋体" panose="02010600030101010101" pitchFamily="2" charset="-122"/>
            </a:endParaRPr>
          </a:p>
          <a:p>
            <a:pPr algn="ctr">
              <a:buFontTx/>
              <a:buNone/>
            </a:pPr>
            <a:r>
              <a:rPr lang="zh-CN" altLang="en-US" smtClean="0">
                <a:ea typeface="宋体" panose="02010600030101010101" pitchFamily="2" charset="-122"/>
              </a:rPr>
              <a:t>  有件不想做的事情</a:t>
            </a:r>
            <a:endParaRPr lang="en-US" altLang="zh-CN" smtClean="0">
              <a:ea typeface="宋体" panose="02010600030101010101" pitchFamily="2" charset="-122"/>
            </a:endParaRPr>
          </a:p>
          <a:p>
            <a:pPr algn="ctr">
              <a:buFontTx/>
              <a:buNone/>
            </a:pPr>
            <a:endParaRPr lang="en-US" altLang="zh-CN" smtClean="0">
              <a:ea typeface="宋体" panose="02010600030101010101" pitchFamily="2" charset="-122"/>
            </a:endParaRPr>
          </a:p>
          <a:p>
            <a:pPr algn="ctr">
              <a:buFontTx/>
              <a:buNone/>
            </a:pPr>
            <a:r>
              <a:rPr lang="zh-CN" altLang="en-US" smtClean="0">
                <a:ea typeface="宋体" panose="02010600030101010101" pitchFamily="2" charset="-122"/>
              </a:rPr>
              <a:t>想到这件事就特别烦躁</a:t>
            </a:r>
            <a:endParaRPr lang="en-US" altLang="zh-CN" smtClean="0">
              <a:ea typeface="宋体" panose="02010600030101010101" pitchFamily="2" charset="-122"/>
            </a:endParaRPr>
          </a:p>
          <a:p>
            <a:pPr algn="ctr">
              <a:buFontTx/>
              <a:buNone/>
            </a:pPr>
            <a:endParaRPr lang="en-US" altLang="zh-CN" smtClean="0">
              <a:ea typeface="宋体" panose="02010600030101010101" pitchFamily="2" charset="-122"/>
            </a:endParaRPr>
          </a:p>
          <a:p>
            <a:pPr algn="ctr">
              <a:buFontTx/>
              <a:buNone/>
            </a:pPr>
            <a:r>
              <a:rPr lang="zh-CN" altLang="en-US" smtClean="0">
                <a:ea typeface="宋体" panose="02010600030101010101" pitchFamily="2" charset="-122"/>
              </a:rPr>
              <a:t>既然这么痛苦不如玩手机吧</a:t>
            </a:r>
            <a:endParaRPr lang="en-US" altLang="zh-CN" smtClean="0">
              <a:ea typeface="宋体" panose="02010600030101010101" pitchFamily="2" charset="-122"/>
            </a:endParaRPr>
          </a:p>
          <a:p>
            <a:pPr algn="ctr">
              <a:buFontTx/>
              <a:buNone/>
            </a:pPr>
            <a:endParaRPr lang="en-US" altLang="zh-CN" smtClean="0">
              <a:ea typeface="宋体" panose="02010600030101010101" pitchFamily="2" charset="-122"/>
            </a:endParaRPr>
          </a:p>
          <a:p>
            <a:pPr algn="ctr">
              <a:buFontTx/>
              <a:buNone/>
            </a:pPr>
            <a:r>
              <a:rPr lang="zh-CN" altLang="en-US" smtClean="0">
                <a:ea typeface="宋体" panose="02010600030101010101" pitchFamily="2" charset="-122"/>
              </a:rPr>
              <a:t>变得更难受了</a:t>
            </a:r>
            <a:endParaRPr lang="en-US" altLang="zh-CN" smtClean="0">
              <a:ea typeface="宋体" panose="02010600030101010101" pitchFamily="2" charset="-122"/>
            </a:endParaRPr>
          </a:p>
        </p:txBody>
      </p:sp>
      <p:cxnSp>
        <p:nvCxnSpPr>
          <p:cNvPr id="4101" name="直接箭头连接符 4" title=""/>
          <p:cNvCxnSpPr>
            <a:cxnSpLocks noChangeShapeType="1"/>
          </p:cNvCxnSpPr>
          <p:nvPr/>
        </p:nvCxnSpPr>
        <p:spPr bwMode="auto">
          <a:xfrm flipH="1">
            <a:off x="2362200" y="2743200"/>
            <a:ext cx="0" cy="609600"/>
          </a:xfrm>
          <a:prstGeom prst="straightConnector1">
            <a:avLst/>
          </a:prstGeom>
          <a:noFill/>
          <a:ln w="38100" algn="ctr">
            <a:solidFill>
              <a:schemeClr val="tx1"/>
            </a:solidFill>
            <a:round/>
            <a:tailEnd type="arrow" w="med" len="med"/>
          </a:ln>
        </p:spPr>
      </p:cxnSp>
      <p:cxnSp>
        <p:nvCxnSpPr>
          <p:cNvPr id="4102" name="直接箭头连接符 5" title=""/>
          <p:cNvCxnSpPr>
            <a:cxnSpLocks noChangeShapeType="1"/>
          </p:cNvCxnSpPr>
          <p:nvPr/>
        </p:nvCxnSpPr>
        <p:spPr bwMode="auto">
          <a:xfrm flipH="1">
            <a:off x="2362200" y="3886200"/>
            <a:ext cx="0" cy="609600"/>
          </a:xfrm>
          <a:prstGeom prst="straightConnector1">
            <a:avLst/>
          </a:prstGeom>
          <a:noFill/>
          <a:ln w="38100" algn="ctr">
            <a:solidFill>
              <a:schemeClr val="tx1"/>
            </a:solidFill>
            <a:round/>
            <a:tailEnd type="arrow" w="med" len="med"/>
          </a:ln>
        </p:spPr>
      </p:cxnSp>
      <p:cxnSp>
        <p:nvCxnSpPr>
          <p:cNvPr id="4103" name="直接箭头连接符 6" title=""/>
          <p:cNvCxnSpPr>
            <a:cxnSpLocks noChangeShapeType="1"/>
          </p:cNvCxnSpPr>
          <p:nvPr/>
        </p:nvCxnSpPr>
        <p:spPr bwMode="auto">
          <a:xfrm flipH="1">
            <a:off x="2362200" y="5181600"/>
            <a:ext cx="0" cy="609600"/>
          </a:xfrm>
          <a:prstGeom prst="straightConnector1">
            <a:avLst/>
          </a:prstGeom>
          <a:noFill/>
          <a:ln w="38100" algn="ctr">
            <a:solidFill>
              <a:schemeClr val="tx1"/>
            </a:solidFill>
            <a:round/>
            <a:tailEnd type="arrow" w="med" len="med"/>
          </a:ln>
        </p:spPr>
      </p:cxnSp>
      <p:sp>
        <p:nvSpPr>
          <p:cNvPr id="8" name="内容占位符 2" title=""/>
          <p:cNvSpPr txBox="1"/>
          <p:nvPr/>
        </p:nvSpPr>
        <p:spPr bwMode="auto">
          <a:xfrm>
            <a:off x="5029200" y="1622425"/>
            <a:ext cx="4114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宋体" panose="02010600030101010101" pitchFamily="2"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fontAlgn="base" latinLnBrk="0" hangingPunct="1">
              <a:spcBef>
                <a:spcPct val="20000"/>
              </a:spcBef>
              <a:spcAft>
                <a:spcPct val="0"/>
              </a:spcAft>
              <a:buChar char="»"/>
              <a:defRPr sz="2000" kern="1200">
                <a:solidFill>
                  <a:schemeClr val="tx1"/>
                </a:solidFill>
                <a:latin typeface="+mn-lt"/>
                <a:ea typeface="宋体" panose="02010600030101010101" pitchFamily="2" charset="-122"/>
                <a:cs typeface="+mn-cs"/>
              </a:defRPr>
            </a:lvl6pPr>
            <a:lvl7pPr marL="2971800" indent="-228600" algn="l" defTabSz="914400" rtl="0" eaLnBrk="1" fontAlgn="base" latinLnBrk="0" hangingPunct="1">
              <a:spcBef>
                <a:spcPct val="20000"/>
              </a:spcBef>
              <a:spcAft>
                <a:spcPct val="0"/>
              </a:spcAft>
              <a:buChar char="»"/>
              <a:defRPr sz="2000" kern="1200">
                <a:solidFill>
                  <a:schemeClr val="tx1"/>
                </a:solidFill>
                <a:latin typeface="+mn-lt"/>
                <a:ea typeface="宋体" panose="02010600030101010101" pitchFamily="2" charset="-122"/>
                <a:cs typeface="+mn-cs"/>
              </a:defRPr>
            </a:lvl7pPr>
            <a:lvl8pPr marL="3429000" indent="-228600" algn="l" defTabSz="914400" rtl="0" eaLnBrk="1" fontAlgn="base" latinLnBrk="0" hangingPunct="1">
              <a:spcBef>
                <a:spcPct val="20000"/>
              </a:spcBef>
              <a:spcAft>
                <a:spcPct val="0"/>
              </a:spcAft>
              <a:buChar char="»"/>
              <a:defRPr sz="2000" kern="1200">
                <a:solidFill>
                  <a:schemeClr val="tx1"/>
                </a:solidFill>
                <a:latin typeface="+mn-lt"/>
                <a:ea typeface="宋体" panose="02010600030101010101" pitchFamily="2" charset="-122"/>
                <a:cs typeface="+mn-cs"/>
              </a:defRPr>
            </a:lvl8pPr>
            <a:lvl9pPr marL="3886200" indent="-228600" algn="l" defTabSz="914400" rtl="0" eaLnBrk="1" fontAlgn="base" latinLnBrk="0" hangingPunct="1">
              <a:spcBef>
                <a:spcPct val="20000"/>
              </a:spcBef>
              <a:spcAft>
                <a:spcPct val="0"/>
              </a:spcAft>
              <a:buChar char="»"/>
              <a:defRPr sz="2000" kern="1200">
                <a:solidFill>
                  <a:schemeClr val="tx1"/>
                </a:solidFill>
                <a:latin typeface="+mn-lt"/>
                <a:ea typeface="宋体" panose="02010600030101010101" pitchFamily="2" charset="-122"/>
                <a:cs typeface="+mn-cs"/>
              </a:defRPr>
            </a:lvl9pPr>
          </a:lstStyle>
          <a:p>
            <a:pPr>
              <a:defRPr/>
            </a:pPr>
            <a:r>
              <a:rPr lang="zh-CN" altLang="en-US" b="1" smtClean="0"/>
              <a:t>大脑实质</a:t>
            </a:r>
            <a:r>
              <a:rPr lang="zh-CN" altLang="en-US" b="1" kern="0" smtClean="0"/>
              <a:t>：</a:t>
            </a:r>
            <a:endParaRPr lang="en-US" altLang="zh-CN" b="1" kern="0" smtClean="0"/>
          </a:p>
          <a:p>
            <a:pPr marL="0" indent="0" algn="ctr">
              <a:buFontTx/>
              <a:buNone/>
              <a:defRPr/>
            </a:pPr>
            <a:r>
              <a:rPr lang="zh-CN" altLang="en-US" smtClean="0"/>
              <a:t>大脑预测那件事会让我们产生不安</a:t>
            </a:r>
            <a:endParaRPr lang="en-US" altLang="zh-CN" smtClean="0"/>
          </a:p>
          <a:p>
            <a:pPr marL="0" indent="0" algn="ctr">
              <a:buFontTx/>
              <a:buNone/>
              <a:defRPr/>
            </a:pPr>
            <a:endParaRPr lang="en-US" altLang="zh-CN" kern="0" smtClean="0"/>
          </a:p>
          <a:p>
            <a:pPr marL="0" indent="0" algn="ctr">
              <a:buFontTx/>
              <a:buNone/>
              <a:defRPr/>
            </a:pPr>
            <a:r>
              <a:rPr lang="zh-CN" altLang="en-US" smtClean="0"/>
              <a:t>这件事激活了大脑中的疼痛区域</a:t>
            </a:r>
            <a:endParaRPr lang="en-US" altLang="zh-CN" smtClean="0"/>
          </a:p>
          <a:p>
            <a:pPr marL="0" indent="0" algn="ctr">
              <a:buFontTx/>
              <a:buNone/>
              <a:defRPr/>
            </a:pPr>
            <a:endParaRPr lang="en-US" altLang="zh-CN" smtClean="0"/>
          </a:p>
          <a:p>
            <a:pPr marL="0" indent="0" algn="ctr">
              <a:buFontTx/>
              <a:buNone/>
              <a:defRPr/>
            </a:pPr>
            <a:r>
              <a:rPr lang="zh-CN" altLang="en-US" smtClean="0"/>
              <a:t>大脑寻求停止这种痛苦开始转移注意力。</a:t>
            </a:r>
            <a:endParaRPr lang="en-US" altLang="zh-CN" kern="0" smtClean="0"/>
          </a:p>
        </p:txBody>
      </p:sp>
      <p:cxnSp>
        <p:nvCxnSpPr>
          <p:cNvPr id="4105" name="直接箭头连接符 9" title=""/>
          <p:cNvCxnSpPr>
            <a:cxnSpLocks noChangeShapeType="1"/>
          </p:cNvCxnSpPr>
          <p:nvPr/>
        </p:nvCxnSpPr>
        <p:spPr bwMode="auto">
          <a:xfrm flipH="1">
            <a:off x="7086600" y="3200400"/>
            <a:ext cx="0" cy="609600"/>
          </a:xfrm>
          <a:prstGeom prst="straightConnector1">
            <a:avLst/>
          </a:prstGeom>
          <a:noFill/>
          <a:ln w="38100" algn="ctr">
            <a:solidFill>
              <a:schemeClr val="tx1"/>
            </a:solidFill>
            <a:round/>
            <a:tailEnd type="arrow" w="med" len="med"/>
          </a:ln>
        </p:spPr>
      </p:cxnSp>
      <p:cxnSp>
        <p:nvCxnSpPr>
          <p:cNvPr id="4106" name="直接箭头连接符 10" title=""/>
          <p:cNvCxnSpPr>
            <a:cxnSpLocks noChangeShapeType="1"/>
          </p:cNvCxnSpPr>
          <p:nvPr/>
        </p:nvCxnSpPr>
        <p:spPr bwMode="auto">
          <a:xfrm flipH="1">
            <a:off x="7086600" y="4876800"/>
            <a:ext cx="0" cy="609600"/>
          </a:xfrm>
          <a:prstGeom prst="straightConnector1">
            <a:avLst/>
          </a:prstGeom>
          <a:noFill/>
          <a:ln w="38100" algn="ctr">
            <a:solidFill>
              <a:schemeClr val="tx1"/>
            </a:solidFill>
            <a:round/>
            <a:tailEnd type="arrow" w="med" len="med"/>
          </a:ln>
        </p:spPr>
      </p:cxn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2" name="标题 1" title=""/>
          <p:cNvSpPr>
            <a:spLocks noGrp="1"/>
          </p:cNvSpPr>
          <p:nvPr>
            <p:ph type="title"/>
          </p:nvPr>
        </p:nvSpPr>
        <p:spPr/>
        <p:txBody>
          <a:bodyPr/>
          <a:lstStyle/>
          <a:p>
            <a:pPr algn="l"/>
            <a:r>
              <a:rPr lang="zh-CN" altLang="en-US" b="1" smtClean="0">
                <a:ea typeface="宋体" panose="02010600030101010101" pitchFamily="2" charset="-122"/>
              </a:rPr>
              <a:t>如何解决这个问题呢？</a:t>
            </a:r>
            <a:endParaRPr lang="zh-CN" altLang="en-US" b="1" smtClean="0">
              <a:ea typeface="宋体" panose="02010600030101010101" pitchFamily="2" charset="-122"/>
            </a:endParaRPr>
          </a:p>
        </p:txBody>
      </p:sp>
      <p:sp>
        <p:nvSpPr>
          <p:cNvPr id="3" name="内容占位符 2" title=""/>
          <p:cNvSpPr>
            <a:spLocks noGrp="1"/>
          </p:cNvSpPr>
          <p:nvPr>
            <p:ph idx="1"/>
          </p:nvPr>
        </p:nvSpPr>
        <p:spPr/>
        <p:txBody>
          <a:bodyPr/>
          <a:lstStyle/>
          <a:p>
            <a:pPr marL="0" indent="0">
              <a:buFontTx/>
              <a:buNone/>
            </a:pPr>
            <a:r>
              <a:rPr lang="zh-CN" altLang="en-US" b="1" smtClean="0">
                <a:solidFill>
                  <a:srgbClr val="FF0000"/>
                </a:solidFill>
                <a:ea typeface="宋体" panose="02010600030101010101" pitchFamily="2" charset="-122"/>
              </a:rPr>
              <a:t>研究表明：</a:t>
            </a:r>
            <a:endParaRPr lang="en-US" altLang="zh-CN" b="1" smtClean="0">
              <a:ea typeface="宋体" panose="02010600030101010101" pitchFamily="2" charset="-122"/>
            </a:endParaRPr>
          </a:p>
          <a:p>
            <a:pPr marL="0" indent="0">
              <a:buFontTx/>
              <a:buNone/>
            </a:pPr>
            <a:r>
              <a:rPr lang="zh-CN" altLang="en-US" b="1" smtClean="0">
                <a:ea typeface="宋体" panose="02010600030101010101" pitchFamily="2" charset="-122"/>
              </a:rPr>
              <a:t>     当你面对一件特别不想做的事情的时候，你的大脑会产生神经上的不适。</a:t>
            </a:r>
            <a:endParaRPr lang="en-US" altLang="zh-CN" b="1" smtClean="0">
              <a:ea typeface="宋体" panose="02010600030101010101" pitchFamily="2" charset="-122"/>
            </a:endParaRPr>
          </a:p>
          <a:p>
            <a:pPr marL="0" indent="0">
              <a:spcBef>
                <a:spcPts val="1800"/>
              </a:spcBef>
              <a:buFontTx/>
              <a:buNone/>
            </a:pPr>
            <a:r>
              <a:rPr lang="zh-CN" altLang="en-US" b="1" smtClean="0">
                <a:ea typeface="宋体" panose="02010600030101010101" pitchFamily="2" charset="-122"/>
              </a:rPr>
              <a:t>      但是一旦你开始做这个不想做的事情的时候，大概十几分钟，神经的不适就会消失。</a:t>
            </a:r>
            <a:endParaRPr lang="zh-CN" altLang="en-US" b="1" smtClean="0">
              <a:ea typeface="宋体" panose="02010600030101010101" pitchFamily="2" charset="-122"/>
            </a:endParaRPr>
          </a:p>
          <a:p>
            <a:pPr marL="0" indent="0">
              <a:buFontTx/>
              <a:buNone/>
            </a:pPr>
            <a:endParaRPr lang="zh-CN" altLang="en-US" smtClean="0">
              <a:ea typeface="宋体" panose="02010600030101010101" pitchFamily="2" charset="-122"/>
            </a:endParaRPr>
          </a:p>
        </p:txBody>
      </p:sp>
      <p:sp>
        <p:nvSpPr>
          <p:cNvPr id="4" name="矩形 3" title=""/>
          <p:cNvSpPr>
            <a:spLocks noChangeArrowheads="1"/>
          </p:cNvSpPr>
          <p:nvPr/>
        </p:nvSpPr>
        <p:spPr bwMode="auto">
          <a:xfrm>
            <a:off x="457200" y="5039380"/>
            <a:ext cx="8153400" cy="523220"/>
          </a:xfrm>
          <a:prstGeom prst="rect">
            <a:avLst/>
          </a:prstGeom>
          <a:noFill/>
          <a:ln w="9525">
            <a:noFill/>
            <a:miter lim="800000"/>
          </a:ln>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r>
              <a:rPr lang="zh-CN" altLang="en-US" sz="2800" b="1">
                <a:solidFill>
                  <a:srgbClr val="FF0000"/>
                </a:solidFill>
              </a:rPr>
              <a:t>不想看书 ，看见书就头疼，怎么治头疼？去看书！</a:t>
            </a:r>
            <a:endParaRPr lang="zh-CN" altLang="en-US" sz="28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50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50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 presetClass="entr" presetSubtype="0" dur="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6"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端正态度  以学法提效率</a:t>
            </a:r>
            <a:endParaRPr lang="zh-CN" altLang="en-US" b="1" smtClean="0">
              <a:solidFill>
                <a:srgbClr val="FF0000"/>
              </a:solidFill>
              <a:ea typeface="宋体" panose="02010600030101010101" pitchFamily="2" charset="-122"/>
            </a:endParaRPr>
          </a:p>
        </p:txBody>
      </p:sp>
      <p:sp>
        <p:nvSpPr>
          <p:cNvPr id="3" name="内容占位符 2" title=""/>
          <p:cNvSpPr>
            <a:spLocks noGrp="1"/>
          </p:cNvSpPr>
          <p:nvPr>
            <p:ph idx="1"/>
          </p:nvPr>
        </p:nvSpPr>
        <p:spPr>
          <a:xfrm>
            <a:off x="533400" y="2133600"/>
            <a:ext cx="6248400" cy="762000"/>
          </a:xfrm>
        </p:spPr>
        <p:txBody>
          <a:bodyPr/>
          <a:lstStyle/>
          <a:p>
            <a:pPr marL="0" indent="0">
              <a:buFontTx/>
              <a:buNone/>
            </a:pPr>
            <a:r>
              <a:rPr lang="zh-CN" altLang="zh-CN" b="1" smtClean="0">
                <a:solidFill>
                  <a:schemeClr val="tx1"/>
                </a:solidFill>
                <a:effectLst>
                  <a:outerShdw blurRad="38100" dist="38100" dir="2700000" algn="tl">
                    <a:srgbClr val="000000">
                      <a:alpha val="43137"/>
                    </a:srgbClr>
                  </a:outerShdw>
                </a:effectLst>
                <a:latin typeface="+mn-lt"/>
                <a:ea typeface="+mn-ea"/>
                <a:cs typeface="+mn-cs"/>
              </a:rPr>
              <a:t> 循环学习法：日清 </a:t>
            </a:r>
            <a:r>
              <a:rPr lang="en-US" altLang="zh-CN" b="1" smtClean="0">
                <a:solidFill>
                  <a:schemeClr val="tx1"/>
                </a:solidFill>
                <a:effectLst>
                  <a:outerShdw blurRad="38100" dist="38100" dir="2700000" algn="tl">
                    <a:srgbClr val="000000">
                      <a:alpha val="43137"/>
                    </a:srgbClr>
                  </a:outerShdw>
                </a:effectLst>
                <a:latin typeface="+mn-lt"/>
                <a:ea typeface="+mn-ea"/>
                <a:cs typeface="+mn-cs"/>
              </a:rPr>
              <a:t>  </a:t>
            </a:r>
            <a:r>
              <a:rPr lang="zh-CN" altLang="zh-CN" b="1" smtClean="0">
                <a:solidFill>
                  <a:schemeClr val="tx1"/>
                </a:solidFill>
                <a:effectLst>
                  <a:outerShdw blurRad="38100" dist="38100" dir="2700000" algn="tl">
                    <a:srgbClr val="000000">
                      <a:alpha val="43137"/>
                    </a:srgbClr>
                  </a:outerShdw>
                </a:effectLst>
                <a:latin typeface="+mn-lt"/>
                <a:ea typeface="+mn-ea"/>
                <a:cs typeface="+mn-cs"/>
              </a:rPr>
              <a:t>周理</a:t>
            </a:r>
            <a:r>
              <a:rPr lang="en-US" altLang="zh-CN" b="1" smtClean="0">
                <a:solidFill>
                  <a:schemeClr val="tx1"/>
                </a:solidFill>
                <a:effectLst>
                  <a:outerShdw blurRad="38100" dist="38100" dir="2700000" algn="tl">
                    <a:srgbClr val="000000">
                      <a:alpha val="43137"/>
                    </a:srgbClr>
                  </a:outerShdw>
                </a:effectLst>
                <a:latin typeface="+mn-lt"/>
                <a:ea typeface="+mn-ea"/>
                <a:cs typeface="+mn-cs"/>
              </a:rPr>
              <a:t> </a:t>
            </a:r>
            <a:r>
              <a:rPr lang="zh-CN" altLang="zh-CN" b="1" smtClean="0">
                <a:solidFill>
                  <a:schemeClr val="tx1"/>
                </a:solidFill>
                <a:effectLst>
                  <a:outerShdw blurRad="38100" dist="38100" dir="2700000" algn="tl">
                    <a:srgbClr val="000000">
                      <a:alpha val="43137"/>
                    </a:srgbClr>
                  </a:outerShdw>
                </a:effectLst>
                <a:latin typeface="+mn-lt"/>
                <a:ea typeface="+mn-ea"/>
                <a:cs typeface="+mn-cs"/>
              </a:rPr>
              <a:t> 月结</a:t>
            </a:r>
            <a:endParaRPr lang="zh-CN" altLang="en-US" smtClean="0">
              <a:effectLst>
                <a:outerShdw blurRad="38100" dist="38100" dir="2700000" algn="tl">
                  <a:srgbClr val="000000">
                    <a:alpha val="43137"/>
                  </a:srgbClr>
                </a:outerShdw>
              </a:effectLst>
              <a:ea typeface="宋体" panose="02010600030101010101" pitchFamily="2" charset="-122"/>
            </a:endParaRPr>
          </a:p>
        </p:txBody>
      </p:sp>
      <p:sp>
        <p:nvSpPr>
          <p:cNvPr id="4" name="矩形 3" title=""/>
          <p:cNvSpPr/>
          <p:nvPr/>
        </p:nvSpPr>
        <p:spPr>
          <a:xfrm>
            <a:off x="533400" y="3200400"/>
            <a:ext cx="8229600" cy="2308324"/>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itchFamily="34" charset="0"/>
                <a:ea typeface="宋体" panose="02010600030101010101" pitchFamily="2" charset="-122"/>
                <a:cs typeface="+mn-cs"/>
              </a:defRPr>
            </a:lvl9pPr>
          </a:lstStyle>
          <a:p>
            <a:pPr>
              <a:lnSpc>
                <a:spcPct val="150000"/>
              </a:lnSpc>
            </a:pPr>
            <a:r>
              <a:rPr lang="zh-CN" altLang="zh-CN" sz="3200" b="1"/>
              <a:t>建</a:t>
            </a:r>
            <a:r>
              <a:rPr lang="zh-CN" altLang="zh-CN" sz="3200" b="1" smtClean="0"/>
              <a:t>议</a:t>
            </a:r>
            <a:r>
              <a:rPr lang="zh-CN" altLang="en-US" sz="3200" smtClean="0"/>
              <a:t>：</a:t>
            </a:r>
            <a:r>
              <a:rPr lang="zh-CN" altLang="zh-CN" sz="3200" smtClean="0"/>
              <a:t>学习</a:t>
            </a:r>
            <a:r>
              <a:rPr lang="zh-CN" altLang="en-US" sz="3200" smtClean="0"/>
              <a:t>的</a:t>
            </a:r>
            <a:r>
              <a:rPr lang="zh-CN" altLang="zh-CN" sz="3200" smtClean="0"/>
              <a:t>重</a:t>
            </a:r>
            <a:r>
              <a:rPr lang="zh-CN" altLang="zh-CN" sz="3200"/>
              <a:t>点应放在夯实基础知识、提高知识综合能力上，及时复习，反思总结，这样才能收到良好的学习效果。</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a:spLocks noGrp="1"/>
          </p:cNvSpPr>
          <p:nvPr>
            <p:ph idx="1"/>
          </p:nvPr>
        </p:nvSpPr>
        <p:spPr>
          <a:xfrm>
            <a:off x="228600" y="1722438"/>
            <a:ext cx="8458200" cy="4525962"/>
          </a:xfrm>
        </p:spPr>
        <p:txBody>
          <a:bodyPr/>
          <a:lstStyle/>
          <a:p>
            <a:pPr>
              <a:lnSpc>
                <a:spcPct val="150000"/>
              </a:lnSpc>
            </a:pPr>
            <a:r>
              <a:rPr lang="zh-CN" altLang="zh-CN"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“日清”</a:t>
            </a:r>
            <a:endParaRPr lang="zh-CN" altLang="zh-CN"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a:p>
            <a:pPr>
              <a:lnSpc>
                <a:spcPct val="150000"/>
              </a:lnSpc>
              <a:buNone/>
            </a:pPr>
            <a:r>
              <a:rPr lang="en-US" altLang="zh-CN" smtClean="0">
                <a:solidFill>
                  <a:schemeClr val="tx1"/>
                </a:solidFill>
                <a:latin typeface="+mn-lt"/>
                <a:ea typeface="+mn-ea"/>
                <a:cs typeface="+mn-cs"/>
              </a:rPr>
              <a:t>       </a:t>
            </a:r>
            <a:r>
              <a:rPr lang="zh-CN" altLang="en-US" smtClean="0">
                <a:solidFill>
                  <a:schemeClr val="tx1"/>
                </a:solidFill>
                <a:latin typeface="+mn-lt"/>
                <a:ea typeface="+mn-ea"/>
                <a:cs typeface="+mn-cs"/>
              </a:rPr>
              <a:t>今日事今日毕</a:t>
            </a:r>
            <a:r>
              <a:rPr lang="zh-CN" altLang="zh-CN" smtClean="0">
                <a:solidFill>
                  <a:schemeClr val="tx1"/>
                </a:solidFill>
                <a:latin typeface="+mn-lt"/>
                <a:ea typeface="+mn-ea"/>
                <a:cs typeface="+mn-cs"/>
              </a:rPr>
              <a:t>，做到</a:t>
            </a:r>
            <a:r>
              <a:rPr lang="zh-CN" altLang="zh-CN" smtClean="0">
                <a:solidFill>
                  <a:schemeClr val="tx1"/>
                </a:solidFill>
                <a:latin typeface="宋体" panose="02010600030101010101" pitchFamily="2" charset="-122"/>
                <a:ea typeface="宋体" panose="02010600030101010101" pitchFamily="2" charset="-122"/>
              </a:rPr>
              <a:t>“三不”</a:t>
            </a:r>
            <a:r>
              <a:rPr lang="zh-CN" altLang="en-US" smtClean="0">
                <a:solidFill>
                  <a:schemeClr val="tx1"/>
                </a:solidFill>
                <a:latin typeface="+mn-lt"/>
                <a:ea typeface="+mn-ea"/>
                <a:cs typeface="+mn-cs"/>
              </a:rPr>
              <a:t>：</a:t>
            </a:r>
            <a:br>
              <a:rPr lang="en-US" altLang="zh-CN" smtClean="0">
                <a:solidFill>
                  <a:schemeClr val="tx1"/>
                </a:solidFill>
                <a:latin typeface="+mn-lt"/>
                <a:ea typeface="+mn-ea"/>
                <a:cs typeface="+mn-cs"/>
              </a:rPr>
            </a:br>
            <a:r>
              <a:rPr lang="en-US" altLang="zh-CN" smtClean="0">
                <a:solidFill>
                  <a:schemeClr val="tx1"/>
                </a:solidFill>
                <a:latin typeface="+mn-lt"/>
                <a:ea typeface="+mn-ea"/>
                <a:cs typeface="+mn-cs"/>
              </a:rPr>
              <a:t>             </a:t>
            </a:r>
            <a:r>
              <a:rPr lang="zh-CN" altLang="zh-CN" b="1" smtClean="0">
                <a:solidFill>
                  <a:srgbClr val="C00000"/>
                </a:solidFill>
                <a:latin typeface="+mn-lt"/>
                <a:ea typeface="+mn-ea"/>
                <a:cs typeface="+mn-cs"/>
              </a:rPr>
              <a:t>不等、不靠、不拖</a:t>
            </a:r>
            <a:endParaRPr lang="en-US" altLang="zh-CN" smtClean="0"/>
          </a:p>
          <a:p>
            <a:pPr>
              <a:lnSpc>
                <a:spcPct val="150000"/>
              </a:lnSpc>
              <a:buNone/>
            </a:pPr>
            <a:r>
              <a:rPr lang="en-US" altLang="zh-CN" smtClean="0">
                <a:solidFill>
                  <a:schemeClr val="tx1"/>
                </a:solidFill>
                <a:latin typeface="+mn-lt"/>
                <a:ea typeface="+mn-ea"/>
                <a:cs typeface="+mn-cs"/>
              </a:rPr>
              <a:t>        </a:t>
            </a:r>
            <a:r>
              <a:rPr lang="zh-CN" altLang="zh-CN" smtClean="0">
                <a:solidFill>
                  <a:schemeClr val="tx1"/>
                </a:solidFill>
                <a:latin typeface="+mn-lt"/>
                <a:ea typeface="+mn-ea"/>
                <a:cs typeface="+mn-cs"/>
              </a:rPr>
              <a:t>严格按教学进度</a:t>
            </a:r>
            <a:r>
              <a:rPr lang="zh-CN" altLang="en-US" smtClean="0">
                <a:solidFill>
                  <a:schemeClr val="tx1"/>
                </a:solidFill>
                <a:latin typeface="+mn-lt"/>
                <a:ea typeface="+mn-ea"/>
                <a:cs typeface="+mn-cs"/>
              </a:rPr>
              <a:t>预习、</a:t>
            </a:r>
            <a:r>
              <a:rPr lang="zh-CN" altLang="zh-CN" smtClean="0">
                <a:solidFill>
                  <a:schemeClr val="tx1"/>
                </a:solidFill>
                <a:latin typeface="+mn-lt"/>
                <a:ea typeface="+mn-ea"/>
                <a:cs typeface="+mn-cs"/>
              </a:rPr>
              <a:t>复习。</a:t>
            </a:r>
            <a:endParaRPr lang="zh-CN" altLang="zh-CN" smtClean="0">
              <a:solidFill>
                <a:schemeClr val="tx1"/>
              </a:solidFill>
              <a:latin typeface="+mn-lt"/>
              <a:ea typeface="+mn-ea"/>
              <a:cs typeface="+mn-cs"/>
            </a:endParaRPr>
          </a:p>
          <a:p>
            <a:pPr marL="0" indent="0">
              <a:lnSpc>
                <a:spcPct val="150000"/>
              </a:lnSpc>
            </a:pPr>
            <a:endParaRPr lang="zh-CN" altLang="en-US" smtClean="0">
              <a:ea typeface="宋体" panose="02010600030101010101" pitchFamily="2" charset="-122"/>
            </a:endParaRPr>
          </a:p>
        </p:txBody>
      </p:sp>
      <p:sp>
        <p:nvSpPr>
          <p:cNvPr id="7171"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 循环学习法：日清   周理  月结</a:t>
            </a:r>
            <a:endParaRPr lang="zh-CN" altLang="en-US" b="1" smtClean="0">
              <a:solidFill>
                <a:srgbClr val="FF0000"/>
              </a:solidFill>
              <a:ea typeface="宋体" panose="02010600030101010101" pitchFamily="2" charset="-122"/>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a:spLocks noGrp="1"/>
          </p:cNvSpPr>
          <p:nvPr>
            <p:ph idx="1"/>
          </p:nvPr>
        </p:nvSpPr>
        <p:spPr>
          <a:xfrm>
            <a:off x="381000" y="1722438"/>
            <a:ext cx="8534400" cy="4525962"/>
          </a:xfrm>
        </p:spPr>
        <p:txBody>
          <a:bodyPr/>
          <a:lstStyle/>
          <a:p>
            <a:pPr>
              <a:lnSpc>
                <a:spcPct val="150000"/>
              </a:lnSpc>
            </a:pPr>
            <a:r>
              <a:rPr lang="zh-CN" altLang="en-US"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“周理”</a:t>
            </a:r>
            <a:endParaRPr lang="zh-CN" altLang="en-US"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a:p>
            <a:pPr>
              <a:lnSpc>
                <a:spcPct val="150000"/>
              </a:lnSpc>
              <a:buNone/>
            </a:pPr>
            <a:r>
              <a:rPr lang="zh-CN" altLang="zh-CN" smtClean="0">
                <a:solidFill>
                  <a:schemeClr val="tx1"/>
                </a:solidFill>
                <a:latin typeface="+mn-lt"/>
                <a:ea typeface="+mn-ea"/>
                <a:cs typeface="+mn-cs"/>
              </a:rPr>
              <a:t>　　</a:t>
            </a:r>
            <a:r>
              <a:rPr lang="en-US" altLang="zh-CN" smtClean="0">
                <a:solidFill>
                  <a:schemeClr val="tx1"/>
                </a:solidFill>
                <a:latin typeface="+mn-lt"/>
                <a:ea typeface="+mn-ea"/>
                <a:cs typeface="+mn-cs"/>
              </a:rPr>
              <a:t>     </a:t>
            </a:r>
            <a:r>
              <a:rPr lang="zh-CN" altLang="zh-CN" smtClean="0">
                <a:solidFill>
                  <a:schemeClr val="tx1"/>
                </a:solidFill>
                <a:latin typeface="宋体" panose="02010600030101010101" pitchFamily="2" charset="-122"/>
                <a:ea typeface="宋体" panose="02010600030101010101" pitchFamily="2" charset="-122"/>
              </a:rPr>
              <a:t>利用周末，把一周内复习的内容进行系统的归类整理，形成知识体系</a:t>
            </a:r>
            <a:r>
              <a:rPr lang="zh-CN" altLang="en-US" smtClean="0">
                <a:solidFill>
                  <a:schemeClr val="tx1"/>
                </a:solidFill>
                <a:latin typeface="宋体" panose="02010600030101010101" pitchFamily="2" charset="-122"/>
                <a:ea typeface="宋体" panose="02010600030101010101" pitchFamily="2" charset="-122"/>
              </a:rPr>
              <a:t>；</a:t>
            </a:r>
            <a:r>
              <a:rPr lang="zh-CN" altLang="zh-CN" smtClean="0">
                <a:solidFill>
                  <a:schemeClr val="tx1"/>
                </a:solidFill>
                <a:latin typeface="宋体" panose="02010600030101010101" pitchFamily="2" charset="-122"/>
                <a:ea typeface="宋体" panose="02010600030101010101" pitchFamily="2" charset="-122"/>
              </a:rPr>
              <a:t>把典型习题分类整理，力求做到触类旁通，举一反三。同时，也要把一周来落下的学习任务补上。</a:t>
            </a:r>
            <a:endParaRPr lang="zh-CN" altLang="zh-CN" smtClean="0">
              <a:solidFill>
                <a:schemeClr val="tx1"/>
              </a:solidFill>
              <a:latin typeface="宋体" panose="02010600030101010101" pitchFamily="2" charset="-122"/>
              <a:ea typeface="宋体" panose="02010600030101010101" pitchFamily="2" charset="-122"/>
            </a:endParaRPr>
          </a:p>
          <a:p>
            <a:pPr marL="0" indent="0">
              <a:lnSpc>
                <a:spcPct val="150000"/>
              </a:lnSpc>
            </a:pPr>
            <a:endParaRPr lang="zh-CN" altLang="en-US" smtClean="0">
              <a:ea typeface="宋体" panose="02010600030101010101" pitchFamily="2" charset="-122"/>
            </a:endParaRPr>
          </a:p>
        </p:txBody>
      </p:sp>
      <p:sp>
        <p:nvSpPr>
          <p:cNvPr id="7171"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 循环学习法：日清   周理  月结</a:t>
            </a:r>
            <a:endParaRPr lang="zh-CN" altLang="en-US" b="1" smtClean="0">
              <a:solidFill>
                <a:srgbClr val="FF0000"/>
              </a:solidFill>
              <a:ea typeface="宋体" panose="02010600030101010101" pitchFamily="2"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内容占位符 2" title=""/>
          <p:cNvSpPr>
            <a:spLocks noGrp="1"/>
          </p:cNvSpPr>
          <p:nvPr>
            <p:ph idx="1"/>
          </p:nvPr>
        </p:nvSpPr>
        <p:spPr>
          <a:xfrm>
            <a:off x="381000" y="1722438"/>
            <a:ext cx="8001000" cy="4525962"/>
          </a:xfrm>
        </p:spPr>
        <p:txBody>
          <a:bodyPr/>
          <a:lstStyle/>
          <a:p>
            <a:pPr>
              <a:lnSpc>
                <a:spcPct val="150000"/>
              </a:lnSpc>
            </a:pPr>
            <a:r>
              <a:rPr lang="zh-CN" altLang="en-US"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“月结”</a:t>
            </a:r>
            <a:endParaRPr lang="zh-CN" altLang="en-US" sz="4000" b="1" smtClean="0">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a:p>
            <a:pPr>
              <a:lnSpc>
                <a:spcPct val="150000"/>
              </a:lnSpc>
              <a:buNone/>
            </a:pPr>
            <a:r>
              <a:rPr lang="en-US" altLang="zh-CN" smtClean="0">
                <a:latin typeface="宋体" panose="02010600030101010101" pitchFamily="2" charset="-122"/>
                <a:ea typeface="宋体" panose="02010600030101010101" pitchFamily="2" charset="-122"/>
              </a:rPr>
              <a:t>      </a:t>
            </a:r>
            <a:r>
              <a:rPr lang="zh-CN" altLang="zh-CN" sz="3400" smtClean="0">
                <a:latin typeface="宋体" panose="02010600030101010101" pitchFamily="2" charset="-122"/>
                <a:ea typeface="宋体" panose="02010600030101010101" pitchFamily="2" charset="-122"/>
              </a:rPr>
              <a:t>对自己每月学习情况</a:t>
            </a:r>
            <a:r>
              <a:rPr lang="zh-CN" altLang="en-US" sz="3400" smtClean="0">
                <a:latin typeface="宋体" panose="02010600030101010101" pitchFamily="2" charset="-122"/>
                <a:ea typeface="宋体" panose="02010600030101010101" pitchFamily="2" charset="-122"/>
              </a:rPr>
              <a:t>进行</a:t>
            </a:r>
            <a:r>
              <a:rPr lang="zh-CN" altLang="zh-CN" sz="3400" smtClean="0">
                <a:latin typeface="宋体" panose="02010600030101010101" pitchFamily="2" charset="-122"/>
                <a:ea typeface="宋体" panose="02010600030101010101" pitchFamily="2" charset="-122"/>
              </a:rPr>
              <a:t>总结和反思。形成完整的知识体系，课本知识做到“由厚到薄”，做到</a:t>
            </a:r>
            <a:r>
              <a:rPr lang="zh-CN" altLang="zh-CN" sz="3400" smtClean="0">
                <a:solidFill>
                  <a:srgbClr val="0070C0"/>
                </a:solidFill>
                <a:latin typeface="宋体" panose="02010600030101010101" pitchFamily="2" charset="-122"/>
                <a:ea typeface="宋体" panose="02010600030101010101" pitchFamily="2" charset="-122"/>
              </a:rPr>
              <a:t>条理清晰</a:t>
            </a:r>
            <a:r>
              <a:rPr lang="zh-CN" altLang="zh-CN" sz="3400" smtClean="0">
                <a:latin typeface="宋体" panose="02010600030101010101" pitchFamily="2" charset="-122"/>
                <a:ea typeface="宋体" panose="02010600030101010101" pitchFamily="2" charset="-122"/>
              </a:rPr>
              <a:t>，</a:t>
            </a:r>
            <a:r>
              <a:rPr lang="zh-CN" altLang="zh-CN" sz="3400" smtClean="0">
                <a:solidFill>
                  <a:srgbClr val="0070C0"/>
                </a:solidFill>
                <a:latin typeface="宋体" panose="02010600030101010101" pitchFamily="2" charset="-122"/>
                <a:ea typeface="宋体" panose="02010600030101010101" pitchFamily="2" charset="-122"/>
              </a:rPr>
              <a:t>抓住重点，掌握核心</a:t>
            </a:r>
            <a:r>
              <a:rPr lang="zh-CN" altLang="zh-CN" sz="3400" smtClean="0">
                <a:latin typeface="宋体" panose="02010600030101010101" pitchFamily="2" charset="-122"/>
                <a:ea typeface="宋体" panose="02010600030101010101" pitchFamily="2" charset="-122"/>
              </a:rPr>
              <a:t>。</a:t>
            </a:r>
            <a:endParaRPr lang="zh-CN" altLang="zh-CN" sz="3400" smtClean="0">
              <a:latin typeface="宋体" panose="02010600030101010101" pitchFamily="2" charset="-122"/>
              <a:ea typeface="宋体" panose="02010600030101010101" pitchFamily="2" charset="-122"/>
            </a:endParaRPr>
          </a:p>
          <a:p>
            <a:pPr>
              <a:lnSpc>
                <a:spcPct val="150000"/>
              </a:lnSpc>
              <a:buNone/>
            </a:pPr>
            <a:endParaRPr lang="zh-CN" altLang="zh-CN" smtClean="0">
              <a:solidFill>
                <a:schemeClr val="tx1"/>
              </a:solidFill>
              <a:latin typeface="宋体" panose="02010600030101010101" pitchFamily="2" charset="-122"/>
              <a:ea typeface="宋体" panose="02010600030101010101" pitchFamily="2" charset="-122"/>
            </a:endParaRPr>
          </a:p>
          <a:p>
            <a:pPr marL="0" indent="0">
              <a:lnSpc>
                <a:spcPct val="150000"/>
              </a:lnSpc>
            </a:pPr>
            <a:endParaRPr lang="zh-CN" altLang="en-US" smtClean="0">
              <a:ea typeface="宋体" panose="02010600030101010101" pitchFamily="2" charset="-122"/>
            </a:endParaRPr>
          </a:p>
        </p:txBody>
      </p:sp>
      <p:sp>
        <p:nvSpPr>
          <p:cNvPr id="7171"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 循环学习法：日清   周理  月结</a:t>
            </a:r>
            <a:endParaRPr lang="zh-CN" altLang="en-US" b="1" smtClean="0">
              <a:solidFill>
                <a:srgbClr val="FF0000"/>
              </a:solidFill>
              <a:ea typeface="宋体" panose="02010600030101010101" pitchFamily="2" charset="-122"/>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5" name="标题 1" title=""/>
          <p:cNvSpPr>
            <a:spLocks noGrp="1"/>
          </p:cNvSpPr>
          <p:nvPr>
            <p:ph type="title"/>
          </p:nvPr>
        </p:nvSpPr>
        <p:spPr/>
        <p:txBody>
          <a:bodyPr/>
          <a:lstStyle/>
          <a:p>
            <a:pPr algn="l"/>
            <a:r>
              <a:rPr lang="zh-CN" altLang="en-US" b="1" smtClean="0">
                <a:solidFill>
                  <a:srgbClr val="FF0000"/>
                </a:solidFill>
                <a:ea typeface="宋体" panose="02010600030101010101" pitchFamily="2" charset="-122"/>
              </a:rPr>
              <a:t>三步循环式学习法</a:t>
            </a:r>
            <a:endParaRPr lang="zh-CN" altLang="en-US" b="1" smtClean="0">
              <a:solidFill>
                <a:srgbClr val="FF0000"/>
              </a:solidFill>
              <a:ea typeface="宋体" panose="02010600030101010101" pitchFamily="2" charset="-122"/>
            </a:endParaRPr>
          </a:p>
        </p:txBody>
      </p:sp>
      <p:sp>
        <p:nvSpPr>
          <p:cNvPr id="6" name="内容占位符 2" title=""/>
          <p:cNvSpPr>
            <a:spLocks noGrp="1"/>
          </p:cNvSpPr>
          <p:nvPr>
            <p:ph idx="1"/>
          </p:nvPr>
        </p:nvSpPr>
        <p:spPr>
          <a:xfrm>
            <a:off x="533400" y="2209800"/>
            <a:ext cx="4267200" cy="3200400"/>
          </a:xfrm>
        </p:spPr>
        <p:txBody>
          <a:bodyPr/>
          <a:lstStyle/>
          <a:p>
            <a:pPr marL="0" indent="0">
              <a:lnSpc>
                <a:spcPct val="150000"/>
              </a:lnSpc>
              <a:buFont typeface="Wingdings" panose="05000000000000000000" pitchFamily="2" charset="2"/>
              <a:buChar char="ü"/>
            </a:pPr>
            <a:r>
              <a:rPr lang="en-US" altLang="zh-CN" sz="3600" b="1" smtClean="0">
                <a:solidFill>
                  <a:schemeClr val="accent1">
                    <a:lumMod val="25000"/>
                  </a:schemeClr>
                </a:solidFill>
                <a:latin typeface="+mn-lt"/>
                <a:ea typeface="+mn-ea"/>
                <a:cs typeface="+mn-cs"/>
              </a:rPr>
              <a:t>   </a:t>
            </a:r>
            <a:r>
              <a:rPr lang="zh-CN" altLang="zh-CN" sz="3600" b="1" smtClean="0">
                <a:solidFill>
                  <a:schemeClr val="accent1">
                    <a:lumMod val="25000"/>
                  </a:schemeClr>
                </a:solidFill>
                <a:latin typeface="+mn-lt"/>
                <a:ea typeface="+mn-ea"/>
                <a:cs typeface="+mn-cs"/>
              </a:rPr>
              <a:t>巧安排 </a:t>
            </a:r>
            <a:r>
              <a:rPr lang="en-US" altLang="zh-CN" sz="3600" b="1" smtClean="0">
                <a:solidFill>
                  <a:schemeClr val="accent1">
                    <a:lumMod val="25000"/>
                  </a:schemeClr>
                </a:solidFill>
                <a:latin typeface="+mn-lt"/>
                <a:ea typeface="+mn-ea"/>
                <a:cs typeface="+mn-cs"/>
              </a:rPr>
              <a:t> </a:t>
            </a:r>
            <a:r>
              <a:rPr lang="zh-CN" altLang="zh-CN" sz="3600" b="1" smtClean="0">
                <a:solidFill>
                  <a:schemeClr val="accent1">
                    <a:lumMod val="25000"/>
                  </a:schemeClr>
                </a:solidFill>
                <a:latin typeface="+mn-lt"/>
                <a:ea typeface="+mn-ea"/>
                <a:cs typeface="+mn-cs"/>
              </a:rPr>
              <a:t>提效率</a:t>
            </a:r>
            <a:endParaRPr lang="en-US" altLang="zh-CN" sz="3600" b="1" smtClean="0">
              <a:solidFill>
                <a:schemeClr val="accent1">
                  <a:lumMod val="25000"/>
                </a:schemeClr>
              </a:solidFill>
              <a:latin typeface="+mn-lt"/>
              <a:ea typeface="+mn-ea"/>
              <a:cs typeface="+mn-cs"/>
            </a:endParaRPr>
          </a:p>
          <a:p>
            <a:pPr marL="0" indent="0">
              <a:lnSpc>
                <a:spcPct val="150000"/>
              </a:lnSpc>
              <a:buFont typeface="Wingdings" panose="05000000000000000000" pitchFamily="2" charset="2"/>
              <a:buChar char="ü"/>
            </a:pPr>
            <a:r>
              <a:rPr lang="en-US" altLang="zh-CN" sz="3600" b="1" smtClean="0">
                <a:solidFill>
                  <a:schemeClr val="accent2">
                    <a:lumMod val="75000"/>
                  </a:schemeClr>
                </a:solidFill>
                <a:latin typeface="+mn-lt"/>
                <a:ea typeface="+mn-ea"/>
                <a:cs typeface="+mn-cs"/>
              </a:rPr>
              <a:t>   </a:t>
            </a:r>
            <a:r>
              <a:rPr lang="zh-CN" altLang="zh-CN" sz="3600" b="1" smtClean="0">
                <a:solidFill>
                  <a:schemeClr val="accent2">
                    <a:lumMod val="75000"/>
                  </a:schemeClr>
                </a:solidFill>
                <a:latin typeface="+mn-lt"/>
                <a:ea typeface="+mn-ea"/>
                <a:cs typeface="+mn-cs"/>
              </a:rPr>
              <a:t>看目录</a:t>
            </a:r>
            <a:r>
              <a:rPr lang="en-US" altLang="zh-CN" sz="3600" b="1" smtClean="0">
                <a:solidFill>
                  <a:schemeClr val="accent2">
                    <a:lumMod val="75000"/>
                  </a:schemeClr>
                </a:solidFill>
                <a:latin typeface="+mn-lt"/>
                <a:ea typeface="+mn-ea"/>
                <a:cs typeface="+mn-cs"/>
              </a:rPr>
              <a:t> </a:t>
            </a:r>
            <a:r>
              <a:rPr lang="zh-CN" altLang="zh-CN" sz="3600" b="1" smtClean="0">
                <a:solidFill>
                  <a:schemeClr val="accent2">
                    <a:lumMod val="75000"/>
                  </a:schemeClr>
                </a:solidFill>
                <a:latin typeface="+mn-lt"/>
                <a:ea typeface="+mn-ea"/>
                <a:cs typeface="+mn-cs"/>
              </a:rPr>
              <a:t> 忆知识</a:t>
            </a:r>
            <a:endParaRPr lang="en-US" altLang="zh-CN" sz="3600" b="1" smtClean="0">
              <a:solidFill>
                <a:schemeClr val="accent2">
                  <a:lumMod val="75000"/>
                </a:schemeClr>
              </a:solidFill>
              <a:latin typeface="+mn-lt"/>
              <a:ea typeface="+mn-ea"/>
              <a:cs typeface="+mn-cs"/>
            </a:endParaRPr>
          </a:p>
          <a:p>
            <a:pPr marL="0" indent="0">
              <a:lnSpc>
                <a:spcPct val="150000"/>
              </a:lnSpc>
              <a:buFont typeface="Wingdings" panose="05000000000000000000" pitchFamily="2" charset="2"/>
              <a:buChar char="ü"/>
            </a:pPr>
            <a:r>
              <a:rPr lang="en-US" altLang="zh-CN" sz="3600" b="1" smtClean="0">
                <a:solidFill>
                  <a:schemeClr val="accent2">
                    <a:lumMod val="50000"/>
                  </a:schemeClr>
                </a:solidFill>
                <a:latin typeface="+mn-lt"/>
                <a:ea typeface="+mn-ea"/>
                <a:cs typeface="+mn-cs"/>
              </a:rPr>
              <a:t>   </a:t>
            </a:r>
            <a:r>
              <a:rPr lang="zh-CN" altLang="zh-CN" sz="3600" b="1" smtClean="0">
                <a:solidFill>
                  <a:schemeClr val="accent2">
                    <a:lumMod val="50000"/>
                  </a:schemeClr>
                </a:solidFill>
                <a:latin typeface="+mn-lt"/>
                <a:ea typeface="+mn-ea"/>
                <a:cs typeface="+mn-cs"/>
              </a:rPr>
              <a:t>重月考 </a:t>
            </a:r>
            <a:r>
              <a:rPr lang="en-US" altLang="zh-CN" sz="3600" b="1" smtClean="0">
                <a:solidFill>
                  <a:schemeClr val="accent2">
                    <a:lumMod val="50000"/>
                  </a:schemeClr>
                </a:solidFill>
                <a:latin typeface="+mn-lt"/>
                <a:ea typeface="+mn-ea"/>
                <a:cs typeface="+mn-cs"/>
              </a:rPr>
              <a:t> </a:t>
            </a:r>
            <a:r>
              <a:rPr lang="zh-CN" altLang="zh-CN" sz="3600" b="1" smtClean="0">
                <a:solidFill>
                  <a:schemeClr val="accent2">
                    <a:lumMod val="50000"/>
                  </a:schemeClr>
                </a:solidFill>
                <a:latin typeface="+mn-lt"/>
                <a:ea typeface="+mn-ea"/>
                <a:cs typeface="+mn-cs"/>
              </a:rPr>
              <a:t>勤总结</a:t>
            </a:r>
            <a:endParaRPr lang="zh-CN" altLang="en-US" sz="3600" b="1" smtClean="0">
              <a:solidFill>
                <a:schemeClr val="accent2">
                  <a:lumMod val="50000"/>
                </a:schemeClr>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500"/>
                                        <p:tgtEl>
                                          <p:spTgt spid="6">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8" presetClass="entr" presetSubtype="16" dur="200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amond(in)">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4" name="内容占位符 2" title=""/>
          <p:cNvSpPr>
            <a:spLocks noGrp="1"/>
          </p:cNvSpPr>
          <p:nvPr>
            <p:ph idx="1"/>
          </p:nvPr>
        </p:nvSpPr>
        <p:spPr>
          <a:xfrm>
            <a:off x="304800" y="1905000"/>
            <a:ext cx="8610600" cy="4343400"/>
          </a:xfrm>
        </p:spPr>
        <p:txBody>
          <a:bodyPr/>
          <a:lstStyle/>
          <a:p>
            <a:pPr>
              <a:buFont typeface="Wingdings" panose="05000000000000000000" pitchFamily="2" charset="2"/>
              <a:buChar char="n"/>
            </a:pPr>
            <a:r>
              <a:rPr lang="zh-CN" altLang="zh-CN" sz="2600" b="1" smtClean="0">
                <a:solidFill>
                  <a:schemeClr val="tx1"/>
                </a:solidFill>
                <a:latin typeface="仿宋" panose="02010609060101010101" pitchFamily="49" charset="-122"/>
                <a:ea typeface="仿宋" panose="02010609060101010101" pitchFamily="49" charset="-122"/>
              </a:rPr>
              <a:t>早上：用</a:t>
            </a:r>
            <a:r>
              <a:rPr lang="en-US" altLang="zh-CN" sz="2600" b="1" smtClean="0">
                <a:solidFill>
                  <a:schemeClr val="tx1"/>
                </a:solidFill>
                <a:latin typeface="仿宋" panose="02010609060101010101" pitchFamily="49" charset="-122"/>
                <a:ea typeface="仿宋" panose="02010609060101010101" pitchFamily="49" charset="-122"/>
              </a:rPr>
              <a:t>15</a:t>
            </a:r>
            <a:r>
              <a:rPr lang="zh-CN" altLang="zh-CN" sz="2600" b="1" smtClean="0">
                <a:solidFill>
                  <a:schemeClr val="tx1"/>
                </a:solidFill>
                <a:latin typeface="仿宋" panose="02010609060101010101" pitchFamily="49" charset="-122"/>
                <a:ea typeface="仿宋" panose="02010609060101010101" pitchFamily="49" charset="-122"/>
              </a:rPr>
              <a:t>分钟的时间翻看教材，强化复习前一天学习的内容。不看书，仅通过想像就能够回忆起来的知识，才是真正记忆牢固了的知识</a:t>
            </a:r>
            <a:r>
              <a:rPr lang="en-US" altLang="zh-CN" sz="2600" b="1" smtClean="0">
                <a:solidFill>
                  <a:schemeClr val="tx1"/>
                </a:solidFill>
                <a:latin typeface="仿宋" panose="02010609060101010101" pitchFamily="49" charset="-122"/>
                <a:ea typeface="仿宋" panose="02010609060101010101" pitchFamily="49" charset="-122"/>
              </a:rPr>
              <a:t>;</a:t>
            </a:r>
            <a:endParaRPr lang="zh-CN" altLang="zh-CN" sz="2600" b="1" smtClean="0">
              <a:solidFill>
                <a:schemeClr val="tx1"/>
              </a:solidFill>
              <a:latin typeface="仿宋" panose="02010609060101010101" pitchFamily="49" charset="-122"/>
              <a:ea typeface="仿宋" panose="02010609060101010101" pitchFamily="49" charset="-122"/>
            </a:endParaRPr>
          </a:p>
          <a:p>
            <a:pPr>
              <a:buFont typeface="Wingdings" panose="05000000000000000000" pitchFamily="2" charset="2"/>
              <a:buChar char="n"/>
            </a:pPr>
            <a:r>
              <a:rPr lang="zh-CN" altLang="zh-CN" sz="2600" b="1" smtClean="0">
                <a:solidFill>
                  <a:srgbClr val="0070C0"/>
                </a:solidFill>
                <a:latin typeface="仿宋" panose="02010609060101010101" pitchFamily="49" charset="-122"/>
                <a:ea typeface="仿宋" panose="02010609060101010101" pitchFamily="49" charset="-122"/>
              </a:rPr>
              <a:t>午休或者午饭后：上课前利用</a:t>
            </a:r>
            <a:r>
              <a:rPr lang="en-US" altLang="zh-CN" sz="2600" b="1" smtClean="0">
                <a:solidFill>
                  <a:srgbClr val="0070C0"/>
                </a:solidFill>
                <a:latin typeface="仿宋" panose="02010609060101010101" pitchFamily="49" charset="-122"/>
                <a:ea typeface="仿宋" panose="02010609060101010101" pitchFamily="49" charset="-122"/>
              </a:rPr>
              <a:t>15</a:t>
            </a:r>
            <a:r>
              <a:rPr lang="zh-CN" altLang="zh-CN" sz="2600" b="1" smtClean="0">
                <a:solidFill>
                  <a:srgbClr val="0070C0"/>
                </a:solidFill>
                <a:latin typeface="仿宋" panose="02010609060101010101" pitchFamily="49" charset="-122"/>
                <a:ea typeface="仿宋" panose="02010609060101010101" pitchFamily="49" charset="-122"/>
              </a:rPr>
              <a:t>分钟时间，复习完善上午学习的知识</a:t>
            </a:r>
            <a:r>
              <a:rPr lang="en-US" altLang="zh-CN" sz="2600" b="1" smtClean="0">
                <a:solidFill>
                  <a:srgbClr val="0070C0"/>
                </a:solidFill>
                <a:latin typeface="仿宋" panose="02010609060101010101" pitchFamily="49" charset="-122"/>
                <a:ea typeface="仿宋" panose="02010609060101010101" pitchFamily="49" charset="-122"/>
              </a:rPr>
              <a:t>;</a:t>
            </a:r>
            <a:endParaRPr lang="zh-CN" altLang="zh-CN" sz="2600" b="1" smtClean="0">
              <a:solidFill>
                <a:srgbClr val="0070C0"/>
              </a:solidFill>
              <a:latin typeface="仿宋" panose="02010609060101010101" pitchFamily="49" charset="-122"/>
              <a:ea typeface="仿宋" panose="02010609060101010101" pitchFamily="49" charset="-122"/>
            </a:endParaRPr>
          </a:p>
          <a:p>
            <a:pPr>
              <a:buFont typeface="Wingdings" panose="05000000000000000000" pitchFamily="2" charset="2"/>
              <a:buChar char="n"/>
            </a:pPr>
            <a:r>
              <a:rPr lang="zh-CN" altLang="zh-CN" sz="2600" b="1" smtClean="0">
                <a:solidFill>
                  <a:schemeClr val="tx1"/>
                </a:solidFill>
                <a:latin typeface="仿宋" panose="02010609060101010101" pitchFamily="49" charset="-122"/>
                <a:ea typeface="仿宋" panose="02010609060101010101" pitchFamily="49" charset="-122"/>
              </a:rPr>
              <a:t>晚上</a:t>
            </a:r>
            <a:r>
              <a:rPr lang="en-US" altLang="zh-CN" sz="2600" b="1" smtClean="0">
                <a:solidFill>
                  <a:schemeClr val="tx1"/>
                </a:solidFill>
                <a:latin typeface="仿宋" panose="02010609060101010101" pitchFamily="49" charset="-122"/>
                <a:ea typeface="仿宋" panose="02010609060101010101" pitchFamily="49" charset="-122"/>
              </a:rPr>
              <a:t>6</a:t>
            </a:r>
            <a:r>
              <a:rPr lang="zh-CN" altLang="zh-CN" sz="2600" b="1" smtClean="0">
                <a:solidFill>
                  <a:schemeClr val="tx1"/>
                </a:solidFill>
                <a:latin typeface="仿宋" panose="02010609060101010101" pitchFamily="49" charset="-122"/>
                <a:ea typeface="仿宋" panose="02010609060101010101" pitchFamily="49" charset="-122"/>
              </a:rPr>
              <a:t>点到</a:t>
            </a:r>
            <a:r>
              <a:rPr lang="en-US" altLang="zh-CN" sz="2600" b="1" smtClean="0">
                <a:solidFill>
                  <a:schemeClr val="tx1"/>
                </a:solidFill>
                <a:latin typeface="仿宋" panose="02010609060101010101" pitchFamily="49" charset="-122"/>
                <a:ea typeface="仿宋" panose="02010609060101010101" pitchFamily="49" charset="-122"/>
              </a:rPr>
              <a:t>8</a:t>
            </a:r>
            <a:r>
              <a:rPr lang="zh-CN" altLang="zh-CN" sz="2600" b="1" smtClean="0">
                <a:solidFill>
                  <a:schemeClr val="tx1"/>
                </a:solidFill>
                <a:latin typeface="仿宋" panose="02010609060101010101" pitchFamily="49" charset="-122"/>
                <a:ea typeface="仿宋" panose="02010609060101010101" pitchFamily="49" charset="-122"/>
              </a:rPr>
              <a:t>点：作为大脑记忆的高潮期，在这个时间段把当天各科的学习任务和学习内容梳理一遍，看还有哪些学习任务没有完成，赶紧补上。</a:t>
            </a:r>
            <a:r>
              <a:rPr lang="zh-CN" altLang="en-US" sz="2600" b="1" smtClean="0">
                <a:latin typeface="仿宋" panose="02010609060101010101" pitchFamily="49" charset="-122"/>
                <a:ea typeface="仿宋" panose="02010609060101010101" pitchFamily="49" charset="-122"/>
              </a:rPr>
              <a:t>睡前</a:t>
            </a:r>
            <a:r>
              <a:rPr lang="zh-CN" altLang="zh-CN" sz="2600" b="1" smtClean="0">
                <a:solidFill>
                  <a:schemeClr val="tx1"/>
                </a:solidFill>
                <a:latin typeface="仿宋" panose="02010609060101010101" pitchFamily="49" charset="-122"/>
                <a:ea typeface="仿宋" panose="02010609060101010101" pitchFamily="49" charset="-122"/>
              </a:rPr>
              <a:t>，回忆一天所复习的基本知识内容的重点、难点，回顾与之相关的典型例题、习题，增强记忆效果。</a:t>
            </a:r>
            <a:endParaRPr lang="zh-CN" altLang="zh-CN" sz="2600" b="1">
              <a:latin typeface="仿宋" panose="02010609060101010101" pitchFamily="49" charset="-122"/>
              <a:ea typeface="仿宋" panose="02010609060101010101" pitchFamily="49" charset="-122"/>
            </a:endParaRPr>
          </a:p>
        </p:txBody>
      </p:sp>
      <p:sp>
        <p:nvSpPr>
          <p:cNvPr id="8195" name="标题 1" title=""/>
          <p:cNvSpPr>
            <a:spLocks noGrp="1"/>
          </p:cNvSpPr>
          <p:nvPr>
            <p:ph type="title"/>
          </p:nvPr>
        </p:nvSpPr>
        <p:spPr>
          <a:xfrm>
            <a:off x="381000" y="274638"/>
            <a:ext cx="8229600" cy="1143000"/>
          </a:xfrm>
        </p:spPr>
        <p:txBody>
          <a:bodyPr/>
          <a:lstStyle/>
          <a:p>
            <a:pPr algn="l"/>
            <a:r>
              <a:rPr lang="zh-CN" altLang="en-US" sz="3600" b="1" smtClean="0">
                <a:solidFill>
                  <a:srgbClr val="FF0000"/>
                </a:solidFill>
                <a:ea typeface="宋体" panose="02010600030101010101" pitchFamily="2" charset="-122"/>
              </a:rPr>
              <a:t>循环式学习法第一步：</a:t>
            </a:r>
            <a:r>
              <a:rPr lang="zh-CN" altLang="zh-CN" sz="3600" b="1" smtClean="0">
                <a:solidFill>
                  <a:schemeClr val="accent1">
                    <a:lumMod val="25000"/>
                  </a:schemeClr>
                </a:solidFill>
                <a:latin typeface="+mj-lt"/>
                <a:ea typeface="+mj-ea"/>
                <a:cs typeface="+mj-cs"/>
              </a:rPr>
              <a:t>巧安排 </a:t>
            </a:r>
            <a:r>
              <a:rPr lang="en-US" altLang="zh-CN" sz="3600" b="1" smtClean="0">
                <a:solidFill>
                  <a:schemeClr val="accent1">
                    <a:lumMod val="25000"/>
                  </a:schemeClr>
                </a:solidFill>
                <a:latin typeface="+mj-lt"/>
                <a:ea typeface="+mj-ea"/>
                <a:cs typeface="+mj-cs"/>
              </a:rPr>
              <a:t> </a:t>
            </a:r>
            <a:r>
              <a:rPr lang="zh-CN" altLang="zh-CN" sz="3600" b="1" smtClean="0">
                <a:solidFill>
                  <a:schemeClr val="accent1">
                    <a:lumMod val="25000"/>
                  </a:schemeClr>
                </a:solidFill>
                <a:latin typeface="+mj-lt"/>
                <a:ea typeface="+mj-ea"/>
                <a:cs typeface="+mj-cs"/>
              </a:rPr>
              <a:t>提效率</a:t>
            </a:r>
            <a:endParaRPr lang="zh-CN" altLang="en-US" sz="3600" b="1" smtClean="0">
              <a:solidFill>
                <a:srgbClr val="FF0000"/>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animEffect transition="in" filter="wipe(down)">
                                      <p:cBhvr>
                                        <p:cTn id="7" dur="500"/>
                                        <p:tgtEl>
                                          <p:spTgt spid="8194">
                                            <p:txEl>
                                              <p:pRg st="1" end="1"/>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8194">
                                            <p:txEl>
                                              <p:pRg st="2" end="2"/>
                                            </p:txEl>
                                          </p:spTgt>
                                        </p:tgtEl>
                                        <p:attrNameLst>
                                          <p:attrName>style.visibility</p:attrName>
                                        </p:attrNameLst>
                                      </p:cBhvr>
                                      <p:to>
                                        <p:strVal val="visible"/>
                                      </p:to>
                                    </p:set>
                                    <p:animEffect transition="in" filter="box(in)">
                                      <p:cBhvr>
                                        <p:cTn id="12" dur="500"/>
                                        <p:tgtEl>
                                          <p:spTgt spid="81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4" name="内容占位符 2" title=""/>
          <p:cNvSpPr>
            <a:spLocks noGrp="1"/>
          </p:cNvSpPr>
          <p:nvPr>
            <p:ph idx="1"/>
          </p:nvPr>
        </p:nvSpPr>
        <p:spPr>
          <a:xfrm>
            <a:off x="533400" y="1752600"/>
            <a:ext cx="7924800" cy="4343400"/>
          </a:xfrm>
        </p:spPr>
        <p:txBody>
          <a:bodyPr/>
          <a:lstStyle/>
          <a:p>
            <a:pPr marL="0" indent="0">
              <a:lnSpc>
                <a:spcPct val="200000"/>
              </a:lnSpc>
              <a:buNone/>
            </a:pPr>
            <a:r>
              <a:rPr lang="en-US" altLang="zh-CN" sz="3600" smtClean="0">
                <a:solidFill>
                  <a:schemeClr val="tx1"/>
                </a:solidFill>
                <a:latin typeface="仿宋" panose="02010609060101010101" pitchFamily="49" charset="-122"/>
                <a:ea typeface="仿宋" panose="02010609060101010101" pitchFamily="49" charset="-122"/>
              </a:rPr>
              <a:t>     </a:t>
            </a:r>
            <a:r>
              <a:rPr lang="zh-CN" altLang="zh-CN" sz="3600" smtClean="0">
                <a:solidFill>
                  <a:schemeClr val="tx1"/>
                </a:solidFill>
                <a:latin typeface="仿宋" panose="02010609060101010101" pitchFamily="49" charset="-122"/>
                <a:ea typeface="仿宋" panose="02010609060101010101" pitchFamily="49" charset="-122"/>
              </a:rPr>
              <a:t>建议采取“知识强化记忆”的方法：看着课本目录回忆基本知识，确实想不起来的内容可以翻看课本，重新记忆。</a:t>
            </a:r>
            <a:endParaRPr lang="zh-CN" altLang="en-US" sz="3600" smtClean="0">
              <a:solidFill>
                <a:schemeClr val="accent2">
                  <a:lumMod val="50000"/>
                </a:schemeClr>
              </a:solidFill>
              <a:latin typeface="仿宋" panose="02010609060101010101" pitchFamily="49" charset="-122"/>
              <a:ea typeface="仿宋" panose="02010609060101010101" pitchFamily="49" charset="-122"/>
            </a:endParaRPr>
          </a:p>
        </p:txBody>
      </p:sp>
      <p:sp>
        <p:nvSpPr>
          <p:cNvPr id="8195" name="标题 1" title=""/>
          <p:cNvSpPr>
            <a:spLocks noGrp="1"/>
          </p:cNvSpPr>
          <p:nvPr>
            <p:ph type="title"/>
          </p:nvPr>
        </p:nvSpPr>
        <p:spPr>
          <a:xfrm>
            <a:off x="381000" y="274638"/>
            <a:ext cx="8229600" cy="1143000"/>
          </a:xfrm>
        </p:spPr>
        <p:txBody>
          <a:bodyPr/>
          <a:lstStyle/>
          <a:p>
            <a:pPr algn="l"/>
            <a:r>
              <a:rPr lang="zh-CN" altLang="en-US" sz="3600" b="1" smtClean="0">
                <a:solidFill>
                  <a:srgbClr val="FF0000"/>
                </a:solidFill>
                <a:ea typeface="宋体" panose="02010600030101010101" pitchFamily="2" charset="-122"/>
              </a:rPr>
              <a:t>循环式学习法第二步：</a:t>
            </a:r>
            <a:r>
              <a:rPr lang="zh-CN" altLang="zh-CN" sz="3600" b="1" smtClean="0">
                <a:solidFill>
                  <a:schemeClr val="accent2">
                    <a:lumMod val="75000"/>
                  </a:schemeClr>
                </a:solidFill>
                <a:latin typeface="+mj-lt"/>
                <a:ea typeface="+mj-ea"/>
                <a:cs typeface="+mj-cs"/>
              </a:rPr>
              <a:t>看目录</a:t>
            </a:r>
            <a:r>
              <a:rPr lang="en-US" altLang="zh-CN" sz="3600" b="1" smtClean="0">
                <a:solidFill>
                  <a:schemeClr val="accent2">
                    <a:lumMod val="75000"/>
                  </a:schemeClr>
                </a:solidFill>
                <a:latin typeface="+mj-lt"/>
                <a:ea typeface="+mj-ea"/>
                <a:cs typeface="+mj-cs"/>
              </a:rPr>
              <a:t> </a:t>
            </a:r>
            <a:r>
              <a:rPr lang="zh-CN" altLang="zh-CN" sz="3600" b="1" smtClean="0">
                <a:solidFill>
                  <a:schemeClr val="accent2">
                    <a:lumMod val="75000"/>
                  </a:schemeClr>
                </a:solidFill>
                <a:latin typeface="+mj-lt"/>
                <a:ea typeface="+mj-ea"/>
                <a:cs typeface="+mj-cs"/>
              </a:rPr>
              <a:t> 忆知识</a:t>
            </a:r>
            <a:endParaRPr lang="zh-CN" altLang="en-US" sz="3600" b="1" smtClean="0">
              <a:solidFill>
                <a:srgbClr val="FF0000"/>
              </a:solidFill>
              <a:ea typeface="宋体" panose="02010600030101010101" pitchFamily="2" charset="-122"/>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https://d.book118.com/315114221122011044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主题">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主题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主题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主题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主题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主题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主题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主题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13</Slides>
  <Notes>1</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13</vt:i4>
      </vt:variant>
    </vt:vector>
  </HeadingPairs>
  <TitlesOfParts>
    <vt:vector baseType="lpstr" size="21">
      <vt:lpstr>Arial</vt:lpstr>
      <vt:lpstr>Calibri</vt:lpstr>
      <vt:lpstr>宋体</vt:lpstr>
      <vt:lpstr>黑体</vt:lpstr>
      <vt:lpstr>隶书</vt:lpstr>
      <vt:lpstr>Wingdings</vt:lpstr>
      <vt:lpstr>仿宋</vt:lpstr>
      <vt:lpstr>Office Theme</vt:lpstr>
      <vt:lpstr>PowerPoint Presentation</vt:lpstr>
      <vt:lpstr>何以成为成绩榜上的佼佼者？</vt:lpstr>
      <vt:lpstr>自学能力如何提升？</vt:lpstr>
      <vt:lpstr>集中精力  甩掉拖延症</vt:lpstr>
      <vt:lpstr>如何解决这个问题呢？</vt:lpstr>
      <vt:lpstr>端正态度  以学法提效率</vt:lpstr>
      <vt:lpstr> 循环学习法：日清   周理  月结</vt:lpstr>
      <vt:lpstr> 循环学习法：日清   周理  月结</vt:lpstr>
      <vt:lpstr> 循环学习法：日清   周理  月结</vt:lpstr>
      <vt:lpstr>三步循环式学习法</vt:lpstr>
      <vt:lpstr>循环式学习法第一步：巧安排  提效率</vt:lpstr>
      <vt:lpstr>循环式学习法第二步：看目录  忆知识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2024-09-06T16:42:56.997</cp:lastPrinted>
  <dcterms:created xsi:type="dcterms:W3CDTF">2024-09-06T08:42:57Z</dcterms:created>
  <dcterms:modified xsi:type="dcterms:W3CDTF">2024-09-06T08:42:58Z</dcterms:modified>
</cp:coreProperties>
</file>