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73DFF72-956F-4DD6-90AF-1CEB11BE3E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05654C-78C5-45EA-A568-2E0D039C84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A82717E-14AC-431F-BA73-C6A856BAAF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4CEC2BD-5AA8-42D1-9052-8895C4D4DD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2A655B4-6F47-4531-B50F-0173B12DFC7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C20DA93-1B87-4C0A-BEF0-FCCE6E33E1D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A06425F-E9DE-47D8-89C6-D5FA4A4EB8A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EA1003-451C-425C-A0ED-AF91779A99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413BD6-CFED-4032-93CF-EE16C29919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7A2430-0A39-46C1-918D-A480366EC4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E70FD3-C317-4C25-ADBD-E4B8D773C0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5120210011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成本管理-产品成本计算的品种法概论</a:t>
            </a:r>
          </a:p>
        </p:txBody>
      </p:sp>
      <p:sp>
        <p:nvSpPr>
          <p:cNvPr id="6" name="AutoShape 6"/>
          <p:cNvSpPr/>
          <p:nvPr/>
        </p:nvSpPr>
        <p:spPr>
          <a:xfrm>
            <a:off x="9364826" y="32926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品种法基本概念与原理</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品种法下生产费用归集与分配</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在产品计价方法及完工产品成本计算</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品种法下辅助生产费用核算</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品种法下生产损失核算与处理</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品种法优缺点、适用范围及改进方向</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品种法基本概念与原理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品种法是以产品品种为成本核算对象，归集和分配生产成本，计算产品成本的一种方法。它适用于单步骤、大量生产的企业，如发电、供水、采掘等企业。</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品种法的特点包括成本核算对象是产品品种；一般定期（每月月末）计算产品成本；如果企业月末有在产品，要将生产成本在完工产品和在产品之间进行分配。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8594" r="185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品种法定义及特点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适用范围</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品种法适用于大量、大批的单步骤生产的企业。在这类企业中，产品的生产技术过程不能从技术上划分为不同步骤，或者生产按流水线组织，管理上不要求按照生产步骤计算产品成本，都可以按品种法计算产品成本。</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局限性</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品种法不适用于多步骤生产的企业，因为多步骤生产的企业需要采用其他方法来计算产品成本，如分步法或分批法。此外，品种法也不适用于成本管理要求较高的企业，因为它无法提供详细的成本信息。</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适用范围与局限性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在品种法下，成本核算对象是产品品种。对于多品种生产的企业，需要按照产品品种分别设置生产成本明细账，归集和分配各品种产品的生产成本。</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核算对象</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企业实际情况和管理要求，可以设置直接材料、直接人工和制造费用等成本项目。其中，直接材料是指构成产品实体的原材料以及有助于产品形成的主要材料和辅助材料；直接人工是指直接从事产品生产的工人的职工薪酬；制造费用是指企业为生产产品和提供劳务而发生的各项间接费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成本项目设置</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核算对象及成本项目设置</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品种法下生产费用归集与分配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直接材料费用</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根据领料凭证直接计入各产品成本计算对象。</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材料费用分配标准</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材料消耗定额、产品产量、产品重量、产品体积等。</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间接材料费用</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选择适当的分配标准进行分配计入各产品成本计算对象。</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材料费用归集与分配方法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根据工资结算凭证直接计入各产品成本计算对象。</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直接人工费用</a:t>
            </a:r>
          </a:p>
        </p:txBody>
      </p:sp>
      <p:pic>
        <p:nvPicPr>
          <p:cNvPr id="5" name="Picture 5"/>
          <p:cNvPicPr>
            <a:picLocks noChangeAspect="1"/>
          </p:cNvPicPr>
          <p:nvPr/>
        </p:nvPicPr>
        <p:blipFill>
          <a:blip r:embed="rId2"/>
          <a:srcRect l="14292" r="14292"/>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选择适当的分配标准进行分配计入各产品成本计算对象。</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间接人工费用</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生产工时、机器工时、产品产量等。</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人工费用分配标准</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人工费用归集与分配方法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562" b="156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548" b="154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制造费用归集与分配方法</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制造费用的归集</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通过设置“制造费用”账户进行总分类核算，按车间设置明细账，并采用多栏式账页按明细项目归集费用发生额。</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制造费用的分配</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选择适当的分配标准将归集的制造费用分配计入各产品成本计算对象。</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制造费用分配标准</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生产工时、机器工时、产品产量等。</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在产品计价方法及完工产品成本计算</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产品的生产特点</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在产品计价方法的选择应依据企业的生产特点和产品的工艺流程。对于生产周期短、工艺流程简单的产品，可采用简化的计价方法；对于生产周期长、工艺流程复杂的产品，则需要采用更为精确的计价方法。</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成本管理要求</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不同的成本管理要求会对在产品计价方法的选择产生影响。例如，若企业需要精确控制成本，则应选择能够准确反映在产品成本的计价方法。</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会计核算基础</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企业的会计核算基础也是选择在产品计价方法的重要考虑因素。若企业采用实际成本核算，则应选择能够准确反映实际成本的计价方法。</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在产品计价方法选择依据</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73" r="127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将直接材料、直接人工和制造费用等成本项目按照产品品种进行汇总。</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对于不能直接计入某一产品的共同费用，需要按照合理的分配标准进行分配。</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完工产品成本计算步骤和实例</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2. 分配共同费用</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1. 汇总各成本项目</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138879" y="2054050"/>
            <a:ext cx="2842964" cy="1134645"/>
          </a:xfrm>
          <a:custGeom>
            <a:rect l="l" t="t" r="r" b="b"/>
            <a:pathLst>
              <a:path w="7144" h="3558">
                <a:moveTo>
                  <a:pt x="5639" y="0"/>
                </a:moveTo>
                <a:lnTo>
                  <a:pt x="0" y="0"/>
                </a:lnTo>
                <a:lnTo>
                  <a:pt x="1475" y="1792"/>
                </a:lnTo>
                <a:lnTo>
                  <a:pt x="0" y="3557"/>
                </a:lnTo>
                <a:lnTo>
                  <a:pt x="5669" y="3557"/>
                </a:lnTo>
                <a:lnTo>
                  <a:pt x="7143" y="1792"/>
                </a:lnTo>
                <a:lnTo>
                  <a:pt x="5639" y="0"/>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3501311" y="2054050"/>
            <a:ext cx="2842964" cy="1134645"/>
          </a:xfrm>
          <a:custGeom>
            <a:rect l="l" t="t" r="r" b="b"/>
            <a:pathLst>
              <a:path w="7144" h="3558">
                <a:moveTo>
                  <a:pt x="5668" y="0"/>
                </a:moveTo>
                <a:lnTo>
                  <a:pt x="0" y="0"/>
                </a:lnTo>
                <a:lnTo>
                  <a:pt x="1475" y="1792"/>
                </a:lnTo>
                <a:lnTo>
                  <a:pt x="0" y="3557"/>
                </a:lnTo>
                <a:lnTo>
                  <a:pt x="5668" y="3557"/>
                </a:lnTo>
                <a:lnTo>
                  <a:pt x="7143" y="1792"/>
                </a:lnTo>
                <a:lnTo>
                  <a:pt x="5668" y="0"/>
                </a:lnTo>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863744" y="2060400"/>
            <a:ext cx="2840846" cy="1134645"/>
          </a:xfrm>
          <a:custGeom>
            <a:rect l="l" t="t" r="r" b="b"/>
            <a:pathLst>
              <a:path w="7144" h="3558">
                <a:moveTo>
                  <a:pt x="5639" y="0"/>
                </a:moveTo>
                <a:lnTo>
                  <a:pt x="0" y="0"/>
                </a:lnTo>
                <a:lnTo>
                  <a:pt x="1475" y="1792"/>
                </a:lnTo>
                <a:lnTo>
                  <a:pt x="0" y="3557"/>
                </a:lnTo>
                <a:lnTo>
                  <a:pt x="5669" y="3557"/>
                </a:lnTo>
                <a:lnTo>
                  <a:pt x="7143" y="1792"/>
                </a:lnTo>
                <a:lnTo>
                  <a:pt x="5639" y="0"/>
                </a:lnTo>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8228294" y="2054050"/>
            <a:ext cx="2840846" cy="1134645"/>
          </a:xfrm>
          <a:custGeom>
            <a:rect l="l" t="t" r="r" b="b"/>
            <a:pathLst>
              <a:path w="7144" h="3558">
                <a:moveTo>
                  <a:pt x="5668" y="0"/>
                </a:moveTo>
                <a:lnTo>
                  <a:pt x="0" y="0"/>
                </a:lnTo>
                <a:lnTo>
                  <a:pt x="1475" y="1792"/>
                </a:lnTo>
                <a:lnTo>
                  <a:pt x="0" y="3557"/>
                </a:lnTo>
                <a:lnTo>
                  <a:pt x="5668" y="3557"/>
                </a:lnTo>
                <a:lnTo>
                  <a:pt x="7143" y="1792"/>
                </a:lnTo>
                <a:lnTo>
                  <a:pt x="5668" y="0"/>
                </a:lnTo>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07394" y="2308075"/>
            <a:ext cx="611778" cy="541920"/>
          </a:xfrm>
          <a:custGeom>
            <a:rect l="l" t="t" r="r" b="b"/>
            <a:pathLst>
              <a:path w="461" h="409">
                <a:moveTo>
                  <a:pt x="451" y="213"/>
                </a:moveTo>
                <a:lnTo>
                  <a:pt x="451" y="213"/>
                </a:lnTo>
                <a:cubicBezTo>
                  <a:pt x="247" y="17"/>
                  <a:pt x="247" y="17"/>
                  <a:pt x="247" y="17"/>
                </a:cubicBezTo>
                <a:cubicBezTo>
                  <a:pt x="238" y="0"/>
                  <a:pt x="221" y="0"/>
                  <a:pt x="212" y="17"/>
                </a:cubicBezTo>
                <a:cubicBezTo>
                  <a:pt x="9" y="213"/>
                  <a:pt x="9" y="213"/>
                  <a:pt x="9" y="213"/>
                </a:cubicBezTo>
                <a:cubicBezTo>
                  <a:pt x="0" y="221"/>
                  <a:pt x="9" y="230"/>
                  <a:pt x="18" y="230"/>
                </a:cubicBezTo>
                <a:cubicBezTo>
                  <a:pt x="62" y="230"/>
                  <a:pt x="62" y="230"/>
                  <a:pt x="62" y="230"/>
                </a:cubicBezTo>
                <a:cubicBezTo>
                  <a:pt x="62" y="390"/>
                  <a:pt x="62" y="390"/>
                  <a:pt x="62" y="390"/>
                </a:cubicBezTo>
                <a:cubicBezTo>
                  <a:pt x="62" y="399"/>
                  <a:pt x="62" y="408"/>
                  <a:pt x="79" y="408"/>
                </a:cubicBezTo>
                <a:cubicBezTo>
                  <a:pt x="177" y="408"/>
                  <a:pt x="177" y="408"/>
                  <a:pt x="177" y="408"/>
                </a:cubicBezTo>
                <a:cubicBezTo>
                  <a:pt x="177" y="248"/>
                  <a:pt x="177" y="248"/>
                  <a:pt x="177" y="248"/>
                </a:cubicBezTo>
                <a:cubicBezTo>
                  <a:pt x="283" y="248"/>
                  <a:pt x="283" y="248"/>
                  <a:pt x="283" y="248"/>
                </a:cubicBezTo>
                <a:cubicBezTo>
                  <a:pt x="283" y="408"/>
                  <a:pt x="283" y="408"/>
                  <a:pt x="283" y="408"/>
                </a:cubicBezTo>
                <a:cubicBezTo>
                  <a:pt x="381" y="408"/>
                  <a:pt x="381" y="408"/>
                  <a:pt x="381" y="408"/>
                </a:cubicBezTo>
                <a:cubicBezTo>
                  <a:pt x="398" y="408"/>
                  <a:pt x="398" y="399"/>
                  <a:pt x="398" y="390"/>
                </a:cubicBezTo>
                <a:cubicBezTo>
                  <a:pt x="398" y="230"/>
                  <a:pt x="398" y="230"/>
                  <a:pt x="398" y="230"/>
                </a:cubicBezTo>
                <a:cubicBezTo>
                  <a:pt x="443" y="230"/>
                  <a:pt x="443" y="230"/>
                  <a:pt x="443" y="230"/>
                </a:cubicBezTo>
                <a:cubicBezTo>
                  <a:pt x="451" y="230"/>
                  <a:pt x="460" y="221"/>
                  <a:pt x="451" y="213"/>
                </a:cubicBezTo>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773554" y="2339827"/>
            <a:ext cx="514400" cy="556739"/>
          </a:xfrm>
          <a:custGeom>
            <a:rect l="l" t="t" r="r" b="b"/>
            <a:pathLst>
              <a:path w="426" h="462">
                <a:moveTo>
                  <a:pt x="327" y="186"/>
                </a:moveTo>
                <a:lnTo>
                  <a:pt x="327" y="186"/>
                </a:lnTo>
                <a:cubicBezTo>
                  <a:pt x="274" y="63"/>
                  <a:pt x="238" y="18"/>
                  <a:pt x="150" y="18"/>
                </a:cubicBezTo>
                <a:cubicBezTo>
                  <a:pt x="114" y="18"/>
                  <a:pt x="123" y="0"/>
                  <a:pt x="97" y="10"/>
                </a:cubicBezTo>
                <a:cubicBezTo>
                  <a:pt x="70" y="18"/>
                  <a:pt x="97" y="27"/>
                  <a:pt x="70" y="54"/>
                </a:cubicBezTo>
                <a:cubicBezTo>
                  <a:pt x="0" y="107"/>
                  <a:pt x="8" y="169"/>
                  <a:pt x="35" y="293"/>
                </a:cubicBezTo>
                <a:cubicBezTo>
                  <a:pt x="53" y="346"/>
                  <a:pt x="8" y="354"/>
                  <a:pt x="26" y="408"/>
                </a:cubicBezTo>
                <a:cubicBezTo>
                  <a:pt x="35" y="444"/>
                  <a:pt x="141" y="461"/>
                  <a:pt x="248" y="417"/>
                </a:cubicBezTo>
                <a:cubicBezTo>
                  <a:pt x="354" y="382"/>
                  <a:pt x="425" y="301"/>
                  <a:pt x="407" y="266"/>
                </a:cubicBezTo>
                <a:cubicBezTo>
                  <a:pt x="389" y="213"/>
                  <a:pt x="354" y="239"/>
                  <a:pt x="327" y="186"/>
                </a:cubicBezTo>
                <a:close/>
                <a:moveTo>
                  <a:pt x="238" y="391"/>
                </a:moveTo>
                <a:lnTo>
                  <a:pt x="238" y="391"/>
                </a:lnTo>
                <a:cubicBezTo>
                  <a:pt x="141" y="426"/>
                  <a:pt x="61" y="399"/>
                  <a:pt x="53" y="391"/>
                </a:cubicBezTo>
                <a:cubicBezTo>
                  <a:pt x="53" y="382"/>
                  <a:pt x="88" y="319"/>
                  <a:pt x="194" y="284"/>
                </a:cubicBezTo>
                <a:cubicBezTo>
                  <a:pt x="310" y="239"/>
                  <a:pt x="372" y="257"/>
                  <a:pt x="372" y="275"/>
                </a:cubicBezTo>
                <a:cubicBezTo>
                  <a:pt x="380" y="284"/>
                  <a:pt x="336" y="354"/>
                  <a:pt x="238" y="391"/>
                </a:cubicBezTo>
                <a:close/>
                <a:moveTo>
                  <a:pt x="203" y="301"/>
                </a:moveTo>
                <a:lnTo>
                  <a:pt x="203" y="301"/>
                </a:lnTo>
                <a:cubicBezTo>
                  <a:pt x="150" y="319"/>
                  <a:pt x="123" y="337"/>
                  <a:pt x="97" y="363"/>
                </a:cubicBezTo>
                <a:cubicBezTo>
                  <a:pt x="114" y="373"/>
                  <a:pt x="141" y="382"/>
                  <a:pt x="167" y="363"/>
                </a:cubicBezTo>
                <a:cubicBezTo>
                  <a:pt x="212" y="354"/>
                  <a:pt x="230" y="319"/>
                  <a:pt x="221" y="293"/>
                </a:cubicBezTo>
                <a:lnTo>
                  <a:pt x="221" y="293"/>
                </a:lnTo>
                <a:cubicBezTo>
                  <a:pt x="221" y="293"/>
                  <a:pt x="212" y="301"/>
                  <a:pt x="203" y="301"/>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7011090" y="2360996"/>
            <a:ext cx="535570" cy="535570"/>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341770" y="2416035"/>
            <a:ext cx="544036" cy="419141"/>
          </a:xfrm>
          <a:custGeom>
            <a:rect l="l" t="t" r="r" b="b"/>
            <a:pathLst>
              <a:path w="497" h="382">
                <a:moveTo>
                  <a:pt x="80" y="248"/>
                </a:moveTo>
                <a:lnTo>
                  <a:pt x="80" y="248"/>
                </a:lnTo>
                <a:cubicBezTo>
                  <a:pt x="97" y="293"/>
                  <a:pt x="106" y="311"/>
                  <a:pt x="159" y="328"/>
                </a:cubicBezTo>
                <a:cubicBezTo>
                  <a:pt x="203" y="355"/>
                  <a:pt x="230" y="381"/>
                  <a:pt x="248" y="381"/>
                </a:cubicBezTo>
                <a:cubicBezTo>
                  <a:pt x="266" y="381"/>
                  <a:pt x="293" y="355"/>
                  <a:pt x="337" y="337"/>
                </a:cubicBezTo>
                <a:cubicBezTo>
                  <a:pt x="390" y="311"/>
                  <a:pt x="372" y="311"/>
                  <a:pt x="390" y="258"/>
                </a:cubicBezTo>
                <a:cubicBezTo>
                  <a:pt x="248" y="328"/>
                  <a:pt x="248" y="328"/>
                  <a:pt x="248" y="328"/>
                </a:cubicBezTo>
                <a:lnTo>
                  <a:pt x="80" y="248"/>
                </a:lnTo>
                <a:close/>
                <a:moveTo>
                  <a:pt x="487" y="124"/>
                </a:moveTo>
                <a:lnTo>
                  <a:pt x="487" y="124"/>
                </a:lnTo>
                <a:cubicBezTo>
                  <a:pt x="274" y="9"/>
                  <a:pt x="274" y="9"/>
                  <a:pt x="274" y="9"/>
                </a:cubicBezTo>
                <a:cubicBezTo>
                  <a:pt x="266" y="0"/>
                  <a:pt x="239" y="0"/>
                  <a:pt x="221" y="9"/>
                </a:cubicBezTo>
                <a:cubicBezTo>
                  <a:pt x="9" y="124"/>
                  <a:pt x="9" y="124"/>
                  <a:pt x="9" y="124"/>
                </a:cubicBezTo>
                <a:cubicBezTo>
                  <a:pt x="0" y="133"/>
                  <a:pt x="0" y="142"/>
                  <a:pt x="9" y="160"/>
                </a:cubicBezTo>
                <a:cubicBezTo>
                  <a:pt x="221" y="275"/>
                  <a:pt x="221" y="275"/>
                  <a:pt x="221" y="275"/>
                </a:cubicBezTo>
                <a:cubicBezTo>
                  <a:pt x="239" y="284"/>
                  <a:pt x="266" y="284"/>
                  <a:pt x="274" y="275"/>
                </a:cubicBezTo>
                <a:cubicBezTo>
                  <a:pt x="408" y="195"/>
                  <a:pt x="408" y="195"/>
                  <a:pt x="408" y="195"/>
                </a:cubicBezTo>
                <a:cubicBezTo>
                  <a:pt x="266" y="160"/>
                  <a:pt x="266" y="160"/>
                  <a:pt x="266" y="160"/>
                </a:cubicBezTo>
                <a:cubicBezTo>
                  <a:pt x="257" y="160"/>
                  <a:pt x="257" y="168"/>
                  <a:pt x="248" y="168"/>
                </a:cubicBezTo>
                <a:cubicBezTo>
                  <a:pt x="221" y="168"/>
                  <a:pt x="203" y="151"/>
                  <a:pt x="203" y="133"/>
                </a:cubicBezTo>
                <a:cubicBezTo>
                  <a:pt x="203" y="124"/>
                  <a:pt x="221" y="107"/>
                  <a:pt x="248" y="107"/>
                </a:cubicBezTo>
                <a:cubicBezTo>
                  <a:pt x="266" y="107"/>
                  <a:pt x="284" y="115"/>
                  <a:pt x="293" y="124"/>
                </a:cubicBezTo>
                <a:cubicBezTo>
                  <a:pt x="443" y="177"/>
                  <a:pt x="443" y="177"/>
                  <a:pt x="443" y="177"/>
                </a:cubicBezTo>
                <a:cubicBezTo>
                  <a:pt x="487" y="160"/>
                  <a:pt x="487" y="160"/>
                  <a:pt x="487" y="160"/>
                </a:cubicBezTo>
                <a:cubicBezTo>
                  <a:pt x="496" y="142"/>
                  <a:pt x="496" y="133"/>
                  <a:pt x="487" y="124"/>
                </a:cubicBezTo>
                <a:close/>
                <a:moveTo>
                  <a:pt x="425" y="346"/>
                </a:moveTo>
                <a:lnTo>
                  <a:pt x="425" y="346"/>
                </a:lnTo>
                <a:cubicBezTo>
                  <a:pt x="416" y="355"/>
                  <a:pt x="452" y="364"/>
                  <a:pt x="461" y="337"/>
                </a:cubicBezTo>
                <a:cubicBezTo>
                  <a:pt x="469" y="213"/>
                  <a:pt x="443" y="177"/>
                  <a:pt x="443" y="177"/>
                </a:cubicBezTo>
                <a:cubicBezTo>
                  <a:pt x="408" y="195"/>
                  <a:pt x="408" y="195"/>
                  <a:pt x="408" y="195"/>
                </a:cubicBezTo>
                <a:cubicBezTo>
                  <a:pt x="408" y="195"/>
                  <a:pt x="443" y="222"/>
                  <a:pt x="425" y="346"/>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1238051" y="3697646"/>
            <a:ext cx="2085975" cy="21240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0000"/>
              </a:lnSpc>
              <a:spcBef>
                <a:spcPts val="375"/>
              </a:spcBef>
            </a:pPr>
            <a:r>
              <a:rPr lang="en-US" sz="1350">
                <a:solidFill>
                  <a:schemeClr val="dk1">
                    <a:alpha val="100000"/>
                  </a:schemeClr>
                </a:solidFill>
                <a:latin typeface="Microsoft Yahei"/>
                <a:ea typeface="Microsoft Yahei"/>
                <a:cs typeface="Microsoft Yahei"/>
              </a:rPr>
              <a:t>3. 计算完工产品成本：将各成本项目汇总后，即可计算出完工产品的总成本和单位成本。</a:t>
            </a:r>
          </a:p>
        </p:txBody>
      </p:sp>
      <p:sp>
        <p:nvSpPr>
          <p:cNvPr id="11" name="TextBox 11"/>
          <p:cNvSpPr txBox="1"/>
          <p:nvPr/>
        </p:nvSpPr>
        <p:spPr>
          <a:xfrm>
            <a:off x="3704211" y="3697646"/>
            <a:ext cx="2085975" cy="21240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0000"/>
              </a:lnSpc>
              <a:spcBef>
                <a:spcPts val="375"/>
              </a:spcBef>
            </a:pPr>
            <a:r>
              <a:rPr lang="en-US" sz="1350">
                <a:solidFill>
                  <a:schemeClr val="dk1">
                    <a:alpha val="100000"/>
                  </a:schemeClr>
                </a:solidFill>
                <a:latin typeface="Microsoft Yahei"/>
                <a:ea typeface="Microsoft Yahei"/>
                <a:cs typeface="Microsoft Yahei"/>
              </a:rPr>
              <a:t>实例：以某企业生产的A产品为例，其直接材料成本为10000元，直接人工成本为5000元，制造费用为3000元。则A产品的完工产品成本计算如下</a:t>
            </a:r>
          </a:p>
        </p:txBody>
      </p:sp>
      <p:sp>
        <p:nvSpPr>
          <p:cNvPr id="12" name="TextBox 12"/>
          <p:cNvSpPr txBox="1"/>
          <p:nvPr/>
        </p:nvSpPr>
        <p:spPr>
          <a:xfrm>
            <a:off x="6115964" y="3697646"/>
            <a:ext cx="2085975" cy="21240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0000"/>
              </a:lnSpc>
              <a:spcBef>
                <a:spcPts val="375"/>
              </a:spcBef>
            </a:pPr>
            <a:r>
              <a:rPr lang="en-US" sz="1350">
                <a:solidFill>
                  <a:schemeClr val="dk1">
                    <a:alpha val="100000"/>
                  </a:schemeClr>
                </a:solidFill>
                <a:latin typeface="Microsoft Yahei"/>
                <a:ea typeface="Microsoft Yahei"/>
                <a:cs typeface="Microsoft Yahei"/>
              </a:rPr>
              <a:t>总成本 = 直接材料成本 + 直接人工成本 + 制造费用 = 10000 + 5000 + 3000 = 18000元</a:t>
            </a:r>
          </a:p>
        </p:txBody>
      </p:sp>
      <p:sp>
        <p:nvSpPr>
          <p:cNvPr id="13" name="TextBox 13"/>
          <p:cNvSpPr txBox="1"/>
          <p:nvPr/>
        </p:nvSpPr>
        <p:spPr>
          <a:xfrm>
            <a:off x="8544445" y="3697646"/>
            <a:ext cx="2085975" cy="21240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0000"/>
              </a:lnSpc>
              <a:spcBef>
                <a:spcPts val="375"/>
              </a:spcBef>
            </a:pPr>
            <a:r>
              <a:rPr lang="en-US" sz="1350">
                <a:solidFill>
                  <a:schemeClr val="dk1">
                    <a:alpha val="100000"/>
                  </a:schemeClr>
                </a:solidFill>
                <a:latin typeface="Microsoft Yahei"/>
                <a:ea typeface="Microsoft Yahei"/>
                <a:cs typeface="Microsoft Yahei"/>
              </a:rPr>
              <a:t>单位成本 = 总成本 / 产量 = 18000 / 100 = 180元/件</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完工产品成本计算步骤和实例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https://d.book118.com/315120210011011104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2024-09-13T17:07:50.712</cp:lastPrinted>
  <dcterms:created xsi:type="dcterms:W3CDTF">2024-09-13T09:07:50Z</dcterms:created>
  <dcterms:modified xsi:type="dcterms:W3CDTF">2024-09-13T09:07:52Z</dcterms:modified>
</cp:coreProperties>
</file>