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93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2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3FE21-2D2D-4B88-9D99-63350AEDE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D5132-F6FC-40F9-9152-5176A7930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16A71-99FC-4B1E-960E-15FCEB2BB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70CF3-28E6-47A0-9A6D-4040058F9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432FE2-2C3F-46E6-B9C6-0B2847138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BBA3DF-ABFB-4773-8F5A-3124F3056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B8E348-3FC2-44A7-9FBA-875DB8EE7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FE639-C91C-4CD0-BAED-77191F379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956B56-89B3-4FB5-B564-772078682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6A36E-C6C0-44DC-BE6E-A8F4D256B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AE51A-D78F-4FC1-9897-BB301C7B2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929" r:id="rId2"/>
    <p:sldLayoutId id="2147496930" r:id="rId3"/>
    <p:sldLayoutId id="2147496931" r:id="rId4"/>
    <p:sldLayoutId id="2147496932" r:id="rId5"/>
    <p:sldLayoutId id="2147496933" r:id="rId6"/>
    <p:sldLayoutId id="2147496934" r:id="rId7"/>
    <p:sldLayoutId id="2147496935" r:id="rId8"/>
    <p:sldLayoutId id="2147496936" r:id="rId9"/>
    <p:sldLayoutId id="2147496937" r:id="rId10"/>
    <p:sldLayoutId id="214749693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16" Type="http://schemas.openxmlformats.org/officeDocument/2006/relationships/tags" Target="../tags/tag132.xml" /><Relationship Id="rId17" Type="http://schemas.openxmlformats.org/officeDocument/2006/relationships/tags" Target="../tags/tag13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21" Type="http://schemas.openxmlformats.org/officeDocument/2006/relationships/tags" Target="../tags/tag195.xml" /><Relationship Id="rId22" Type="http://schemas.openxmlformats.org/officeDocument/2006/relationships/tags" Target="../tags/tag196.xml" /><Relationship Id="rId23" Type="http://schemas.openxmlformats.org/officeDocument/2006/relationships/tags" Target="../tags/tag197.xml" /><Relationship Id="rId24" Type="http://schemas.openxmlformats.org/officeDocument/2006/relationships/tags" Target="../tags/tag198.xml" /><Relationship Id="rId25" Type="http://schemas.openxmlformats.org/officeDocument/2006/relationships/tags" Target="../tags/tag199.xml" /><Relationship Id="rId26" Type="http://schemas.openxmlformats.org/officeDocument/2006/relationships/tags" Target="../tags/tag200.xml" /><Relationship Id="rId27" Type="http://schemas.openxmlformats.org/officeDocument/2006/relationships/tags" Target="../tags/tag201.xml" /><Relationship Id="rId28" Type="http://schemas.openxmlformats.org/officeDocument/2006/relationships/tags" Target="../tags/tag202.xml" /><Relationship Id="rId29" Type="http://schemas.openxmlformats.org/officeDocument/2006/relationships/tags" Target="../tags/tag203.xml" /><Relationship Id="rId3" Type="http://schemas.openxmlformats.org/officeDocument/2006/relationships/tags" Target="../tags/tag177.xml" /><Relationship Id="rId30" Type="http://schemas.openxmlformats.org/officeDocument/2006/relationships/tags" Target="../tags/tag204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001222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小学英语教育的现状与发展方向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759709" y="2512046"/>
            <a:ext cx="1520187" cy="46441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759710" y="3075305"/>
            <a:ext cx="3676650" cy="117030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小学英语教育的现状</a:t>
            </a:r>
            <a:endParaRPr lang="zh-CN" altLang="en-US" sz="28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2493523" y="2560811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7298689" y="2512046"/>
            <a:ext cx="1520187" cy="46441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7298690" y="3075305"/>
            <a:ext cx="3676650" cy="117030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小学英语教育存在的问题</a:t>
            </a:r>
            <a:endParaRPr lang="zh-CN" altLang="en-US" sz="28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7032675" y="2560811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2759723" y="4699621"/>
            <a:ext cx="1520187" cy="46441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2759710" y="5262880"/>
            <a:ext cx="3676650" cy="117030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小学英语教育的发展方向</a:t>
            </a:r>
            <a:endParaRPr lang="zh-CN" altLang="en-US" sz="28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2493523" y="474838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7298875" y="4699621"/>
            <a:ext cx="1520187" cy="46441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7298690" y="5262880"/>
            <a:ext cx="3676650" cy="117030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小学英语教育与科技融合的发展趋势</a:t>
            </a:r>
            <a:endParaRPr lang="zh-CN" altLang="en-US" sz="28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28"/>
          <p:cNvCxnSpPr/>
          <p:nvPr>
            <p:custDataLst>
              <p:tags r:id="rId14"/>
            </p:custDataLst>
          </p:nvPr>
        </p:nvCxnSpPr>
        <p:spPr>
          <a:xfrm flipH="1">
            <a:off x="7032675" y="474838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5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小学英语教育的现状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小学英语教育的普及程度</a:t>
            </a:r>
            <a:endParaRPr lang="zh-CN" altLang="en-US"/>
          </a:p>
        </p:txBody>
      </p:sp>
      <p:sp>
        <p:nvSpPr>
          <p:cNvPr id="104889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小学英语课程设置情况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小学英语教师数量及资质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小学英语教材选用情况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小学英语教育评估体系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小学英语教育的教学方法</a:t>
            </a:r>
            <a:endParaRPr lang="zh-CN" altLang="en-US"/>
          </a:p>
        </p:txBody>
      </p:sp>
      <p:sp>
        <p:nvSpPr>
          <p:cNvPr id="104895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任务教学法：通过完成任务来学习语言，强调实际应用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传统教学法：以教师为中心，注重语法和词汇教学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交际教学法：以学生为中心，注重语言交流能力的培养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游戏教学法：在游戏中学习英语，提高学习兴趣和参与度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小学英语教育的师资力量</a:t>
            </a:r>
            <a:endParaRPr lang="zh-CN" altLang="en-US"/>
          </a:p>
        </p:txBody>
      </p:sp>
      <p:sp>
        <p:nvSpPr>
          <p:cNvPr id="104903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小学英语教师的专业背景和教学经验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小学英语教师的培训和进修情况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小学英语教师的数量和比例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小学英语教师的学历和资质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小学英语教育的教材与教学资源</a:t>
            </a:r>
            <a:endParaRPr lang="zh-CN" altLang="en-US"/>
          </a:p>
        </p:txBody>
      </p:sp>
      <p:sp>
        <p:nvSpPr>
          <p:cNvPr id="1049094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08400" y="1894045"/>
            <a:ext cx="2149867" cy="1823393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096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8400" y="2978074"/>
            <a:ext cx="2149867" cy="1828087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098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08400" y="2980614"/>
            <a:ext cx="2149867" cy="736809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00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08400" y="4067183"/>
            <a:ext cx="2149867" cy="1828087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102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08400" y="5155656"/>
            <a:ext cx="2149867" cy="739216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04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08400" y="4069723"/>
            <a:ext cx="2149867" cy="736809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06" name="正文"/>
          <p:cNvSpPr txBox="1"/>
          <p:nvPr>
            <p:custDataLst>
              <p:tags r:id="rId8"/>
            </p:custDataLst>
          </p:nvPr>
        </p:nvSpPr>
        <p:spPr>
          <a:xfrm>
            <a:off x="2836787" y="1805773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教材：小学英语教育通常使用教育部规定的教材，包括《英语》、《新标准英语》等。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9"/>
            </p:custDataLst>
          </p:nvPr>
        </p:nvSpPr>
        <p:spPr>
          <a:xfrm>
            <a:off x="2836787" y="2902503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教学资源：小学英语教师通常会利用多媒体、网络等资源进行教学，如PPT、视频、语音等。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0" name="正文"/>
          <p:cNvSpPr txBox="1"/>
          <p:nvPr>
            <p:custDataLst>
              <p:tags r:id="rId10"/>
            </p:custDataLst>
          </p:nvPr>
        </p:nvSpPr>
        <p:spPr>
          <a:xfrm>
            <a:off x="2836787" y="3999232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教材内容：小学英语教材通常包括语音、语法、词汇、日常用语等方面的内容，注重培养学生的学习兴趣和实际应用能力。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2" name="正文"/>
          <p:cNvSpPr txBox="1"/>
          <p:nvPr>
            <p:custDataLst>
              <p:tags r:id="rId11"/>
            </p:custDataLst>
          </p:nvPr>
        </p:nvSpPr>
        <p:spPr>
          <a:xfrm>
            <a:off x="2836787" y="5095962"/>
            <a:ext cx="8741555" cy="8382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教学资源的应用：小学英语教师通常会根据学生的实际情况和教学需要，选择合适的教学资源，通过多种形式的教学手段，提高学生的学习兴趣和效果。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4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08400" y="1871183"/>
            <a:ext cx="2149867" cy="739216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15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小学英语教育存在的问题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小学英语教育的教学质量参差不齐</a:t>
            </a:r>
            <a:endParaRPr lang="zh-CN" altLang="en-US"/>
          </a:p>
        </p:txBody>
      </p:sp>
      <p:sp>
        <p:nvSpPr>
          <p:cNvPr id="104919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教材内容和难度设置不够科学合理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不同地区和学校的教学水平存在差异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教师素质和教学方法有待提高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学生学习兴趣和动力不足，缺乏良好的语言环境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小学英语教育的教学方法过于传统</a:t>
            </a:r>
            <a:endParaRPr lang="zh-CN" altLang="en-US"/>
          </a:p>
        </p:txBody>
      </p:sp>
      <p:sp>
        <p:nvSpPr>
          <p:cNvPr id="104926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教学方法：以教师为中心，缺乏互动和实践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教师素质：部分教师缺乏专业背景和培训，影响教学质量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学生学习：被动接受知识，缺乏主动性和创造性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教材内容：过于注重语法和词汇，忽视口语和听力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小学英语教育的师资力量不足</a:t>
            </a:r>
            <a:endParaRPr lang="zh-CN" altLang="en-US"/>
          </a:p>
        </p:txBody>
      </p:sp>
      <p:sp>
        <p:nvSpPr>
          <p:cNvPr id="104935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小学英语教师的培训机会有限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小学英语教师数量不足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小学英语教师的专业水平参差不齐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小学英语教师的激励机制不完善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https://d.book118.com/315200122221011042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4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小学英语教育的现状与发展方向</vt:lpstr>
      <vt:lpstr>目录</vt:lpstr>
      <vt:lpstr>小学英语教育的现状</vt:lpstr>
      <vt:lpstr>小学英语教育的普及程度</vt:lpstr>
      <vt:lpstr>小学英语教育的教学方法</vt:lpstr>
      <vt:lpstr>小学英语教育的师资力量</vt:lpstr>
      <vt:lpstr>小学英语教育的教材与教学资源</vt:lpstr>
      <vt:lpstr>小学英语教育存在的问题</vt:lpstr>
      <vt:lpstr>小学英语教育的教学质量参差不齐</vt:lpstr>
      <vt:lpstr>小学英语教育的教学方法过于传统</vt:lpstr>
      <vt:lpstr>小学英语教育的师资力量不足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2024-09-03T22:55:29.381</cp:lastPrinted>
  <dcterms:created xsi:type="dcterms:W3CDTF">2024-09-03T14:55:29Z</dcterms:created>
  <dcterms:modified xsi:type="dcterms:W3CDTF">2024-09-03T14:55:31Z</dcterms:modified>
</cp:coreProperties>
</file>