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905101-D883-49E4-8117-864433483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53D94-3332-4D33-88D1-5B088C747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F5EA3A-90C3-4472-B65B-4068004291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2E1835-8958-4C55-9D8E-C165E31F6D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BF2548-BC97-4F88-A5E2-3EFECE68A0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063CE8-2143-4D2C-BAE7-BE5C707EEE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BEC5B8-44C5-4B8E-AE81-ABBF521294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3A761B-5909-4BDE-8EA0-DA9959D004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9FB5C7-DB04-4E05-99B0-55C7F7F8A6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C43967-D1BE-4DF7-A90F-6D3959D59D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2E411-1591-4D63-9326-D79CF26C3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1.png" /><Relationship Id="rId4" Type="http://schemas.openxmlformats.org/officeDocument/2006/relationships/image" Target="../media/image19.pn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20024420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《全国护理事业发展规划(2021-2025年)》解读</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背景与意义</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总体要求与目标</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主要任务与措施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保障措施与政策支持</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实施计划与步骤</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前景展望与未来挑战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背景与意义</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67" b="446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护理人力资源不足</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当前，我国护理人力资源总量相对不足，分布不均，难以满足人民群众日益增长的健康需求。</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护理服务质量有待提高</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部分地区护理服务质量不高，存在服务不规范、不细致等问题，影响了患者的就医体验和治疗效果。</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护理教育培训体系不完善</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护理教育培训体系尚不完善，部分护理人员缺乏必要的专业知识和技能，难以适应新形势下护理工作的需要。</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护理事业发展现状及挑战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编制过程</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编制过程中，广泛征求了各级卫生健康行政部门、医疗机构、护理学会、护理院校等多方面的意见和建议，经过反复论证和修改完善，最终形成了《规划》。</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编制背景</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为贯彻落实健康中国战略，推进护理事业全面、协调、可持续发展，满足人民群众的健康需求，国家卫生健康委组织编制了《全国护理事业发展规划(2021-2025年)》。</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《规划》编制背景及过程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明确护理事业发展目标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《规划》提出了未来五年我国护理事业的发展目标，为各级卫生健康行政部门和医疗机构制定护理工作计划提供了重要依据。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推动护理服务体系建设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《规划》强调加强护理服务体系建设，提高护理服务质量，有助于提升患者的就医体验和治疗效果，增强人民群众的健康获得感。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促进护理人才培养和队伍建设</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《规划》提出完善护理教育培训体系，加强护理人才培养和队伍建设，有助于提高护理人员的专业素质和服务能力，为护理事业的可持续发展提供有力保障。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《规划》对护理事业发展的意义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总体要求与目标</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坚持以人民为中心的发展思想，把保障人民健康放在优先发展的战略位置。</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加强护士队伍建设，提高护理服务质量和水平，满足人民群众多样化、多层次的健康服务需求。</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深化护理领域改革创新，推进护理事业高质量发展。</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指导思想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921227"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227"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20731"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20731"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1871" y="2379350"/>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坚持以人民健康为中心，将护理服务融入全生命周期健康管理。</a:t>
            </a:r>
            <a:endParaRPr lang="en-US" sz="1100"/>
          </a:p>
        </p:txBody>
      </p:sp>
      <p:sp>
        <p:nvSpPr>
          <p:cNvPr id="7" name="AutoShape 7"/>
          <p:cNvSpPr/>
          <p:nvPr/>
        </p:nvSpPr>
        <p:spPr>
          <a:xfrm>
            <a:off x="951871" y="4098300"/>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坚持改革创新、科技引领，提高护理服务效率和质量。</a:t>
            </a:r>
            <a:endParaRPr lang="en-US" sz="1100"/>
          </a:p>
        </p:txBody>
      </p:sp>
      <p:sp>
        <p:nvSpPr>
          <p:cNvPr id="8" name="AutoShape 8"/>
          <p:cNvSpPr/>
          <p:nvPr/>
        </p:nvSpPr>
        <p:spPr>
          <a:xfrm>
            <a:off x="7675726" y="2379350"/>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坚持政府主导、多元投入，加强护理服务体系和人才队伍建设。</a:t>
            </a:r>
            <a:endParaRPr lang="en-US" sz="1100"/>
          </a:p>
        </p:txBody>
      </p:sp>
      <p:sp>
        <p:nvSpPr>
          <p:cNvPr id="9" name="AutoShape 9"/>
          <p:cNvSpPr/>
          <p:nvPr/>
        </p:nvSpPr>
        <p:spPr>
          <a:xfrm>
            <a:off x="7620854" y="4098300"/>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坚持统筹协调、均衡发展，缩小区域、城乡护理资源配置差距。</a:t>
            </a:r>
            <a:endParaRPr lang="en-US" sz="1100"/>
          </a:p>
        </p:txBody>
      </p:sp>
      <p:sp>
        <p:nvSpPr>
          <p:cNvPr id="10" name="AutoShape 10"/>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stretch>
            <a:fillRect/>
          </a:stretch>
        </p:blipFill>
        <p:spPr>
          <a:xfrm>
            <a:off x="4901854" y="2602017"/>
            <a:ext cx="634228" cy="494386"/>
          </a:xfrm>
          <a:prstGeom prst="rect">
            <a:avLst/>
          </a:prstGeom>
        </p:spPr>
      </p:pic>
      <p:pic>
        <p:nvPicPr>
          <p:cNvPr id="18" name="Picture 18"/>
          <p:cNvPicPr>
            <a:picLocks noChangeAspect="1"/>
          </p:cNvPicPr>
          <p:nvPr/>
        </p:nvPicPr>
        <p:blipFill>
          <a:blip r:embed="rId3"/>
          <a:stretch>
            <a:fillRect/>
          </a:stretch>
        </p:blipFill>
        <p:spPr>
          <a:xfrm>
            <a:off x="6722669" y="4270675"/>
            <a:ext cx="500969" cy="58960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34129" y="3903871"/>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到2025年，护士队伍数量持续增加，结构不断优化，素质和服务能力大幅提升。</a:t>
            </a:r>
            <a:endParaRPr lang="en-US" sz="1100"/>
          </a:p>
        </p:txBody>
      </p:sp>
      <p:sp>
        <p:nvSpPr>
          <p:cNvPr id="6" name="AutoShape 6"/>
          <p:cNvSpPr/>
          <p:nvPr/>
        </p:nvSpPr>
        <p:spPr>
          <a:xfrm>
            <a:off x="3703982" y="3903871"/>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护理服务体系更加完善，护理服务质量持续改进，群众获得感显著提高。</a:t>
            </a:r>
            <a:endParaRPr lang="en-US" sz="1100"/>
          </a:p>
        </p:txBody>
      </p:sp>
      <p:sp>
        <p:nvSpPr>
          <p:cNvPr id="7" name="AutoShape 7"/>
          <p:cNvSpPr/>
          <p:nvPr/>
        </p:nvSpPr>
        <p:spPr>
          <a:xfrm>
            <a:off x="6219054" y="3903871"/>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护理领域科技创新能力持续增强，智慧护理服务逐步推广。</a:t>
            </a:r>
            <a:endParaRPr lang="en-US" sz="1100"/>
          </a:p>
        </p:txBody>
      </p:sp>
      <p:sp>
        <p:nvSpPr>
          <p:cNvPr id="8" name="AutoShape 8"/>
          <p:cNvSpPr/>
          <p:nvPr/>
        </p:nvSpPr>
        <p:spPr>
          <a:xfrm>
            <a:off x="8807293" y="3903871"/>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护理治理体系更加健全，护理事业实现高质量发展。</a:t>
            </a:r>
            <a:endParaRPr lang="en-US" sz="1100"/>
          </a:p>
        </p:txBody>
      </p:sp>
      <p:sp>
        <p:nvSpPr>
          <p:cNvPr id="9" name="AutoShape 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999673" y="2385294"/>
            <a:ext cx="580457" cy="611204"/>
            <a:chOff x="1999673" y="2385294"/>
            <a:chExt cx="580457" cy="611204"/>
          </a:xfrm>
        </p:grpSpPr>
        <p:sp>
          <p:nvSpPr>
            <p:cNvPr id="11" name="Freeform 11"/>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431200" y="2395266"/>
            <a:ext cx="796103" cy="591260"/>
            <a:chOff x="4431200" y="2395266"/>
            <a:chExt cx="796103" cy="591260"/>
          </a:xfrm>
        </p:grpSpPr>
        <p:sp>
          <p:nvSpPr>
            <p:cNvPr id="16" name="Freeform 16"/>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9546708" y="2407068"/>
            <a:ext cx="722974" cy="640809"/>
            <a:chOff x="9546708" y="2407068"/>
            <a:chExt cx="722974" cy="640809"/>
          </a:xfrm>
        </p:grpSpPr>
        <p:sp>
          <p:nvSpPr>
            <p:cNvPr id="20" name="Freeform 20"/>
            <p:cNvSpPr/>
            <p:nvPr/>
          </p:nvSpPr>
          <p:spPr>
            <a:xfrm>
              <a:off x="9705326" y="2562570"/>
              <a:ext cx="406673" cy="177835"/>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546708" y="2407068"/>
              <a:ext cx="722974" cy="640809"/>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主要任务与措施</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917" r="16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保障护士合法权益</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落实护士薪酬待遇、职业发展等方面的政策，增强护士职业吸引力。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增加护士数量，优化队伍结构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通过扩大招生规模、加强在职培训等措施，提高护士队伍整体素质。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加强护士教育培养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完善护理教育体系，提高护理教育质量，培养更多高素质的护理人才。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加强护士队伍建设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61" b="28661"/>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9851" b="19851"/>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加强护理质量管理</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完善护理质量管理体系，提高护理服务质量和管理效率。</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推广优质护理服务</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倡导以病人为中心的服务理念，推广责任制整体护理模式，提高患者满意度。</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加强护理安全管理</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强化护理安全意识，完善护理安全防范措施，保障患者安全。</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提高护理服务质量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646" r="64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267" b="526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创新护理服务模式</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发展社区护理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加强社区护理服务机构建设，推动护理服务向社区、家庭延伸。</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开展延续性护理服务</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为出院患者提供延续性护理服务，满足患者居家护理需求。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探索智慧护理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运用互联网、大数据等信息技术手段，创新护理服务模式，提高护理服务效率和质量。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lumMod val="50000"/>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a:ln w="2381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a:ln w="2381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a:ln w="2381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4" y="4577174"/>
            <a:ext cx="262812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加强护理科研创新</a:t>
            </a:r>
            <a:endParaRPr lang="en-US" sz="1100"/>
          </a:p>
        </p:txBody>
      </p:sp>
      <p:sp>
        <p:nvSpPr>
          <p:cNvPr id="10" name="AutoShape 10"/>
          <p:cNvSpPr/>
          <p:nvPr/>
        </p:nvSpPr>
        <p:spPr>
          <a:xfrm>
            <a:off x="4650305" y="4975638"/>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鼓励开展护理科研活动，推动护理科研成果转化应用。</a:t>
            </a:r>
            <a:endParaRPr lang="en-US" sz="1100"/>
          </a:p>
        </p:txBody>
      </p:sp>
      <p:sp>
        <p:nvSpPr>
          <p:cNvPr id="11" name="AutoShape 11"/>
          <p:cNvSpPr/>
          <p:nvPr/>
        </p:nvSpPr>
        <p:spPr>
          <a:xfrm>
            <a:off x="1564104" y="1428884"/>
            <a:ext cx="256724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完善护理学科体系</a:t>
            </a:r>
            <a:endParaRPr lang="en-US" sz="1100"/>
          </a:p>
        </p:txBody>
      </p:sp>
      <p:sp>
        <p:nvSpPr>
          <p:cNvPr id="12" name="AutoShape 12"/>
          <p:cNvSpPr/>
          <p:nvPr/>
        </p:nvSpPr>
        <p:spPr>
          <a:xfrm>
            <a:off x="1564104" y="1827351"/>
            <a:ext cx="2335900"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加强护理学科内涵建设，完善护理学科体系布局。</a:t>
            </a:r>
            <a:endParaRPr lang="en-US" sz="1100"/>
          </a:p>
        </p:txBody>
      </p:sp>
      <p:sp>
        <p:nvSpPr>
          <p:cNvPr id="13" name="AutoShape 13"/>
          <p:cNvSpPr/>
          <p:nvPr/>
        </p:nvSpPr>
        <p:spPr>
          <a:xfrm>
            <a:off x="7908169" y="142888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加强国际交流与合作</a:t>
            </a:r>
            <a:endParaRPr lang="en-US" sz="1100"/>
          </a:p>
        </p:txBody>
      </p:sp>
      <p:sp>
        <p:nvSpPr>
          <p:cNvPr id="14" name="AutoShape 14"/>
          <p:cNvSpPr/>
          <p:nvPr/>
        </p:nvSpPr>
        <p:spPr>
          <a:xfrm>
            <a:off x="7908170" y="1827351"/>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积极参与国际护理交流与合作，学习借鉴国际先进经验和技术成果。</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加强护理学科建设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https://d.book118.com/315200244200011112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2024-09-18T22:20:05.677</cp:lastPrinted>
  <dcterms:created xsi:type="dcterms:W3CDTF">2024-09-18T14:20:05Z</dcterms:created>
  <dcterms:modified xsi:type="dcterms:W3CDTF">2024-09-18T14:20:07Z</dcterms:modified>
</cp:coreProperties>
</file>