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TAABQU+MS-UIGothic"/>
      <p:regular r:id="rId16"/>
    </p:embeddedFont>
    <p:embeddedFont>
      <p:font typeface="CWNSJG+GMNMHO+ArialMT"/>
      <p:regular r:id="rId17"/>
    </p:embeddedFont>
    <p:embeddedFont>
      <p:font typeface="JHONSS+LRIHND+MicrosoftYaHei-Bold"/>
      <p:regular r:id="rId18"/>
    </p:embeddedFont>
    <p:embeddedFont>
      <p:font typeface="KWUCFW+ILHDEL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8D9E7-5D24-433B-8D48-F43808ECA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AA369-B364-4ADF-B105-7F483531E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045D7-A832-493A-869D-B65CCCB1A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28611-DFAA-4FD7-9934-99079ECA2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E08D63-0B20-4D88-983F-7CD14D775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EF85CF-1177-433C-BC2E-618546473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2EC75D-C80E-42D1-97F4-9A269B113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1E9A3-3577-45C2-A502-1F7A492F4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F8A6C-E842-4D85-9EE9-5F72CFE4C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0EF69-D387-4ABB-A0D7-8F46797F9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6C5BB-55A4-46D5-ABD2-3FF57F15E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02331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TAABQU+MS-UIGothic"/>
                <a:cs typeface="TAABQU+MS-UIGothic"/>
              </a:rPr>
              <a:t>新生儿黄疸高胆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红</a:t>
            </a:r>
            <a:r>
              <a:rPr sz="5150">
                <a:solidFill>
                  <a:srgbClr val="FF960E"/>
                </a:solidFill>
                <a:latin typeface="TAABQU+MS-UIGothic"/>
                <a:cs typeface="TAABQU+MS-UIGothic"/>
              </a:rPr>
              <a:t>素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TAABQU+MS-UIGothic"/>
                <a:cs typeface="TAABQU+MS-UIGothic"/>
              </a:rPr>
              <a:t>血症黄疸新生患儿的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FF960E"/>
                </a:solidFill>
                <a:latin typeface="TAABQU+MS-UIGothic"/>
                <a:cs typeface="TAABQU+MS-UIGothic"/>
              </a:rPr>
              <a:t>理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TAABQU+MS-UIGothic"/>
                <a:cs typeface="TAABQ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6192461" cy="29778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CWNSJG+GMNMHO+ArialMT"/>
                <a:cs typeface="CWNSJG+GMNMHO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AABQU+MS-UIGothic"/>
                <a:cs typeface="TAABQU+MS-UIGothic"/>
              </a:rPr>
              <a:t>新生儿黄疸高胆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红</a:t>
            </a:r>
            <a:r>
              <a:rPr sz="2400">
                <a:solidFill>
                  <a:srgbClr val="FF960E"/>
                </a:solidFill>
                <a:latin typeface="TAABQU+MS-UIGothic"/>
                <a:cs typeface="TAABQU+MS-UIGothic"/>
              </a:rPr>
              <a:t>素血症的概述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CWNSJG+GMNMHO+ArialMT"/>
                <a:cs typeface="CWNSJG+GMNMHO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AABQU+MS-UIGothic"/>
                <a:cs typeface="TAABQU+MS-UIGothic"/>
              </a:rPr>
              <a:t>新生儿黄疸高胆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红</a:t>
            </a:r>
            <a:r>
              <a:rPr sz="2400">
                <a:solidFill>
                  <a:srgbClr val="FF960E"/>
                </a:solidFill>
                <a:latin typeface="TAABQU+MS-UIGothic"/>
                <a:cs typeface="TAABQU+MS-UIGothic"/>
              </a:rPr>
              <a:t>素血症的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TAABQU+MS-UIGothic"/>
                <a:cs typeface="TAABQU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CWNSJG+GMNMHO+ArialMT"/>
                <a:cs typeface="CWNSJG+GMNMHO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AABQU+MS-UIGothic"/>
                <a:cs typeface="TAABQU+MS-UIGothic"/>
              </a:rPr>
              <a:t>新生儿黄疸高胆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红</a:t>
            </a:r>
            <a:r>
              <a:rPr sz="2400">
                <a:solidFill>
                  <a:srgbClr val="FF960E"/>
                </a:solidFill>
                <a:latin typeface="TAABQU+MS-UIGothic"/>
                <a:cs typeface="TAABQU+MS-UIGothic"/>
              </a:rPr>
              <a:t>素血症的治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CWNSJG+GMNMHO+ArialMT"/>
                <a:cs typeface="CWNSJG+GMNMHO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AABQU+MS-UIGothic"/>
                <a:cs typeface="TAABQU+MS-UIGothic"/>
              </a:rPr>
              <a:t>新生儿黄疸高胆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红</a:t>
            </a:r>
            <a:r>
              <a:rPr sz="2400">
                <a:solidFill>
                  <a:srgbClr val="FF960E"/>
                </a:solidFill>
                <a:latin typeface="TAABQU+MS-UIGothic"/>
                <a:cs typeface="TAABQU+MS-UIGothic"/>
              </a:rPr>
              <a:t>素血症的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960E"/>
                </a:solidFill>
                <a:latin typeface="TAABQU+MS-UIGothic"/>
                <a:cs typeface="TAABQU+MS-UIGothic"/>
              </a:rPr>
              <a:t>防与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960E"/>
                </a:solidFill>
                <a:latin typeface="TAABQU+MS-UIGothic"/>
                <a:cs typeface="TAABQU+MS-UIGothic"/>
              </a:rPr>
              <a:t>后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CWNSJG+GMNMHO+ArialMT"/>
                <a:cs typeface="CWNSJG+GMNMHO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AABQU+MS-UIGothic"/>
                <a:cs typeface="TAABQU+MS-UIGothic"/>
              </a:rPr>
              <a:t>新生儿黄疸高胆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红</a:t>
            </a:r>
            <a:r>
              <a:rPr sz="2400">
                <a:solidFill>
                  <a:srgbClr val="FF960E"/>
                </a:solidFill>
                <a:latin typeface="TAABQU+MS-UIGothic"/>
                <a:cs typeface="TAABQU+MS-UIGothic"/>
              </a:rPr>
              <a:t>素血症的案例分析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AABQU+MS-UIGothic"/>
                <a:cs typeface="TAABQU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FFC483"/>
                </a:solidFill>
                <a:latin typeface="JHONSS+LRIHND+MicrosoftYaHei-Bold"/>
                <a:cs typeface="JHONSS+LRIHND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JHONSS+LRIHND+MicrosoftYaHei-Bold"/>
                <a:cs typeface="JHONSS+LRIHND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801420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TAABQU+MS-UIGothic"/>
                <a:cs typeface="TAABQU+MS-UIGothic"/>
              </a:rPr>
              <a:t>新生儿黄疸高胆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红</a:t>
            </a:r>
            <a:r>
              <a:rPr sz="4550" spc="23">
                <a:solidFill>
                  <a:srgbClr val="351E00"/>
                </a:solidFill>
                <a:latin typeface="TAABQU+MS-UIGothic"/>
                <a:cs typeface="TAABQU+MS-UIGothic"/>
              </a:rPr>
              <a:t>素血症的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0695" y="3924534"/>
            <a:ext cx="202536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TAABQU+MS-UIGothic"/>
                <a:cs typeface="TAABQU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ABQU+MS-UIGothic"/>
                <a:cs typeface="TAABQU+MS-UIGothic"/>
              </a:rPr>
              <a:t>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TAABQU+MS-UIGothic"/>
                <a:cs typeface="TAABQU+MS-UIGothic"/>
              </a:rPr>
              <a:t>与分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AABQU+MS-UIGothic"/>
                <a:cs typeface="TAABQU+MS-UIGothic"/>
              </a:rPr>
              <a:t>定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AABQU+MS-UIGothic"/>
                <a:cs typeface="TAABQU+MS-UIGothic"/>
              </a:rPr>
              <a:t>分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ABQU+MS-UIGothic"/>
                <a:cs typeface="TAABQU+MS-UIGothic"/>
              </a:rPr>
              <a:t>病因与病理生理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TAABQU+MS-UIGothic"/>
                <a:cs typeface="TAABQU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TAABQU+MS-UIGothic"/>
                <a:cs typeface="TAABQU+MS-UIGothic"/>
              </a:rPr>
              <a:t>病理生理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AABQU+MS-UIGothic"/>
                <a:cs typeface="TAABQU+MS-UIGothic"/>
              </a:rPr>
              <a:t>新生儿肝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FFFFFF"/>
                </a:solidFill>
                <a:latin typeface="TAABQU+MS-UIGothic"/>
                <a:cs typeface="TAABQU+MS-UIGothic"/>
              </a:rPr>
              <a:t>功能不成熟，胆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FFFFFF"/>
                </a:solidFill>
                <a:latin typeface="TAABQU+MS-UIGothic"/>
                <a:cs typeface="TAABQU+MS-UIGothic"/>
              </a:rPr>
              <a:t>素代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谢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AABQU+MS-UIGothic"/>
                <a:cs typeface="TAABQU+MS-UIGothic"/>
              </a:rPr>
              <a:t>能力有限，易引起血清胆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FFFFFF"/>
                </a:solidFill>
                <a:latin typeface="TAABQU+MS-UIGothic"/>
                <a:cs typeface="TAABQU+MS-UIGothic"/>
              </a:rPr>
              <a:t>素水平升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AABQU+MS-UIGothic"/>
                <a:cs typeface="TAABQU+MS-UIGothic"/>
              </a:rPr>
              <a:t>高；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TAABQU+MS-UIGothic"/>
                <a:cs typeface="TAABQU+MS-UIGothic"/>
              </a:rPr>
              <a:t>高的胆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FFFFFF"/>
                </a:solidFill>
                <a:latin typeface="TAABQU+MS-UIGothic"/>
                <a:cs typeface="TAABQU+MS-UIGothic"/>
              </a:rPr>
              <a:t>素可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TAABQU+MS-UIGothic"/>
                <a:cs typeface="TAABQU+MS-UIGothic"/>
              </a:rPr>
              <a:t>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TAABQU+MS-UIGothic"/>
                <a:cs typeface="TAABQU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TAABQU+MS-UIGothic"/>
                <a:cs typeface="TAABQU+MS-UIGothic"/>
              </a:rPr>
              <a:t>造成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TAABQU+MS-UIGothic"/>
                <a:cs typeface="TAABQU+MS-UIGothic"/>
              </a:rPr>
              <a:t>害，引起核黄疸等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TAABQU+MS-UIGothic"/>
                <a:cs typeface="TAABQU+MS-UIGothic"/>
              </a:rPr>
              <a:t>重并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TAABQU+MS-UIGothic"/>
                <a:cs typeface="TAABQU+MS-UIGothic"/>
              </a:rPr>
              <a:t>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FF960E"/>
                </a:solidFill>
                <a:latin typeface="TAABQU+MS-UIGothic"/>
                <a:cs typeface="TAABQU+MS-UIGothic"/>
              </a:rPr>
              <a:t>床表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FF960E"/>
                </a:solidFill>
                <a:latin typeface="TAABQU+MS-UIGothic"/>
                <a:cs typeface="TAABQU+MS-UIGothic"/>
              </a:rPr>
              <a:t>与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FF960E"/>
                </a:solidFill>
                <a:latin typeface="TAABQU+MS-UIGothic"/>
                <a:cs typeface="TAABQU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960E"/>
                </a:solidFill>
                <a:latin typeface="SimSun"/>
                <a:cs typeface="SimSun"/>
              </a:rPr>
              <a:t>临</a:t>
            </a:r>
            <a:r>
              <a:rPr sz="2000" spc="15">
                <a:solidFill>
                  <a:srgbClr val="FF960E"/>
                </a:solidFill>
                <a:latin typeface="TAABQU+MS-UIGothic"/>
                <a:cs typeface="TAABQU+MS-UIGothic"/>
              </a:rPr>
              <a:t>床表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960E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FF960E"/>
                </a:solidFill>
                <a:latin typeface="TAABQU+MS-UIGothic"/>
                <a:cs typeface="TAABQU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JHONSS+LRIHND+MicrosoftYaHei-Bold"/>
                <a:cs typeface="JHONSS+LRIHND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8014203" cy="22809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TAABQU+MS-UIGothic"/>
                <a:cs typeface="TAABQU+MS-UIGothic"/>
              </a:rPr>
              <a:t>新生儿黄疸高胆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红</a:t>
            </a:r>
            <a:r>
              <a:rPr sz="4550" spc="23">
                <a:solidFill>
                  <a:srgbClr val="351E00"/>
                </a:solidFill>
                <a:latin typeface="TAABQU+MS-UIGothic"/>
                <a:cs typeface="TAABQU+MS-UIGothic"/>
              </a:rPr>
              <a:t>素血症的</a:t>
            </a:r>
          </a:p>
          <a:p>
            <a:pPr marL="0" marR="0">
              <a:lnSpc>
                <a:spcPts val="4550"/>
              </a:lnSpc>
              <a:spcBef>
                <a:spcPts val="2035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护</a:t>
            </a:r>
            <a:r>
              <a:rPr sz="4550">
                <a:solidFill>
                  <a:srgbClr val="351E00"/>
                </a:solidFill>
                <a:latin typeface="TAABQU+MS-UIGothic"/>
                <a:cs typeface="TAABQU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ABQU+MS-UIGothic"/>
                <a:cs typeface="TAABQU+MS-UIGothic"/>
              </a:rPr>
              <a:t>日常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FF960E"/>
                </a:solidFill>
                <a:latin typeface="TAABQU+MS-UIGothic"/>
                <a:cs typeface="TAABQU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WUCFW+ILHDEL+MicrosoftYaHei"/>
                <a:cs typeface="KWUCFW+ILHDE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WUCFW+ILHDEL+MicrosoftYaHei"/>
                <a:cs typeface="KWUCFW+ILHDEL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WUCFW+ILHDEL+MicrosoftYaHei"/>
                <a:cs typeface="KWUCFW+ILHDEL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WUCFW+ILHDEL+MicrosoftYaHei"/>
                <a:cs typeface="KWUCFW+ILHDEL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监测</a:t>
            </a:r>
            <a:r>
              <a:rPr sz="1550" spc="25">
                <a:solidFill>
                  <a:srgbClr val="FF960E"/>
                </a:solidFill>
                <a:latin typeface="TAABQU+MS-UIGothic"/>
                <a:cs typeface="TAABQU+MS-UIGothic"/>
              </a:rPr>
              <a:t>黄疸水平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TAABQU+MS-UIGothic"/>
                <a:cs typeface="TAABQU+MS-UIGothic"/>
              </a:rPr>
              <a:t>保持舒适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TAABQU+MS-UIGothic"/>
                <a:cs typeface="TAABQU+MS-UIGothic"/>
              </a:rPr>
              <a:t>清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洁护</a:t>
            </a:r>
            <a:r>
              <a:rPr sz="1550">
                <a:solidFill>
                  <a:srgbClr val="FF960E"/>
                </a:solidFill>
                <a:latin typeface="TAABQU+MS-UIGothic"/>
                <a:cs typeface="TAABQU+MS-UIGothic"/>
              </a:rPr>
              <a:t>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FF960E"/>
                </a:solidFill>
                <a:latin typeface="TAABQU+MS-UIGothic"/>
                <a:cs typeface="TAABQU+MS-UIGothic"/>
              </a:rPr>
              <a:t>察病情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FF960E"/>
                </a:solidFill>
                <a:latin typeface="TAABQU+MS-UIGothic"/>
                <a:cs typeface="TAABQU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FF960E"/>
                </a:solidFill>
                <a:latin typeface="TAABQU+MS-UIGothic"/>
                <a:cs typeface="TAABQU+MS-UIGothic"/>
              </a:rPr>
              <a:t>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FF960E"/>
                </a:solidFill>
                <a:latin typeface="TAABQU+MS-UIGothic"/>
                <a:cs typeface="TAABQU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HONSS+LRIHND+MicrosoftYaHei-Bold"/>
                <a:cs typeface="JHONSS+LRIHN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HONSS+LRIHND+MicrosoftYaHei-Bold"/>
                <a:cs typeface="JHONSS+LRIHN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HONSS+LRIHND+MicrosoftYaHei-Bold"/>
                <a:cs typeface="JHONSS+LRIHN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TAABQU+MS-UIGothic"/>
                <a:cs typeface="TAABQU+MS-UIGothic"/>
              </a:rPr>
              <a:t>母乳喂养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TAABQU+MS-UIGothic"/>
                <a:cs typeface="TAABQU+MS-UIGothic"/>
              </a:rPr>
              <a:t>适量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饮</a:t>
            </a:r>
            <a:r>
              <a:rPr sz="2000">
                <a:solidFill>
                  <a:srgbClr val="FF960E"/>
                </a:solidFill>
                <a:latin typeface="TAABQU+MS-UIGothic"/>
                <a:cs typeface="TAABQU+MS-UIGothic"/>
              </a:rPr>
              <a:t>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TAABQU+MS-UIGothic"/>
                <a:cs typeface="TAABQU+MS-UIGothic"/>
              </a:rPr>
              <a:t>避免油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腻</a:t>
            </a:r>
            <a:r>
              <a:rPr sz="2000" spc="25">
                <a:solidFill>
                  <a:srgbClr val="FF960E"/>
                </a:solidFill>
                <a:latin typeface="TAABQU+MS-UIGothic"/>
                <a:cs typeface="TAABQU+MS-UIGothic"/>
              </a:rPr>
              <a:t>食物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ABQU+MS-UIGothic"/>
                <a:cs typeface="TAABQU+MS-UIGothic"/>
              </a:rPr>
              <a:t>心理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FF960E"/>
                </a:solidFill>
                <a:latin typeface="TAABQU+MS-UIGothic"/>
                <a:cs typeface="TAABQU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AABQU+MS-UIGothic"/>
                <a:cs typeface="TAABQU+MS-UIGothic"/>
              </a:rPr>
              <a:t>建立信任感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抚</a:t>
            </a:r>
            <a:r>
              <a:rPr sz="2300" spc="25">
                <a:solidFill>
                  <a:srgbClr val="FF960E"/>
                </a:solidFill>
                <a:latin typeface="TAABQU+MS-UIGothic"/>
                <a:cs typeface="TAABQU+MS-UIGothic"/>
              </a:rPr>
              <a:t>触和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拥</a:t>
            </a:r>
            <a:r>
              <a:rPr sz="2300">
                <a:solidFill>
                  <a:srgbClr val="FF960E"/>
                </a:solidFill>
                <a:latin typeface="TAABQU+MS-UIGothic"/>
                <a:cs typeface="TAABQU+MS-UIGothic"/>
              </a:rPr>
              <a:t>抱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TAABQU+MS-UIGothic"/>
                <a:cs typeface="TAABQU+MS-UIGothic"/>
              </a:rPr>
              <a:t>耐心和关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爱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JHONSS+LRIHND+MicrosoftYaHei-Bold"/>
                <a:cs typeface="JHONSS+LRIHND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8014203" cy="22809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TAABQU+MS-UIGothic"/>
                <a:cs typeface="TAABQU+MS-UIGothic"/>
              </a:rPr>
              <a:t>新生儿黄疸高胆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红</a:t>
            </a:r>
            <a:r>
              <a:rPr sz="4550" spc="23">
                <a:solidFill>
                  <a:srgbClr val="351E00"/>
                </a:solidFill>
                <a:latin typeface="TAABQU+MS-UIGothic"/>
                <a:cs typeface="TAABQU+MS-UIGothic"/>
              </a:rPr>
              <a:t>素血症的</a:t>
            </a:r>
          </a:p>
          <a:p>
            <a:pPr marL="0" marR="0">
              <a:lnSpc>
                <a:spcPts val="4550"/>
              </a:lnSpc>
              <a:spcBef>
                <a:spcPts val="2035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TAABQU+MS-UIGothic"/>
                <a:cs typeface="TAABQU+MS-UIGothic"/>
              </a:rPr>
              <a:t>治</a:t>
            </a:r>
            <a:r>
              <a:rPr sz="4550">
                <a:solidFill>
                  <a:srgbClr val="351E00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https://d.book118.com/315202331211011114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TAABQU+MS-UIGothic</vt:lpstr>
      <vt:lpstr>SimSun</vt:lpstr>
      <vt:lpstr>CWNSJG+GMNMHO+ArialMT</vt:lpstr>
      <vt:lpstr>Times New Roman</vt:lpstr>
      <vt:lpstr>JHONSS+LRIHND+MicrosoftYaHei-Bold</vt:lpstr>
      <vt:lpstr>KWUCFW+ILHDEL+MicrosoftYaHei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2024-09-21T16:34:01.790</cp:lastPrinted>
  <dcterms:created xsi:type="dcterms:W3CDTF">2024-09-21T08:34:01Z</dcterms:created>
  <dcterms:modified xsi:type="dcterms:W3CDTF">2024-09-21T08:34:02Z</dcterms:modified>
</cp:coreProperties>
</file>