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EQFPO+MS-UIGothic"/>
      <p:regular r:id="rId17"/>
    </p:embeddedFont>
    <p:embeddedFont>
      <p:font typeface="KCIHEU+PGQMMJ+ArialMT"/>
      <p:regular r:id="rId18"/>
    </p:embeddedFont>
    <p:embeddedFont>
      <p:font typeface="NELUTL+GSRABE+MicrosoftYaHei"/>
      <p:regular r:id="rId19"/>
    </p:embeddedFont>
    <p:embeddedFont>
      <p:font typeface="EOCOKT+NIHPIK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DEAFA-E9FC-4EB0-8A16-84E43BEC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4DBFD-55CA-49A3-B7DF-6A9BA964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C500E-9F72-4DFA-AD7F-8B20FBEF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7B5B0-2392-49B2-AAC5-B56414D4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EA476-C58B-413E-81D4-6E3FC807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673B9-6D26-435F-853F-BEA42F6C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1E200-E7B5-4F7D-B6EA-AD63DB25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D5BD4-FC09-4C44-BA83-2D0C1BF6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EAEE9-12E2-423B-9D1E-5DC342715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30DA2-CC03-4655-AA1F-F261E5A6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C1F32-BC0C-423A-8291-4DFB2EC3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101412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9234" y="2964247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KEQFPO+MS-UIGothic"/>
                <a:cs typeface="KEQFPO+MS-UIGothic"/>
              </a:rPr>
              <a:t>赤潮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4050">
                <a:solidFill>
                  <a:srgbClr val="CD5095"/>
                </a:solidFill>
                <a:latin typeface="KEQFPO+MS-UIGothic"/>
                <a:cs typeface="KEQFPO+MS-UIGothic"/>
              </a:rPr>
              <a:t>急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监测课</a:t>
            </a:r>
            <a:r>
              <a:rPr sz="4050">
                <a:solidFill>
                  <a:srgbClr val="CD5095"/>
                </a:solidFill>
                <a:latin typeface="KEQFPO+MS-UIGothic"/>
                <a:cs typeface="KEQFP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55606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KCIHEU+PGQMMJ+ArialMT"/>
                <a:cs typeface="KCIHEU+PGQMMJ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赤潮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11613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KCIHEU+PGQMMJ+ArialMT"/>
                <a:cs typeface="KCIHEU+PGQMMJ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赤潮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技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675570"/>
            <a:ext cx="5140902" cy="19035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KCIHEU+PGQMMJ+ArialMT"/>
                <a:cs typeface="KCIHEU+PGQMMJ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赤潮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KCIHEU+PGQMMJ+ArialMT"/>
                <a:cs typeface="KCIHEU+PGQMMJ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赤潮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的挑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KCIHEU+PGQMMJ+ArialMT"/>
                <a:cs typeface="KCIHEU+PGQMMJ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未来赤潮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CD5095"/>
                </a:solidFill>
                <a:latin typeface="KEQFPO+MS-UIGothic"/>
                <a:cs typeface="KEQFPO+MS-UIGothic"/>
              </a:rPr>
              <a:t>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NELUTL+GSRABE+MicrosoftYaHei"/>
                <a:cs typeface="NELUTL+GSRABE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EOCOKT+NIHPIK+MicrosoftYaHei-Bold"/>
                <a:cs typeface="EOCOKT+NIHPI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定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0521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展、消亡全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赤潮生物、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境因素等的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52678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KEQFPO+MS-UIGothic"/>
                <a:cs typeface="KEQFPO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974953"/>
            <a:ext cx="288973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性、准确性、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合性、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警性。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521906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KEQFPO+MS-UIGothic"/>
                <a:cs typeface="KEQFPO+MS-UIGothic"/>
              </a:rPr>
              <a:t>目的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648178"/>
            <a:ext cx="4138977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了解赤潮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生的原因、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赤潮灾害的防控提供科学依据。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EOCOKT+NIHPIK+MicrosoftYaHei-Bold"/>
                <a:cs typeface="EOCOKT+NIHPIK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EOCOKT+NIHPIK+MicrosoftYaHei-Bold"/>
                <a:cs typeface="EOCOKT+NIHPIK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EOCOKT+NIHPIK+MicrosoftYaHei-Bold"/>
                <a:cs typeface="EOCOKT+NIHPIK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90845" y="34677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EQFPO+MS-UIGothic"/>
                <a:cs typeface="KEQFPO+MS-UIGothic"/>
              </a:rPr>
              <a:t>保障人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FFFEFE"/>
                </a:solidFill>
                <a:latin typeface="KEQFPO+MS-UIGothic"/>
                <a:cs typeface="KEQFPO+MS-UIGothic"/>
              </a:rPr>
              <a:t>健康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8710" y="36544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EQFPO+MS-UIGothic"/>
                <a:cs typeface="KEQFPO+MS-UIGothic"/>
              </a:rPr>
              <a:t>保障生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FFFEFE"/>
                </a:solidFill>
                <a:latin typeface="KEQFPO+MS-UIGothic"/>
                <a:cs typeface="KEQFPO+MS-UIGothic"/>
              </a:rPr>
              <a:t>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04859" y="365442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EQFPO+MS-UIGothic"/>
                <a:cs typeface="KEQFPO+MS-UIGothic"/>
              </a:rPr>
              <a:t>促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FFFEFE"/>
                </a:solidFill>
                <a:latin typeface="KEQFPO+MS-UIGothic"/>
                <a:cs typeface="KEQFPO+MS-UIGothic"/>
              </a:rPr>
              <a:t>海洋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经济发</a:t>
            </a:r>
            <a:r>
              <a:rPr sz="1550">
                <a:solidFill>
                  <a:srgbClr val="FFFEFE"/>
                </a:solidFill>
                <a:latin typeface="KEQFPO+MS-UIGothic"/>
                <a:cs typeface="KEQFPO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3304" y="3964158"/>
            <a:ext cx="2627873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赤潮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生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，会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生有毒物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影响水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而影响人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健康。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过监测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，可以及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时预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警，减少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受害。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40535" y="4051153"/>
            <a:ext cx="2694109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及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赤潮灾害，采取有效措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施，减少其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海洋生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的破坏，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保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海洋生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安全。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23530" y="4051153"/>
            <a:ext cx="2825040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过监测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，可以了解海洋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境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化，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海洋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展提供科学依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据，促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海洋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的可持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EFE"/>
                </a:solidFill>
                <a:latin typeface="KEQFPO+MS-UIGothic"/>
                <a:cs typeface="KEQFPO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史与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KEQFPO+MS-UIGothic"/>
                <a:cs typeface="KEQFPO+MS-UIGothic"/>
              </a:rPr>
              <a:t>起步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CD5095"/>
                </a:solidFill>
                <a:latin typeface="KEQFPO+MS-UIGothic"/>
                <a:cs typeface="KEQFPO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OCOKT+NIHPIK+MicrosoftYaHei-Bold"/>
                <a:cs typeface="EOCOKT+NIHPIK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518639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LUTL+GSRABE+MicrosoftYaHei"/>
                <a:cs typeface="NELUTL+GSRABE+MicrosoftYaHei"/>
              </a:rPr>
              <a:t>20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NELUTL+GSRABE+MicrosoftYaHei"/>
                <a:cs typeface="NELUTL+GSRABE+MicrosoftYaHei"/>
              </a:rPr>
              <a:t>70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年代以前，主要依靠海洋学家的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CD5095"/>
                </a:solidFill>
                <a:latin typeface="KEQFPO+MS-UIGothic"/>
                <a:cs typeface="KEQFPO+MS-UIGothic"/>
              </a:rPr>
              <a:t>展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CD5095"/>
                </a:solidFill>
                <a:latin typeface="KEQFPO+MS-UIGothic"/>
                <a:cs typeface="KEQFPO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OCOKT+NIHPIK+MicrosoftYaHei-Bold"/>
                <a:cs typeface="EOCOKT+NIHPIK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42722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LUTL+GSRABE+MicrosoftYaHei"/>
                <a:cs typeface="NELUTL+GSRABE+MicrosoftYaHei"/>
              </a:rPr>
              <a:t>20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NELUTL+GSRABE+MicrosoftYaHei"/>
                <a:cs typeface="NELUTL+GSRABE+MicrosoftYaHei"/>
              </a:rPr>
              <a:t>70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年代以后，随着科技的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展，开始使用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星遥感、自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等手段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KEQFPO+MS-UIGothic"/>
                <a:cs typeface="KEQFPO+MS-UIGothic"/>
              </a:rPr>
              <a:t>成熟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CD5095"/>
                </a:solidFill>
                <a:latin typeface="KEQFPO+MS-UIGothic"/>
                <a:cs typeface="KEQFPO+MS-UIGothic"/>
              </a:rPr>
              <a:t>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EOCOKT+NIHPIK+MicrosoftYaHei-Bold"/>
                <a:cs typeface="EOCOKT+NIHPIK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5705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目前，赤潮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形成了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完善的体系，包括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置等方面。未来，随着技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展，赤潮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更加智能化、精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KEQFPO+MS-UIGothic"/>
                <a:cs typeface="KEQFPO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EOCOKT+NIHPIK+MicrosoftYaHei-Bold"/>
                <a:cs typeface="EOCOKT+NIHPI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技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ELUTL+GSRABE+MicrosoftYaHei"/>
                <a:cs typeface="NELUTL+GSRAB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ELUTL+GSRABE+MicrosoftYaHei"/>
                <a:cs typeface="NELUTL+GSRAB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ELUTL+GSRABE+MicrosoftYaHei"/>
                <a:cs typeface="NELUTL+GSRAB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ELUTL+GSRABE+MicrosoftYaHei"/>
                <a:cs typeface="NELUTL+GSRABE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96414" y="38709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遥感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30395" y="38709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现场监测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71994" y="38709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KEQFPO+MS-UIGothic"/>
                <a:cs typeface="KEQFPO+MS-UIGothic"/>
              </a:rPr>
              <a:t>自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动监测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96425" y="38709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历</a:t>
            </a:r>
            <a:r>
              <a:rPr sz="1550" spc="25">
                <a:solidFill>
                  <a:srgbClr val="9E84D2"/>
                </a:solidFill>
                <a:latin typeface="KEQFPO+MS-UIGothic"/>
                <a:cs typeface="KEQFPO+MS-UIGothic"/>
              </a:rPr>
              <a:t>史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9E84D2"/>
                </a:solidFill>
                <a:latin typeface="KEQFPO+MS-UIGothic"/>
                <a:cs typeface="KEQFPO+MS-UIGothic"/>
              </a:rPr>
              <a:t>料分析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星遥感技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术对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大面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海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取赤潮分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布情况。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05483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派遣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船或浮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标对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特定区域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取更精确的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数据。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05483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置自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站，通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过传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感器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采集水域信息，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实现连续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05483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料和气象数据，分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析赤潮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监测设备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12695" y="14592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遥感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卫</a:t>
            </a:r>
            <a:r>
              <a:rPr sz="1550">
                <a:solidFill>
                  <a:srgbClr val="CD5095"/>
                </a:solidFill>
                <a:latin typeface="KEQFPO+MS-UIGothic"/>
                <a:cs typeface="KEQFPO+MS-UIGothic"/>
              </a:rPr>
              <a:t>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27159" y="145922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监测</a:t>
            </a:r>
            <a:r>
              <a:rPr sz="1550">
                <a:solidFill>
                  <a:srgbClr val="EF62B0"/>
                </a:solidFill>
                <a:latin typeface="KEQFPO+MS-UIGothic"/>
                <a:cs typeface="KEQFPO+MS-UIGothic"/>
              </a:rPr>
              <a:t>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97914" y="1878183"/>
            <a:ext cx="387557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感器，如可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光、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外、多光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海表特征。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12684" y="1878183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和采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工具，用于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采集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和生物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12720" y="434593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KEQFPO+MS-UIGothic"/>
                <a:cs typeface="KEQFPO+MS-UIGothic"/>
              </a:rPr>
              <a:t>浮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27134" y="434593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KEQFPO+MS-UIGothic"/>
                <a:cs typeface="KEQFPO+MS-UIGothic"/>
              </a:rPr>
              <a:t>自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动监测</a:t>
            </a:r>
            <a:r>
              <a:rPr sz="1550">
                <a:solidFill>
                  <a:srgbClr val="B7468F"/>
                </a:solidFill>
                <a:latin typeface="KEQFPO+MS-UIGothic"/>
                <a:cs typeface="KEQFPO+MS-UIGothic"/>
              </a:rPr>
              <a:t>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97914" y="4764892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感器和通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讯设备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水域信息的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时传输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512684" y="4764892"/>
            <a:ext cx="400804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感器、数据采集器和通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讯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水域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监测频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率与范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频</a:t>
            </a:r>
            <a:r>
              <a:rPr sz="1550">
                <a:solidFill>
                  <a:srgbClr val="CD5095"/>
                </a:solidFill>
                <a:latin typeface="KEQFPO+MS-UIGothic"/>
                <a:cs typeface="KEQFPO+MS-UIGothic"/>
              </a:rPr>
              <a:t>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根据赤潮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律和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急响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需求，确定合适的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监测频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率，如每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2175363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日、每周或每月。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164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KEQFPO+MS-UIGothic"/>
                <a:cs typeface="KEQFPO+MS-UIGothic"/>
              </a:rPr>
              <a:t>范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53834" y="4567408"/>
            <a:ext cx="5321982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根据赤潮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和影响区域，确定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，包括近岸、近海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海等不同区域。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数据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CD5095"/>
                </a:solidFill>
                <a:latin typeface="KEQFPO+MS-UIGothic"/>
                <a:cs typeface="KEQFPO+MS-UIGothic"/>
              </a:rPr>
              <a:t>理与分析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LUTL+GSRABE+MicrosoftYaHei"/>
                <a:cs typeface="NELUTL+GSRAB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LUTL+GSRABE+MicrosoftYaHei"/>
                <a:cs typeface="NELUTL+GSRAB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LUTL+GSRABE+MicrosoftYaHei"/>
                <a:cs typeface="NELUTL+GSRAB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LUTL+GSRABE+MicrosoftYaHei"/>
                <a:cs typeface="NELUTL+GSRABE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数据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CD5095"/>
                </a:solidFill>
                <a:latin typeface="KEQFPO+MS-UIGothic"/>
                <a:cs typeface="KEQFPO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统计</a:t>
            </a: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模式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CD5095"/>
                </a:solidFill>
                <a:latin typeface="KEQFPO+MS-UIGothic"/>
                <a:cs typeface="KEQFPO+MS-UIGothic"/>
              </a:rPr>
              <a:t>果呈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原始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行清洗、整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理和格式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，以便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一步分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析。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分析方法，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对监测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数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分析，提取赤潮相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关信息。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利用人工智能和机器学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算法，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行自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动识别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将分析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果以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告等形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式呈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EQFPO+MS-UIGothic"/>
                <a:cs typeface="KEQFPO+MS-UIGothic"/>
              </a:rPr>
              <a:t>决策提供科学依据。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EOCOKT+NIHPIK+MicrosoftYaHei-Bold"/>
                <a:cs typeface="EOCOKT+NIHPI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赤潮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3600">
                <a:solidFill>
                  <a:srgbClr val="000000"/>
                </a:solidFill>
                <a:latin typeface="KEQFPO+MS-UIGothic"/>
                <a:cs typeface="KEQFPO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https://d.book118.com/315210141241011104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KEQFPO+MS-UIGothic</vt:lpstr>
      <vt:lpstr>SimSun</vt:lpstr>
      <vt:lpstr>KCIHEU+PGQMMJ+ArialMT</vt:lpstr>
      <vt:lpstr>Times New Roman</vt:lpstr>
      <vt:lpstr>NELUTL+GSRABE+MicrosoftYaHei</vt:lpstr>
      <vt:lpstr>EOCOKT+NIHPIK+MicrosoftYaHei-Bold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2024-09-14T15:08:49.585</cp:lastPrinted>
  <dcterms:created xsi:type="dcterms:W3CDTF">2024-09-14T07:08:49Z</dcterms:created>
  <dcterms:modified xsi:type="dcterms:W3CDTF">2024-09-14T07:08:50Z</dcterms:modified>
</cp:coreProperties>
</file>