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FAE0058-B35B-480F-9EF9-C62082E2B35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3D1DC48-F84F-4C57-9EE2-3E93595BB67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830B853-BDD3-4283-9E16-03E9D51DB60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0553806-CC08-47DE-B9C7-875F685DF03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F328F52-875F-4C44-BAA2-39CC2239DF6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2CE2729-D22A-4DA9-ACF1-5AAE2100850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F35EE84-4F97-4851-9A0E-FD516210415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0453C60-4A9D-4D9E-BC44-617E716913F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E49D2B8-3B57-401E-B59C-CE237405321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7D144DD-B5C9-4BA6-9930-A0047CC5F89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479F7AD-EC6E-4E17-8B23-E448E59B356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0.jpeg" /><Relationship Id="rId4" Type="http://schemas.openxmlformats.org/officeDocument/2006/relationships/image" Target="../media/image21.jpeg" /><Relationship Id="rId5" Type="http://schemas.openxmlformats.org/officeDocument/2006/relationships/image" Target="../media/image22.jpeg" /><Relationship Id="rId6"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1521102131401111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88841" y="1601801"/>
            <a:ext cx="8744102"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lt1">
                    <a:lumMod val="65000"/>
                    <a:alpha val="100000"/>
                  </a:schemeClr>
                </a:solidFill>
                <a:latin typeface="Microsoft Yahei"/>
                <a:ea typeface="Microsoft Yahei"/>
                <a:cs typeface="Microsoft Yahei"/>
              </a:rPr>
              <a:t>求职信的写作</a:t>
            </a:r>
          </a:p>
        </p:txBody>
      </p:sp>
      <p:sp>
        <p:nvSpPr>
          <p:cNvPr id="3" name="TextBox 3"/>
          <p:cNvSpPr txBox="1"/>
          <p:nvPr/>
        </p:nvSpPr>
        <p:spPr>
          <a:xfrm>
            <a:off x="861803" y="4908978"/>
            <a:ext cx="8024774" cy="4828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endParaRPr lang="en-US" sz="2025">
              <a:solidFill>
                <a:schemeClr val="lt1">
                  <a:lumMod val="65000"/>
                  <a:alpha val="100000"/>
                </a:schemeClr>
              </a:solidFill>
              <a:latin typeface="Microsoft Yahei"/>
              <a:ea typeface="Microsoft Yahei"/>
              <a:cs typeface="Microsoft Yahei"/>
            </a:endParaRPr>
          </a:p>
        </p:txBody>
      </p:sp>
      <p:sp>
        <p:nvSpPr>
          <p:cNvPr id="4" name="TextBox 4"/>
          <p:cNvSpPr txBox="1"/>
          <p:nvPr/>
        </p:nvSpPr>
        <p:spPr>
          <a:xfrm>
            <a:off x="898379" y="5391781"/>
            <a:ext cx="7317638"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lt1">
                    <a:lumMod val="65000"/>
                    <a:alpha val="100000"/>
                  </a:schemeClr>
                </a:solidFill>
                <a:latin typeface="Microsoft Yahei"/>
                <a:ea typeface="Microsoft Yahei"/>
                <a:cs typeface="Microsoft Yahei"/>
              </a:rPr>
              <a:t>2024-02-02</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求职信基本概念与重要性</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写作前准备工作</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求职信结构与内容设计</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写作技巧与注意事项</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实例分析与修改建议</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求职信投递策略跟踪反馈</a:t>
            </a:r>
          </a:p>
        </p:txBody>
      </p:sp>
      <p:cxnSp>
        <p:nvCxnSpPr>
          <p:cNvPr id="6" name="Connector 6"/>
          <p:cNvCxnSpPr/>
          <p:nvPr/>
        </p:nvCxnSpPr>
        <p:spPr>
          <a:xfrm flipH="1">
            <a:off x="5999076" y="1410844"/>
            <a:ext cx="0" cy="4034118"/>
          </a:xfrm>
          <a:prstGeom prst="line">
            <a:avLst/>
          </a:prstGeom>
          <a:ln w="9525">
            <a:solidFill>
              <a:schemeClr val="accent1"/>
            </a:solidFill>
            <a:prstDash val="solid"/>
            <a:headEnd type="oval"/>
            <a:tailEnd type="oval"/>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429000"/>
            <a:ext cx="9439275" cy="20859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lt1">
                    <a:lumMod val="65000"/>
                    <a:alpha val="100000"/>
                  </a:schemeClr>
                </a:solidFill>
                <a:latin typeface="Microsoft Yahei"/>
                <a:ea typeface="Microsoft Yahei"/>
                <a:cs typeface="Microsoft Yahei"/>
              </a:rPr>
              <a:t>求职信基本概念与重要性</a:t>
            </a:r>
          </a:p>
        </p:txBody>
      </p:sp>
      <p:sp>
        <p:nvSpPr>
          <p:cNvPr id="3" name="TextBox 3"/>
          <p:cNvSpPr txBox="1"/>
          <p:nvPr/>
        </p:nvSpPr>
        <p:spPr>
          <a:xfrm>
            <a:off x="2252663" y="1986324"/>
            <a:ext cx="7686675" cy="15716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lt1">
                    <a:lumMod val="65000"/>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mt="70000"/>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求职信是求职者向招聘单位或个人介绍自己情况、表达求职意愿、展示个人能力和经验的一种应用文书。</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求职信的主要作用是帮助求职者获得面试机会，进而争取到工作机会。它通过简洁明了的语言，向招聘方展示自己的优势和适应能力，以及对工作的热情和期望。</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求职信定义及作用</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0167" r="10167"/>
          <a:stretch>
            <a:fillRect/>
          </a:stretch>
        </p:blipFill>
        <p:spPr>
          <a:xfrm>
            <a:off x="939482" y="1415327"/>
            <a:ext cx="4843296" cy="4843295"/>
          </a:xfrm>
          <a:prstGeom prst="roundRect">
            <a:avLst/>
          </a:prstGeom>
        </p:spPr>
      </p:pic>
      <p:sp>
        <p:nvSpPr>
          <p:cNvPr id="3" name="TextBox 3"/>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求职信和简历是相辅相成的两种求职材料。简历主要罗列求职者的个人信息、教育背景、工作经历等客观事实，而求职信则更注重对求职者主观意愿、个人能力和职业规划的表述。</a:t>
            </a:r>
          </a:p>
        </p:txBody>
      </p:sp>
      <p:sp>
        <p:nvSpPr>
          <p:cNvPr id="4" name="TextBox 4"/>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求职信可以作为简历的补充，对简历中未能详细展开的部分进行解释和说明。同时，求职信也可以突出求职者的个人特色和优势，提高其在众多求职者中的竞争力。</a:t>
            </a:r>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求职信与简历关系</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4343439" y="1390903"/>
            <a:ext cx="3583020" cy="975360"/>
            <a:chOff x="4343439" y="1390903"/>
            <a:chExt cx="3583020" cy="975360"/>
          </a:xfrm>
        </p:grpSpPr>
        <p:sp>
          <p:nvSpPr>
            <p:cNvPr id="3" name="AutoShape 3"/>
            <p:cNvSpPr/>
            <p:nvPr/>
          </p:nvSpPr>
          <p:spPr>
            <a:xfrm>
              <a:off x="695109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6" name="Picture 6"/>
          <p:cNvPicPr>
            <a:picLocks noChangeAspect="1"/>
          </p:cNvPicPr>
          <p:nvPr/>
        </p:nvPicPr>
        <p:blipFill>
          <a:blip r:embed="rId2">
            <a:alphaModFix/>
          </a:blip>
          <a:srcRect l="25690" r="25690"/>
          <a:stretch>
            <a:fillRect/>
          </a:stretch>
        </p:blipFill>
        <p:spPr>
          <a:xfrm>
            <a:off x="8437172" y="1327341"/>
            <a:ext cx="3341640" cy="4581961"/>
          </a:xfrm>
          <a:prstGeom prst="rect">
            <a:avLst/>
          </a:prstGeom>
        </p:spPr>
      </p:pic>
      <p:sp>
        <p:nvSpPr>
          <p:cNvPr id="7" name="AutoShape 7"/>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601242" y="2425290"/>
            <a:ext cx="3433799" cy="1259772"/>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在求职信中应明确表达所申请的职位名称以及对该职位的理解和兴趣。</a:t>
            </a:r>
          </a:p>
        </p:txBody>
      </p:sp>
      <p:sp>
        <p:nvSpPr>
          <p:cNvPr id="10" name="AutoShape 10"/>
          <p:cNvSpPr/>
          <p:nvPr/>
        </p:nvSpPr>
        <p:spPr>
          <a:xfrm>
            <a:off x="314677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01242" y="1602358"/>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明确求职目标</a:t>
            </a:r>
          </a:p>
        </p:txBody>
      </p:sp>
      <p:sp>
        <p:nvSpPr>
          <p:cNvPr id="12" name="TextBox 12"/>
          <p:cNvSpPr txBox="1"/>
          <p:nvPr/>
        </p:nvSpPr>
        <p:spPr>
          <a:xfrm>
            <a:off x="4405571" y="2425290"/>
            <a:ext cx="3433799" cy="1259772"/>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通过具体事例或成就来展示自己的专业技能、工作经验和个人品质，以证明自己能够胜任该职位。</a:t>
            </a:r>
          </a:p>
        </p:txBody>
      </p:sp>
      <p:sp>
        <p:nvSpPr>
          <p:cNvPr id="13" name="TextBox 13"/>
          <p:cNvSpPr txBox="1"/>
          <p:nvPr/>
        </p:nvSpPr>
        <p:spPr>
          <a:xfrm>
            <a:off x="4405571" y="1601372"/>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展示个人优势</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4982395"/>
            <a:ext cx="3433799" cy="1262987"/>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说明自己为什么对该职位感兴趣，以及希望在该职位上实现什么样的职业目标和发展规划。</a:t>
            </a:r>
          </a:p>
        </p:txBody>
      </p:sp>
      <p:sp>
        <p:nvSpPr>
          <p:cNvPr id="17" name="AutoShape 17"/>
          <p:cNvSpPr/>
          <p:nvPr/>
        </p:nvSpPr>
        <p:spPr>
          <a:xfrm>
            <a:off x="314677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601242" y="4150486"/>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表达求职动机</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4982395"/>
            <a:ext cx="3438525" cy="1262987"/>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求职信应言简意赅，避免冗长和啰嗦的表述，突出重点信息，让招聘方能够快速了解求职者的核心优势。</a:t>
            </a:r>
          </a:p>
        </p:txBody>
      </p:sp>
      <p:sp>
        <p:nvSpPr>
          <p:cNvPr id="22" name="AutoShape 22"/>
          <p:cNvSpPr/>
          <p:nvPr/>
        </p:nvSpPr>
        <p:spPr>
          <a:xfrm>
            <a:off x="695109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386521" y="4150486"/>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简洁明了</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成功求职信要素</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429000"/>
            <a:ext cx="9439275" cy="20859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lt1">
                    <a:lumMod val="65000"/>
                    <a:alpha val="100000"/>
                  </a:schemeClr>
                </a:solidFill>
                <a:latin typeface="Microsoft Yahei"/>
                <a:ea typeface="Microsoft Yahei"/>
                <a:cs typeface="Microsoft Yahei"/>
              </a:rPr>
              <a:t>写作前准备工作</a:t>
            </a:r>
          </a:p>
        </p:txBody>
      </p:sp>
      <p:sp>
        <p:nvSpPr>
          <p:cNvPr id="3" name="TextBox 3"/>
          <p:cNvSpPr txBox="1"/>
          <p:nvPr/>
        </p:nvSpPr>
        <p:spPr>
          <a:xfrm>
            <a:off x="2252663" y="1986324"/>
            <a:ext cx="7686675" cy="15716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lt1">
                    <a:lumMod val="65000"/>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7901" b="7901"/>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l="4473" r="4473"/>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了解目标公司与岗位需求</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深入研究目标公司</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查阅公司官网、年报、新闻报道等，了解公司的业务模式、企业文化、发展方向等。</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仔细阅读招聘启事</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对招聘启事中的岗位职责、任职要求、工作内容等进行详细分析，确保自己符合招聘要求。</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了解行业背景</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了解所应聘岗位所处的行业背景、发展趋势和竞争态势，以便在求职信中展示自己对该行业的认知和热情。</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回顾自己的教育背景、实习经历、项目经验等，挖掘与应聘岗位相关的经历和技能。</a:t>
            </a:r>
          </a:p>
        </p:txBody>
      </p:sp>
      <p:pic>
        <p:nvPicPr>
          <p:cNvPr id="6" name="Picture 6"/>
          <p:cNvPicPr>
            <a:picLocks noChangeAspect="1"/>
          </p:cNvPicPr>
          <p:nvPr/>
        </p:nvPicPr>
        <p:blipFill>
          <a:blip r:embed="rId2"/>
          <a:srcRect l="9000" r="9000"/>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梳理个人经历</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从知识、技能、能力、性格等方面分析自己的优势，并思考如何将这些优势与应聘岗位相匹配。</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分析个人优势</a:t>
            </a:r>
          </a:p>
        </p:txBody>
      </p:sp>
      <p:pic>
        <p:nvPicPr>
          <p:cNvPr id="10" name="Picture 10"/>
          <p:cNvPicPr>
            <a:picLocks noChangeAspect="1"/>
          </p:cNvPicPr>
          <p:nvPr/>
        </p:nvPicPr>
        <p:blipFill>
          <a:blip r:embed="rId3"/>
          <a:srcRect l="16667" r="16667"/>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6667" r="16667"/>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在求职信中重点强调自己的亮点和特长，如独特的见解、创新的思维、卓越的业绩等，以吸引招聘者的注意。</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突出亮点</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分析个人优势与匹配度</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阅读一些优秀的求职信范文，学习其结构、语言表达和写作技巧。</a:t>
            </a:r>
          </a:p>
        </p:txBody>
      </p:sp>
      <p:sp>
        <p:nvSpPr>
          <p:cNvPr id="4" name="TextBox 4"/>
          <p:cNvSpPr txBox="1"/>
          <p:nvPr/>
        </p:nvSpPr>
        <p:spPr>
          <a:xfrm>
            <a:off x="990089" y="3829496"/>
            <a:ext cx="2409825" cy="447675"/>
          </a:xfrm>
          <a:prstGeom prst="rect">
            <a:avLst/>
          </a:prstGeom>
          <a:ln>
            <a:solidFill>
              <a:schemeClr val="accent1">
                <a:alpha val="100000"/>
              </a:schemeClr>
            </a:solidFill>
          </a:ln>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借鉴优秀范文</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a:ln>
            <a:solidFill>
              <a:schemeClr val="accent1">
                <a:alpha val="100000"/>
              </a:scheme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21875" r="21875"/>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a:ln>
            <a:solidFill>
              <a:schemeClr val="accent1">
                <a:alpha val="100000"/>
              </a:schemeClr>
            </a:solidFill>
          </a:ln>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向他人请教</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a:ln>
            <a:solidFill>
              <a:schemeClr val="accent1">
                <a:alpha val="100000"/>
              </a:scheme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a:ln>
            <a:solidFill>
              <a:schemeClr val="accent1">
                <a:alpha val="100000"/>
              </a:schemeClr>
            </a:solidFill>
          </a:ln>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利用网络资源</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a:ln>
            <a:solidFill>
              <a:schemeClr val="accent1">
                <a:alpha val="100000"/>
              </a:scheme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2500" r="1250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向身边的朋友、同学或老师请教求职信的写作经验和建议，以获得更多的灵感和启发。</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在网络上搜索相关的求职信写作指南、模板和素材，以便在写作过程中进行参考和借鉴。</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收集素材和灵感来源</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429000"/>
            <a:ext cx="9439275" cy="20859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lt1">
                    <a:lumMod val="65000"/>
                    <a:alpha val="100000"/>
                  </a:schemeClr>
                </a:solidFill>
                <a:latin typeface="Microsoft Yahei"/>
                <a:ea typeface="Microsoft Yahei"/>
                <a:cs typeface="Microsoft Yahei"/>
              </a:rPr>
              <a:t>求职信结构与内容设计</a:t>
            </a:r>
          </a:p>
        </p:txBody>
      </p:sp>
      <p:sp>
        <p:nvSpPr>
          <p:cNvPr id="3" name="TextBox 3"/>
          <p:cNvSpPr txBox="1"/>
          <p:nvPr/>
        </p:nvSpPr>
        <p:spPr>
          <a:xfrm>
            <a:off x="2252663" y="1986324"/>
            <a:ext cx="7686675" cy="15716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lt1">
                    <a:lumMod val="65000"/>
                    <a:alpha val="100000"/>
                  </a:scheme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8429970" y="1598804"/>
            <a:ext cx="3048265" cy="4557583"/>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533906" y="1447444"/>
            <a:ext cx="3048265" cy="4708942"/>
          </a:xfrm>
          <a:prstGeom prst="roundRect">
            <a:avLst>
              <a:gd name="adj" fmla="val 11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53186" y="1689619"/>
            <a:ext cx="3048265" cy="4466767"/>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l="16667" r="16667"/>
          <a:stretch>
            <a:fillRect/>
          </a:stretch>
        </p:blipFill>
        <p:spPr>
          <a:xfrm>
            <a:off x="652455" y="1326357"/>
            <a:ext cx="3050440" cy="3050440"/>
          </a:xfrm>
          <a:prstGeom prst="roundRect">
            <a:avLst/>
          </a:prstGeom>
        </p:spPr>
      </p:pic>
      <p:pic>
        <p:nvPicPr>
          <p:cNvPr id="6" name="Picture 6"/>
          <p:cNvPicPr>
            <a:picLocks noChangeAspect="1"/>
          </p:cNvPicPr>
          <p:nvPr/>
        </p:nvPicPr>
        <p:blipFill>
          <a:blip r:embed="rId3"/>
          <a:srcRect l="16625" r="16625"/>
          <a:stretch>
            <a:fillRect/>
          </a:stretch>
        </p:blipFill>
        <p:spPr>
          <a:xfrm>
            <a:off x="4533906" y="1327357"/>
            <a:ext cx="3079664" cy="3079664"/>
          </a:xfrm>
          <a:prstGeom prst="roundRect">
            <a:avLst/>
          </a:prstGeom>
        </p:spPr>
      </p:pic>
      <p:pic>
        <p:nvPicPr>
          <p:cNvPr id="7" name="Picture 7"/>
          <p:cNvPicPr>
            <a:picLocks noChangeAspect="1"/>
          </p:cNvPicPr>
          <p:nvPr/>
        </p:nvPicPr>
        <p:blipFill>
          <a:blip r:embed="rId4"/>
          <a:srcRect l="12500" r="12500"/>
          <a:stretch>
            <a:fillRect/>
          </a:stretch>
        </p:blipFill>
        <p:spPr>
          <a:xfrm>
            <a:off x="8429970" y="1327357"/>
            <a:ext cx="3079664" cy="3079664"/>
          </a:xfrm>
          <a:prstGeom prst="roundRect">
            <a:avLst/>
          </a:prstGeom>
        </p:spPr>
      </p:pic>
      <p:sp>
        <p:nvSpPr>
          <p:cNvPr id="8" name="TextBox 8"/>
          <p:cNvSpPr txBox="1"/>
          <p:nvPr/>
        </p:nvSpPr>
        <p:spPr>
          <a:xfrm>
            <a:off x="769054"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使用尊敬的称谓，如“尊敬的招聘经理”或“敬启者”，以显示对收件人的尊重。</a:t>
            </a:r>
          </a:p>
        </p:txBody>
      </p:sp>
      <p:sp>
        <p:nvSpPr>
          <p:cNvPr id="9" name="TextBox 9"/>
          <p:cNvSpPr txBox="1"/>
          <p:nvPr/>
        </p:nvSpPr>
        <p:spPr>
          <a:xfrm>
            <a:off x="4695472"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简要介绍自己，包括姓名、所申请职位以及获取招聘信息的途径。</a:t>
            </a:r>
          </a:p>
        </p:txBody>
      </p:sp>
      <p:sp>
        <p:nvSpPr>
          <p:cNvPr id="10" name="TextBox 10"/>
          <p:cNvSpPr txBox="1"/>
          <p:nvPr/>
        </p:nvSpPr>
        <p:spPr>
          <a:xfrm>
            <a:off x="8618990"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表明自己对所申请职位的兴趣和热情，以此说明写信意图。</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开头部分：引起注意并表明意图</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549" r="16549"/>
          <a:stretch>
            <a:fillRect/>
          </a:stretch>
        </p:blipFill>
        <p:spPr>
          <a:xfrm>
            <a:off x="882858" y="1563009"/>
            <a:ext cx="2465519" cy="2459823"/>
          </a:xfrm>
          <a:prstGeom prst="rect">
            <a:avLst/>
          </a:prstGeom>
        </p:spPr>
      </p:pic>
      <p:pic>
        <p:nvPicPr>
          <p:cNvPr id="3" name="Picture 3"/>
          <p:cNvPicPr>
            <a:picLocks noChangeAspect="1"/>
          </p:cNvPicPr>
          <p:nvPr/>
        </p:nvPicPr>
        <p:blipFill>
          <a:blip r:embed="rId3"/>
          <a:srcRect t="116" b="116"/>
          <a:stretch>
            <a:fillRect/>
          </a:stretch>
        </p:blipFill>
        <p:spPr>
          <a:xfrm>
            <a:off x="3561054" y="1563009"/>
            <a:ext cx="2465519" cy="2459823"/>
          </a:xfrm>
          <a:prstGeom prst="rect">
            <a:avLst/>
          </a:prstGeom>
        </p:spPr>
      </p:pic>
      <p:pic>
        <p:nvPicPr>
          <p:cNvPr id="4" name="Picture 4"/>
          <p:cNvPicPr>
            <a:picLocks noChangeAspect="1"/>
          </p:cNvPicPr>
          <p:nvPr/>
        </p:nvPicPr>
        <p:blipFill>
          <a:blip r:embed="rId4"/>
          <a:srcRect l="16549" r="16549"/>
          <a:stretch>
            <a:fillRect/>
          </a:stretch>
        </p:blipFill>
        <p:spPr>
          <a:xfrm>
            <a:off x="6239251" y="1563009"/>
            <a:ext cx="2465519" cy="2459823"/>
          </a:xfrm>
          <a:prstGeom prst="rect">
            <a:avLst/>
          </a:prstGeom>
        </p:spPr>
      </p:pic>
      <p:pic>
        <p:nvPicPr>
          <p:cNvPr id="5" name="Picture 5"/>
          <p:cNvPicPr>
            <a:picLocks noChangeAspect="1"/>
          </p:cNvPicPr>
          <p:nvPr/>
        </p:nvPicPr>
        <p:blipFill>
          <a:blip r:embed="rId5"/>
          <a:srcRect l="16589" r="16589"/>
          <a:stretch>
            <a:fillRect/>
          </a:stretch>
        </p:blipFill>
        <p:spPr>
          <a:xfrm>
            <a:off x="8917448" y="1563009"/>
            <a:ext cx="2465519" cy="2459823"/>
          </a:xfrm>
          <a:prstGeom prst="rect">
            <a:avLst/>
          </a:prstGeom>
        </p:spPr>
      </p:pic>
      <p:sp>
        <p:nvSpPr>
          <p:cNvPr id="6" name="AutoShape 6"/>
          <p:cNvSpPr/>
          <p:nvPr/>
        </p:nvSpPr>
        <p:spPr>
          <a:xfrm>
            <a:off x="1401243" y="3336168"/>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4079439" y="3336168"/>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466032" y="3336168"/>
            <a:ext cx="1368351" cy="146042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757636" y="3336168"/>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7981" y="5054414"/>
            <a:ext cx="2415273" cy="1117978"/>
          </a:xfrm>
          <a:prstGeom prst="rect">
            <a:avLst/>
          </a:prstGeom>
          <a:noFill/>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270"/>
              </a:spcBef>
              <a:defRPr/>
            </a:pPr>
            <a:r>
              <a:rPr lang="en-US" sz="1350">
                <a:solidFill>
                  <a:schemeClr val="dk1">
                    <a:alpha val="100000"/>
                  </a:schemeClr>
                </a:solidFill>
                <a:latin typeface="Microsoft Yahei"/>
                <a:ea typeface="Microsoft Yahei"/>
                <a:cs typeface="Microsoft Yahei"/>
              </a:rPr>
              <a:t>针对所申请职位，列举自己的相关能力、技能和经验，以证明自己具备胜任该职位的资格。</a:t>
            </a:r>
            <a:endParaRPr lang="en-US" sz="1100"/>
          </a:p>
        </p:txBody>
      </p:sp>
      <p:sp>
        <p:nvSpPr>
          <p:cNvPr id="11" name="AutoShape 11"/>
          <p:cNvSpPr/>
          <p:nvPr/>
        </p:nvSpPr>
        <p:spPr>
          <a:xfrm>
            <a:off x="3586178" y="5054414"/>
            <a:ext cx="2415273" cy="1118235"/>
          </a:xfrm>
          <a:prstGeom prst="rect">
            <a:avLst/>
          </a:prstGeom>
          <a:noFill/>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270"/>
              </a:spcBef>
              <a:defRPr/>
            </a:pPr>
            <a:r>
              <a:rPr lang="en-US" sz="1350">
                <a:solidFill>
                  <a:schemeClr val="dk1">
                    <a:alpha val="100000"/>
                  </a:schemeClr>
                </a:solidFill>
                <a:latin typeface="Microsoft Yahei"/>
                <a:ea typeface="Microsoft Yahei"/>
                <a:cs typeface="Microsoft Yahei"/>
              </a:rPr>
              <a:t>突出自己在过去的工作或学习中所取得的成果，如获得的荣誉、成功完成的项目等。</a:t>
            </a:r>
            <a:endParaRPr lang="en-US" sz="1100"/>
          </a:p>
        </p:txBody>
      </p:sp>
      <p:sp>
        <p:nvSpPr>
          <p:cNvPr id="12" name="AutoShape 12"/>
          <p:cNvSpPr/>
          <p:nvPr/>
        </p:nvSpPr>
        <p:spPr>
          <a:xfrm>
            <a:off x="6264374" y="5054414"/>
            <a:ext cx="2415273" cy="1118235"/>
          </a:xfrm>
          <a:prstGeom prst="rect">
            <a:avLst/>
          </a:prstGeom>
          <a:noFill/>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270"/>
              </a:spcBef>
              <a:defRPr/>
            </a:pPr>
            <a:r>
              <a:rPr lang="en-US" sz="1350">
                <a:solidFill>
                  <a:schemeClr val="dk1">
                    <a:alpha val="100000"/>
                  </a:schemeClr>
                </a:solidFill>
                <a:latin typeface="Microsoft Yahei"/>
                <a:ea typeface="Microsoft Yahei"/>
                <a:cs typeface="Microsoft Yahei"/>
              </a:rPr>
              <a:t>结合具体实例，详细描述自己如何运用所学知识和技能解决问题或推动工作进展。</a:t>
            </a:r>
            <a:endParaRPr lang="en-US" sz="1100"/>
          </a:p>
        </p:txBody>
      </p:sp>
      <p:sp>
        <p:nvSpPr>
          <p:cNvPr id="13" name="AutoShape 13"/>
          <p:cNvSpPr/>
          <p:nvPr/>
        </p:nvSpPr>
        <p:spPr>
          <a:xfrm>
            <a:off x="8942570" y="5054414"/>
            <a:ext cx="2415273" cy="1118235"/>
          </a:xfrm>
          <a:prstGeom prst="rect">
            <a:avLst/>
          </a:prstGeom>
          <a:noFill/>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270"/>
              </a:spcBef>
              <a:defRPr/>
            </a:pPr>
            <a:r>
              <a:rPr lang="en-US" sz="1350">
                <a:solidFill>
                  <a:schemeClr val="dk1">
                    <a:alpha val="100000"/>
                  </a:schemeClr>
                </a:solidFill>
                <a:latin typeface="Microsoft Yahei"/>
                <a:ea typeface="Microsoft Yahei"/>
                <a:cs typeface="Microsoft Yahei"/>
              </a:rPr>
              <a:t>强调自己的团队合作精神、沟通能力等软技能，以展示自己能够融入团队并发挥积极作用。</a:t>
            </a:r>
            <a:endParaRPr lang="en-US" sz="1100"/>
          </a:p>
        </p:txBody>
      </p:sp>
      <p:sp>
        <p:nvSpPr>
          <p:cNvPr id="14" name="TextBox 14"/>
          <p:cNvSpPr txBox="1"/>
          <p:nvPr/>
        </p:nvSpPr>
        <p:spPr>
          <a:xfrm>
            <a:off x="1431442" y="3725383"/>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15" name="TextBox 15"/>
          <p:cNvSpPr txBox="1"/>
          <p:nvPr/>
        </p:nvSpPr>
        <p:spPr>
          <a:xfrm>
            <a:off x="4111824" y="3725383"/>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16" name="TextBox 16"/>
          <p:cNvSpPr txBox="1"/>
          <p:nvPr/>
        </p:nvSpPr>
        <p:spPr>
          <a:xfrm>
            <a:off x="6790020" y="3725383"/>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17" name="TextBox 17"/>
          <p:cNvSpPr txBox="1"/>
          <p:nvPr/>
        </p:nvSpPr>
        <p:spPr>
          <a:xfrm>
            <a:off x="9468217" y="3725383"/>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主体部分：展示能力、经验和成果</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https://d.book118.com/315211021314011112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70</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2024-09-19T08:55:04.038</cp:lastPrinted>
  <dcterms:created xsi:type="dcterms:W3CDTF">2024-09-19T00:55:04Z</dcterms:created>
  <dcterms:modified xsi:type="dcterms:W3CDTF">2024-09-19T00:55:06Z</dcterms:modified>
</cp:coreProperties>
</file>