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C22C606-2093-4EC3-B6DE-242D011BAEA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98" name="PlaceHolder 1"/>
          <p:cNvSpPr>
            <a:spLocks noGrp="1"/>
          </p:cNvSpPr>
          <p:nvPr>
            <p:ph type="sldImg"/>
          </p:nvPr>
        </p:nvSpPr>
        <p:spPr>
          <a:xfrm>
            <a:off x="685800" y="1143000"/>
            <a:ext cx="5486040" cy="3085920"/>
          </a:xfrm>
          <a:prstGeom prst="rect">
            <a:avLst/>
          </a:prstGeom>
          <a:ln w="0">
            <a:noFill/>
          </a:ln>
        </p:spPr>
      </p:sp>
      <p:sp>
        <p:nvSpPr>
          <p:cNvPr id="139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0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01" name="PlaceHolder 1"/>
          <p:cNvSpPr>
            <a:spLocks noGrp="1"/>
          </p:cNvSpPr>
          <p:nvPr>
            <p:ph type="sldImg"/>
          </p:nvPr>
        </p:nvSpPr>
        <p:spPr>
          <a:xfrm>
            <a:off x="685800" y="1143000"/>
            <a:ext cx="5486040" cy="3085920"/>
          </a:xfrm>
          <a:prstGeom prst="rect">
            <a:avLst/>
          </a:prstGeom>
          <a:ln w="0">
            <a:noFill/>
          </a:ln>
        </p:spPr>
      </p:sp>
      <p:sp>
        <p:nvSpPr>
          <p:cNvPr id="140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0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04" name="PlaceHolder 1"/>
          <p:cNvSpPr>
            <a:spLocks noGrp="1"/>
          </p:cNvSpPr>
          <p:nvPr>
            <p:ph type="sldImg"/>
          </p:nvPr>
        </p:nvSpPr>
        <p:spPr>
          <a:xfrm>
            <a:off x="685800" y="1143000"/>
            <a:ext cx="5486040" cy="3085920"/>
          </a:xfrm>
          <a:prstGeom prst="rect">
            <a:avLst/>
          </a:prstGeom>
          <a:ln w="0">
            <a:noFill/>
          </a:ln>
        </p:spPr>
      </p:sp>
      <p:sp>
        <p:nvSpPr>
          <p:cNvPr id="140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0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07" name="PlaceHolder 1"/>
          <p:cNvSpPr>
            <a:spLocks noGrp="1"/>
          </p:cNvSpPr>
          <p:nvPr>
            <p:ph type="sldImg"/>
          </p:nvPr>
        </p:nvSpPr>
        <p:spPr>
          <a:xfrm>
            <a:off x="685800" y="1143000"/>
            <a:ext cx="5486040" cy="3085920"/>
          </a:xfrm>
          <a:prstGeom prst="rect">
            <a:avLst/>
          </a:prstGeom>
          <a:ln w="0">
            <a:noFill/>
          </a:ln>
        </p:spPr>
      </p:sp>
      <p:sp>
        <p:nvSpPr>
          <p:cNvPr id="140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0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10" name="PlaceHolder 1"/>
          <p:cNvSpPr>
            <a:spLocks noGrp="1"/>
          </p:cNvSpPr>
          <p:nvPr>
            <p:ph type="sldImg"/>
          </p:nvPr>
        </p:nvSpPr>
        <p:spPr>
          <a:xfrm>
            <a:off x="685800" y="1143000"/>
            <a:ext cx="5486040" cy="3085920"/>
          </a:xfrm>
          <a:prstGeom prst="rect">
            <a:avLst/>
          </a:prstGeom>
          <a:ln w="0">
            <a:noFill/>
          </a:ln>
        </p:spPr>
      </p:sp>
      <p:sp>
        <p:nvSpPr>
          <p:cNvPr id="141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13" name="PlaceHolder 1"/>
          <p:cNvSpPr>
            <a:spLocks noGrp="1"/>
          </p:cNvSpPr>
          <p:nvPr>
            <p:ph type="sldImg"/>
          </p:nvPr>
        </p:nvSpPr>
        <p:spPr>
          <a:xfrm>
            <a:off x="685800" y="1143000"/>
            <a:ext cx="5486040" cy="3085920"/>
          </a:xfrm>
          <a:prstGeom prst="rect">
            <a:avLst/>
          </a:prstGeom>
          <a:ln w="0">
            <a:noFill/>
          </a:ln>
        </p:spPr>
      </p:sp>
      <p:sp>
        <p:nvSpPr>
          <p:cNvPr id="141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16" name="PlaceHolder 1"/>
          <p:cNvSpPr>
            <a:spLocks noGrp="1"/>
          </p:cNvSpPr>
          <p:nvPr>
            <p:ph type="sldImg"/>
          </p:nvPr>
        </p:nvSpPr>
        <p:spPr>
          <a:xfrm>
            <a:off x="685800" y="1143000"/>
            <a:ext cx="5486040" cy="3085920"/>
          </a:xfrm>
          <a:prstGeom prst="rect">
            <a:avLst/>
          </a:prstGeom>
          <a:ln w="0">
            <a:noFill/>
          </a:ln>
        </p:spPr>
      </p:sp>
      <p:sp>
        <p:nvSpPr>
          <p:cNvPr id="141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084CC7-ADD7-4E8E-8B3F-6412B5CA6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15D64-4BE6-4962-A8AA-74F0D7E3D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CC442C-5A76-42F1-8B0E-90F7600AF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A7DE4A-6E3D-4782-9116-9F9E39150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3EFCEF-F62F-4CBD-B469-70A60E0E08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A61678-2C9A-4ED7-97D9-2B63A529AB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E9EF7B-AA6E-4476-8371-7A8255F6B9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0DD79B-8865-4F1C-B434-961D5D07DB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F092F5-2B93-46AB-BF2D-9EB54A840E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B1CCDE-49E9-4FAB-8B81-11C17E802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7F15A8-982E-4D85-A1BF-889A010EC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16FA35F-7211-4920-BD9D-0A73BE80C05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0F53197-0D42-42EA-99DB-3B646EB52DC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21412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仓库货物装载顺序</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仓库货物装载顺序</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货物分类及分组</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装载设备及工具选择</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装载流程优化</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智能装载系统应用</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仓库货物装载顺序</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仓库货物装载顺序的重要性</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正确定义货物装载顺序可以提高仓库的工作效率。合理的装载顺序可以减少货物损坏和遗漏的可能性，良好的装载顺序可以节约时间和人力成本。</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仓库货物装载顺序的影响因素</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不同的商品属性可能需要不同的装载方式</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商品属性</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装载设备的种类和性能也会影响装载顺序</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装载设备</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不同的运输方式可能需要不同的货物装载顺序</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运输方式</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64"/>
          <p:cNvGrpSpPr/>
          <p:nvPr/>
        </p:nvGrpSpPr>
        <p:grpSpPr>
          <a:xfrm>
            <a:off x="-119880" y="962280"/>
            <a:ext cx="1961640" cy="2948040"/>
            <a:chOff x="-119880" y="962280"/>
            <a:chExt cx="1961640" cy="2948040"/>
          </a:xfrm>
        </p:grpSpPr>
        <p:sp>
          <p:nvSpPr>
            <p:cNvPr id="238"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39"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0"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1"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2"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3"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4"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5"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6"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7"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8"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0"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有效利用装载设备</a:t>
            </a:r>
            <a:endParaRPr lang="en-US" sz="1800" b="0" strike="noStrike" spc="-1">
              <a:solidFill>
                <a:srgbClr val="000000"/>
              </a:solidFill>
              <a:latin typeface="Arial"/>
            </a:endParaRPr>
          </a:p>
        </p:txBody>
      </p:sp>
      <p:sp>
        <p:nvSpPr>
          <p:cNvPr id="251"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避免装载过程中的拥堵</a:t>
            </a:r>
            <a:endParaRPr lang="en-US" sz="1400" b="0" strike="noStrike" spc="-1">
              <a:solidFill>
                <a:srgbClr val="000000"/>
              </a:solidFill>
              <a:latin typeface="Arial"/>
            </a:endParaRPr>
          </a:p>
        </p:txBody>
      </p:sp>
      <p:sp>
        <p:nvSpPr>
          <p:cNvPr id="2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3"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结合具体的运输方式</a:t>
            </a:r>
            <a:endParaRPr lang="en-US" sz="1800" b="0" strike="noStrike" spc="-1">
              <a:solidFill>
                <a:srgbClr val="000000"/>
              </a:solidFill>
              <a:latin typeface="Arial"/>
            </a:endParaRPr>
          </a:p>
        </p:txBody>
      </p:sp>
      <p:sp>
        <p:nvSpPr>
          <p:cNvPr id="254"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制定合理的装载计划</a:t>
            </a:r>
            <a:endParaRPr lang="en-US" sz="1400" b="0" strike="noStrike" spc="-1">
              <a:solidFill>
                <a:srgbClr val="000000"/>
              </a:solidFill>
              <a:latin typeface="Arial"/>
            </a:endParaRPr>
          </a:p>
        </p:txBody>
      </p:sp>
      <p:sp>
        <p:nvSpPr>
          <p:cNvPr id="2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56"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257"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25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仓库货物装载顺序的优化方法</a:t>
            </a:r>
            <a:endParaRPr lang="en-US" sz="3600" b="0" strike="noStrike" spc="-1">
              <a:solidFill>
                <a:schemeClr val="dk1"/>
              </a:solidFill>
              <a:latin typeface="Arial"/>
            </a:endParaRPr>
          </a:p>
        </p:txBody>
      </p:sp>
      <p:sp>
        <p:nvSpPr>
          <p:cNvPr id="2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60"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根据货物属性进行分类</a:t>
            </a:r>
            <a:endParaRPr lang="en-US" sz="1800" b="0" strike="noStrike" spc="-1">
              <a:solidFill>
                <a:srgbClr val="000000"/>
              </a:solidFill>
              <a:latin typeface="Arial"/>
            </a:endParaRPr>
          </a:p>
        </p:txBody>
      </p:sp>
      <p:sp>
        <p:nvSpPr>
          <p:cNvPr id="261"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确定装载优先级</a:t>
            </a:r>
            <a:endParaRPr lang="en-US" sz="1400" b="0" strike="noStrike" spc="-1">
              <a:solidFill>
                <a:srgbClr val="000000"/>
              </a:solidFill>
              <a:latin typeface="Arial"/>
            </a:endParaRPr>
          </a:p>
        </p:txBody>
      </p:sp>
      <p:sp>
        <p:nvSpPr>
          <p:cNvPr id="262"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3"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4"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65"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266" name="组合 81"/>
          <p:cNvGrpSpPr/>
          <p:nvPr/>
        </p:nvGrpSpPr>
        <p:grpSpPr>
          <a:xfrm>
            <a:off x="381960" y="5287680"/>
            <a:ext cx="988200" cy="1001880"/>
            <a:chOff x="381960" y="5287680"/>
            <a:chExt cx="988200" cy="1001880"/>
          </a:xfrm>
        </p:grpSpPr>
        <p:sp>
          <p:nvSpPr>
            <p:cNvPr id="267"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8"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9"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0"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1"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2"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3"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4"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5"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6"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7"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8"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9"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0"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1"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82"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37"/>
                                        </p:tgtEl>
                                        <p:attrNameLst>
                                          <p:attrName>style.visibility</p:attrName>
                                        </p:attrNameLst>
                                      </p:cBhvr>
                                      <p:to>
                                        <p:strVal val="visible"/>
                                      </p:to>
                                    </p:set>
                                    <p:anim calcmode="lin" valueType="num">
                                      <p:cBhvr additive="repl">
                                        <p:cTn id="7" dur="3400" fill="hold"/>
                                        <p:tgtEl>
                                          <p:spTgt spid="237"/>
                                        </p:tgtEl>
                                        <p:attrNameLst>
                                          <p:attrName>ppt_x</p:attrName>
                                        </p:attrNameLst>
                                      </p:cBhvr>
                                      <p:tavLst>
                                        <p:tav tm="0">
                                          <p:val>
                                            <p:strVal val="0-#ppt_w/2"/>
                                          </p:val>
                                        </p:tav>
                                        <p:tav tm="100000">
                                          <p:val>
                                            <p:strVal val="#ppt_x"/>
                                          </p:val>
                                        </p:tav>
                                      </p:tavLst>
                                    </p:anim>
                                    <p:anim calcmode="lin" valueType="num">
                                      <p:cBhvr additive="repl">
                                        <p:cTn id="8" dur="3400" fill="hold"/>
                                        <p:tgtEl>
                                          <p:spTgt spid="237"/>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66"/>
                                        </p:tgtEl>
                                        <p:attrNameLst>
                                          <p:attrName>style.visibility</p:attrName>
                                        </p:attrNameLst>
                                      </p:cBhvr>
                                      <p:to>
                                        <p:strVal val="visible"/>
                                      </p:to>
                                    </p:set>
                                    <p:anim calcmode="lin" valueType="num">
                                      <p:cBhvr additive="repl">
                                        <p:cTn id="11" dur="4000" fill="hold"/>
                                        <p:tgtEl>
                                          <p:spTgt spid="266"/>
                                        </p:tgtEl>
                                        <p:attrNameLst>
                                          <p:attrName>ppt_x</p:attrName>
                                        </p:attrNameLst>
                                      </p:cBhvr>
                                      <p:tavLst>
                                        <p:tav tm="0">
                                          <p:val>
                                            <p:strVal val="0-#ppt_w/2"/>
                                          </p:val>
                                        </p:tav>
                                        <p:tav tm="100000">
                                          <p:val>
                                            <p:strVal val="#ppt_x"/>
                                          </p:val>
                                        </p:tav>
                                      </p:tavLst>
                                    </p:anim>
                                    <p:anim calcmode="lin" valueType="num">
                                      <p:cBhvr additive="repl">
                                        <p:cTn id="12" dur="4000" fill="hold"/>
                                        <p:tgtEl>
                                          <p:spTgt spid="26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货物装载顺序的实践案例</a:t>
            </a:r>
            <a:endParaRPr lang="en-US" sz="3600" b="0" strike="noStrike" spc="-1">
              <a:solidFill>
                <a:schemeClr val="dk1"/>
              </a:solidFill>
              <a:latin typeface="Arial"/>
            </a:endParaRPr>
          </a:p>
        </p:txBody>
      </p:sp>
      <p:sp>
        <p:nvSpPr>
          <p:cNvPr id="28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000000"/>
              </a:solidFill>
              <a:latin typeface="Arial"/>
            </a:endParaRPr>
          </a:p>
        </p:txBody>
      </p:sp>
      <p:sp>
        <p:nvSpPr>
          <p:cNvPr id="28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汽车装配厂的零部件装载顺序优化实践</a:t>
            </a:r>
            <a:endParaRPr lang="en-US" sz="2000" b="0" strike="noStrike" spc="-1">
              <a:solidFill>
                <a:srgbClr val="000000"/>
              </a:solidFill>
              <a:latin typeface="Arial"/>
            </a:endParaRPr>
          </a:p>
        </p:txBody>
      </p:sp>
      <p:sp>
        <p:nvSpPr>
          <p:cNvPr id="2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电商仓库的商品装载顺序优化经验分享</a:t>
            </a:r>
            <a:endParaRPr lang="en-US" sz="2000" b="0" strike="noStrike" spc="-1">
              <a:solidFill>
                <a:srgbClr val="000000"/>
              </a:solidFill>
              <a:latin typeface="Arial"/>
            </a:endParaRPr>
          </a:p>
        </p:txBody>
      </p:sp>
      <p:sp>
        <p:nvSpPr>
          <p:cNvPr id="2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快递中心的包裹装载顺序管理案例</a:t>
            </a:r>
            <a:endParaRPr lang="en-US" sz="2000" b="0" strike="noStrike" spc="-1">
              <a:solidFill>
                <a:srgbClr val="000000"/>
              </a:solidFill>
              <a:latin typeface="Arial"/>
            </a:endParaRPr>
          </a:p>
        </p:txBody>
      </p:sp>
      <p:sp>
        <p:nvSpPr>
          <p:cNvPr id="293"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94"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95"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96"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97" name="组合 1"/>
          <p:cNvGrpSpPr/>
          <p:nvPr/>
        </p:nvGrpSpPr>
        <p:grpSpPr>
          <a:xfrm>
            <a:off x="7341840" y="705600"/>
            <a:ext cx="3449520" cy="3434400"/>
            <a:chOff x="7341840" y="705600"/>
            <a:chExt cx="3449520" cy="3434400"/>
          </a:xfrm>
        </p:grpSpPr>
        <p:sp>
          <p:nvSpPr>
            <p:cNvPr id="298"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9"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0"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1"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2"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3"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4"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5"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6"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7"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8"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09" name="组合 28"/>
          <p:cNvGrpSpPr/>
          <p:nvPr/>
        </p:nvGrpSpPr>
        <p:grpSpPr>
          <a:xfrm>
            <a:off x="6229080" y="3172320"/>
            <a:ext cx="3078000" cy="3131280"/>
            <a:chOff x="6229080" y="3172320"/>
            <a:chExt cx="3078000" cy="3131280"/>
          </a:xfrm>
        </p:grpSpPr>
        <p:sp>
          <p:nvSpPr>
            <p:cNvPr id="310"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1"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2"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3"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93"/>
                                        </p:tgtEl>
                                        <p:attrNameLst>
                                          <p:attrName>style.visibility</p:attrName>
                                        </p:attrNameLst>
                                      </p:cBhvr>
                                      <p:to>
                                        <p:strVal val="visible"/>
                                      </p:to>
                                    </p:set>
                                    <p:anim calcmode="lin" valueType="num">
                                      <p:cBhvr additive="repl">
                                        <p:cTn id="7" dur="500" fill="hold"/>
                                        <p:tgtEl>
                                          <p:spTgt spid="293"/>
                                        </p:tgtEl>
                                        <p:attrNameLst>
                                          <p:attrName>ppt_w</p:attrName>
                                        </p:attrNameLst>
                                      </p:cBhvr>
                                      <p:tavLst>
                                        <p:tav tm="0">
                                          <p:val>
                                            <p:fltVal val="0"/>
                                          </p:val>
                                        </p:tav>
                                        <p:tav tm="100000">
                                          <p:val>
                                            <p:strVal val="#ppt_w"/>
                                          </p:val>
                                        </p:tav>
                                      </p:tavLst>
                                    </p:anim>
                                    <p:anim calcmode="lin" valueType="num">
                                      <p:cBhvr additive="repl">
                                        <p:cTn id="8" dur="500" fill="hold"/>
                                        <p:tgtEl>
                                          <p:spTgt spid="293"/>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94"/>
                                        </p:tgtEl>
                                        <p:attrNameLst>
                                          <p:attrName>style.visibility</p:attrName>
                                        </p:attrNameLst>
                                      </p:cBhvr>
                                      <p:to>
                                        <p:strVal val="visible"/>
                                      </p:to>
                                    </p:set>
                                    <p:anim calcmode="lin" valueType="num">
                                      <p:cBhvr additive="repl">
                                        <p:cTn id="11" dur="500" fill="hold"/>
                                        <p:tgtEl>
                                          <p:spTgt spid="294"/>
                                        </p:tgtEl>
                                        <p:attrNameLst>
                                          <p:attrName>ppt_w</p:attrName>
                                        </p:attrNameLst>
                                      </p:cBhvr>
                                      <p:tavLst>
                                        <p:tav tm="0">
                                          <p:val>
                                            <p:fltVal val="0"/>
                                          </p:val>
                                        </p:tav>
                                        <p:tav tm="100000">
                                          <p:val>
                                            <p:strVal val="#ppt_w"/>
                                          </p:val>
                                        </p:tav>
                                      </p:tavLst>
                                    </p:anim>
                                    <p:anim calcmode="lin" valueType="num">
                                      <p:cBhvr additive="repl">
                                        <p:cTn id="12" dur="500" fill="hold"/>
                                        <p:tgtEl>
                                          <p:spTgt spid="294"/>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95"/>
                                        </p:tgtEl>
                                        <p:attrNameLst>
                                          <p:attrName>style.visibility</p:attrName>
                                        </p:attrNameLst>
                                      </p:cBhvr>
                                      <p:to>
                                        <p:strVal val="visible"/>
                                      </p:to>
                                    </p:set>
                                    <p:anim calcmode="lin" valueType="num">
                                      <p:cBhvr additive="repl">
                                        <p:cTn id="15" dur="500" fill="hold"/>
                                        <p:tgtEl>
                                          <p:spTgt spid="295"/>
                                        </p:tgtEl>
                                        <p:attrNameLst>
                                          <p:attrName>ppt_w</p:attrName>
                                        </p:attrNameLst>
                                      </p:cBhvr>
                                      <p:tavLst>
                                        <p:tav tm="0">
                                          <p:val>
                                            <p:fltVal val="0"/>
                                          </p:val>
                                        </p:tav>
                                        <p:tav tm="100000">
                                          <p:val>
                                            <p:strVal val="#ppt_w"/>
                                          </p:val>
                                        </p:tav>
                                      </p:tavLst>
                                    </p:anim>
                                    <p:anim calcmode="lin" valueType="num">
                                      <p:cBhvr additive="repl">
                                        <p:cTn id="16" dur="500" fill="hold"/>
                                        <p:tgtEl>
                                          <p:spTgt spid="295"/>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296"/>
                                        </p:tgtEl>
                                        <p:attrNameLst>
                                          <p:attrName>style.visibility</p:attrName>
                                        </p:attrNameLst>
                                      </p:cBhvr>
                                      <p:to>
                                        <p:strVal val="visible"/>
                                      </p:to>
                                    </p:set>
                                    <p:anim calcmode="lin" valueType="num">
                                      <p:cBhvr additive="repl">
                                        <p:cTn id="19" dur="500" fill="hold"/>
                                        <p:tgtEl>
                                          <p:spTgt spid="296"/>
                                        </p:tgtEl>
                                        <p:attrNameLst>
                                          <p:attrName>ppt_w</p:attrName>
                                        </p:attrNameLst>
                                      </p:cBhvr>
                                      <p:tavLst>
                                        <p:tav tm="0">
                                          <p:val>
                                            <p:fltVal val="0"/>
                                          </p:val>
                                        </p:tav>
                                        <p:tav tm="100000">
                                          <p:val>
                                            <p:strVal val="#ppt_w"/>
                                          </p:val>
                                        </p:tav>
                                      </p:tavLst>
                                    </p:anim>
                                    <p:anim calcmode="lin" valueType="num">
                                      <p:cBhvr additive="repl">
                                        <p:cTn id="20" dur="500" fill="hold"/>
                                        <p:tgtEl>
                                          <p:spTgt spid="296"/>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97"/>
                                        </p:tgtEl>
                                        <p:attrNameLst>
                                          <p:attrName>style.visibility</p:attrName>
                                        </p:attrNameLst>
                                      </p:cBhvr>
                                      <p:to>
                                        <p:strVal val="visible"/>
                                      </p:to>
                                    </p:set>
                                    <p:anim calcmode="lin" valueType="num">
                                      <p:cBhvr additive="repl">
                                        <p:cTn id="25" dur="500" fill="hold"/>
                                        <p:tgtEl>
                                          <p:spTgt spid="297"/>
                                        </p:tgtEl>
                                        <p:attrNameLst>
                                          <p:attrName>ppt_w</p:attrName>
                                        </p:attrNameLst>
                                      </p:cBhvr>
                                      <p:tavLst>
                                        <p:tav tm="0">
                                          <p:val>
                                            <p:fltVal val="0"/>
                                          </p:val>
                                        </p:tav>
                                        <p:tav tm="100000">
                                          <p:val>
                                            <p:strVal val="#ppt_w"/>
                                          </p:val>
                                        </p:tav>
                                      </p:tavLst>
                                    </p:anim>
                                    <p:anim calcmode="lin" valueType="num">
                                      <p:cBhvr additive="repl">
                                        <p:cTn id="26" dur="500" fill="hold"/>
                                        <p:tgtEl>
                                          <p:spTgt spid="297"/>
                                        </p:tgtEl>
                                        <p:attrNameLst>
                                          <p:attrName>ppt_h</p:attrName>
                                        </p:attrNameLst>
                                      </p:cBhvr>
                                      <p:tavLst>
                                        <p:tav tm="0">
                                          <p:val>
                                            <p:fltVal val="0"/>
                                          </p:val>
                                        </p:tav>
                                        <p:tav tm="100000">
                                          <p:val>
                                            <p:strVal val="#ppt_h"/>
                                          </p:val>
                                        </p:tav>
                                      </p:tavLst>
                                    </p:anim>
                                    <p:animEffect transition="in" filter="fade">
                                      <p:cBhvr additive="repl">
                                        <p:cTn id="27" dur="500"/>
                                        <p:tgtEl>
                                          <p:spTgt spid="297"/>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309"/>
                                        </p:tgtEl>
                                        <p:attrNameLst>
                                          <p:attrName>style.visibility</p:attrName>
                                        </p:attrNameLst>
                                      </p:cBhvr>
                                      <p:to>
                                        <p:strVal val="visible"/>
                                      </p:to>
                                    </p:set>
                                    <p:anim calcmode="lin" valueType="num">
                                      <p:cBhvr additive="repl">
                                        <p:cTn id="30" dur="500" fill="hold"/>
                                        <p:tgtEl>
                                          <p:spTgt spid="309"/>
                                        </p:tgtEl>
                                        <p:attrNameLst>
                                          <p:attrName>ppt_w</p:attrName>
                                        </p:attrNameLst>
                                      </p:cBhvr>
                                      <p:tavLst>
                                        <p:tav tm="0">
                                          <p:val>
                                            <p:fltVal val="0"/>
                                          </p:val>
                                        </p:tav>
                                        <p:tav tm="100000">
                                          <p:val>
                                            <p:strVal val="#ppt_w"/>
                                          </p:val>
                                        </p:tav>
                                      </p:tavLst>
                                    </p:anim>
                                    <p:anim calcmode="lin" valueType="num">
                                      <p:cBhvr additive="repl">
                                        <p:cTn id="31" dur="500" fill="hold"/>
                                        <p:tgtEl>
                                          <p:spTgt spid="309"/>
                                        </p:tgtEl>
                                        <p:attrNameLst>
                                          <p:attrName>ppt_h</p:attrName>
                                        </p:attrNameLst>
                                      </p:cBhvr>
                                      <p:tavLst>
                                        <p:tav tm="0">
                                          <p:val>
                                            <p:fltVal val="0"/>
                                          </p:val>
                                        </p:tav>
                                        <p:tav tm="100000">
                                          <p:val>
                                            <p:strVal val="#ppt_h"/>
                                          </p:val>
                                        </p:tav>
                                      </p:tavLst>
                                    </p:anim>
                                    <p:animEffect transition="in" filter="fade">
                                      <p:cBhvr additive="repl">
                                        <p:cTn id="32" dur="500"/>
                                        <p:tgtEl>
                                          <p:spTgt spid="3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327"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仓库货物装载顺序的合理规划和优化对于提高仓库效率是至关重要的。相关业务领域的实践案例也证明了货物装载顺序对于物流和运输的影响。在未来的发展中，进一步研究和实践货物装载顺序的优化方法将会带来更多的价值和成果。</a:t>
            </a:r>
            <a:endParaRPr lang="en-US" sz="2000" b="0" strike="noStrike" spc="-1">
              <a:solidFill>
                <a:srgbClr val="000000"/>
              </a:solidFill>
              <a:latin typeface="Arial"/>
            </a:endParaRPr>
          </a:p>
        </p:txBody>
      </p:sp>
      <p:sp>
        <p:nvSpPr>
          <p:cNvPr id="328"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9"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30"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331" name="组合 1"/>
          <p:cNvGrpSpPr/>
          <p:nvPr/>
        </p:nvGrpSpPr>
        <p:grpSpPr>
          <a:xfrm>
            <a:off x="7341840" y="705600"/>
            <a:ext cx="3449520" cy="3434400"/>
            <a:chOff x="7341840" y="705600"/>
            <a:chExt cx="3449520" cy="3434400"/>
          </a:xfrm>
        </p:grpSpPr>
        <p:sp>
          <p:nvSpPr>
            <p:cNvPr id="332"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3"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4"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5"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8"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9"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0"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1"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43" name="组合 28"/>
          <p:cNvGrpSpPr/>
          <p:nvPr/>
        </p:nvGrpSpPr>
        <p:grpSpPr>
          <a:xfrm>
            <a:off x="6229080" y="3172320"/>
            <a:ext cx="3078000" cy="3131280"/>
            <a:chOff x="6229080" y="3172320"/>
            <a:chExt cx="3078000" cy="3131280"/>
          </a:xfrm>
        </p:grpSpPr>
        <p:sp>
          <p:nvSpPr>
            <p:cNvPr id="344"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5"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6"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7"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8"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9"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0"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1"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2"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3"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4"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5"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6"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7"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8"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9"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328"/>
                                        </p:tgtEl>
                                        <p:attrNameLst>
                                          <p:attrName>style.visibility</p:attrName>
                                        </p:attrNameLst>
                                      </p:cBhvr>
                                      <p:to>
                                        <p:strVal val="visible"/>
                                      </p:to>
                                    </p:set>
                                    <p:anim calcmode="lin" valueType="num">
                                      <p:cBhvr additive="repl">
                                        <p:cTn id="7" dur="500" fill="hold"/>
                                        <p:tgtEl>
                                          <p:spTgt spid="328"/>
                                        </p:tgtEl>
                                        <p:attrNameLst>
                                          <p:attrName>ppt_w</p:attrName>
                                        </p:attrNameLst>
                                      </p:cBhvr>
                                      <p:tavLst>
                                        <p:tav tm="0">
                                          <p:val>
                                            <p:fltVal val="0"/>
                                          </p:val>
                                        </p:tav>
                                        <p:tav tm="100000">
                                          <p:val>
                                            <p:strVal val="#ppt_w"/>
                                          </p:val>
                                        </p:tav>
                                      </p:tavLst>
                                    </p:anim>
                                    <p:anim calcmode="lin" valueType="num">
                                      <p:cBhvr additive="repl">
                                        <p:cTn id="8" dur="500" fill="hold"/>
                                        <p:tgtEl>
                                          <p:spTgt spid="328"/>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329"/>
                                        </p:tgtEl>
                                        <p:attrNameLst>
                                          <p:attrName>style.visibility</p:attrName>
                                        </p:attrNameLst>
                                      </p:cBhvr>
                                      <p:to>
                                        <p:strVal val="visible"/>
                                      </p:to>
                                    </p:set>
                                    <p:anim calcmode="lin" valueType="num">
                                      <p:cBhvr additive="repl">
                                        <p:cTn id="11" dur="500" fill="hold"/>
                                        <p:tgtEl>
                                          <p:spTgt spid="329"/>
                                        </p:tgtEl>
                                        <p:attrNameLst>
                                          <p:attrName>ppt_w</p:attrName>
                                        </p:attrNameLst>
                                      </p:cBhvr>
                                      <p:tavLst>
                                        <p:tav tm="0">
                                          <p:val>
                                            <p:fltVal val="0"/>
                                          </p:val>
                                        </p:tav>
                                        <p:tav tm="100000">
                                          <p:val>
                                            <p:strVal val="#ppt_w"/>
                                          </p:val>
                                        </p:tav>
                                      </p:tavLst>
                                    </p:anim>
                                    <p:anim calcmode="lin" valueType="num">
                                      <p:cBhvr additive="repl">
                                        <p:cTn id="12" dur="500" fill="hold"/>
                                        <p:tgtEl>
                                          <p:spTgt spid="329"/>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330"/>
                                        </p:tgtEl>
                                        <p:attrNameLst>
                                          <p:attrName>style.visibility</p:attrName>
                                        </p:attrNameLst>
                                      </p:cBhvr>
                                      <p:to>
                                        <p:strVal val="visible"/>
                                      </p:to>
                                    </p:set>
                                    <p:anim calcmode="lin" valueType="num">
                                      <p:cBhvr additive="repl">
                                        <p:cTn id="15" dur="500" fill="hold"/>
                                        <p:tgtEl>
                                          <p:spTgt spid="330"/>
                                        </p:tgtEl>
                                        <p:attrNameLst>
                                          <p:attrName>ppt_w</p:attrName>
                                        </p:attrNameLst>
                                      </p:cBhvr>
                                      <p:tavLst>
                                        <p:tav tm="0">
                                          <p:val>
                                            <p:fltVal val="0"/>
                                          </p:val>
                                        </p:tav>
                                        <p:tav tm="100000">
                                          <p:val>
                                            <p:strVal val="#ppt_w"/>
                                          </p:val>
                                        </p:tav>
                                      </p:tavLst>
                                    </p:anim>
                                    <p:anim calcmode="lin" valueType="num">
                                      <p:cBhvr additive="repl">
                                        <p:cTn id="16" dur="500" fill="hold"/>
                                        <p:tgtEl>
                                          <p:spTgt spid="330"/>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331"/>
                                        </p:tgtEl>
                                        <p:attrNameLst>
                                          <p:attrName>style.visibility</p:attrName>
                                        </p:attrNameLst>
                                      </p:cBhvr>
                                      <p:to>
                                        <p:strVal val="visible"/>
                                      </p:to>
                                    </p:set>
                                    <p:anim calcmode="lin" valueType="num">
                                      <p:cBhvr additive="repl">
                                        <p:cTn id="21" dur="500" fill="hold"/>
                                        <p:tgtEl>
                                          <p:spTgt spid="331"/>
                                        </p:tgtEl>
                                        <p:attrNameLst>
                                          <p:attrName>ppt_w</p:attrName>
                                        </p:attrNameLst>
                                      </p:cBhvr>
                                      <p:tavLst>
                                        <p:tav tm="0">
                                          <p:val>
                                            <p:fltVal val="0"/>
                                          </p:val>
                                        </p:tav>
                                        <p:tav tm="100000">
                                          <p:val>
                                            <p:strVal val="#ppt_w"/>
                                          </p:val>
                                        </p:tav>
                                      </p:tavLst>
                                    </p:anim>
                                    <p:anim calcmode="lin" valueType="num">
                                      <p:cBhvr additive="repl">
                                        <p:cTn id="22" dur="500" fill="hold"/>
                                        <p:tgtEl>
                                          <p:spTgt spid="331"/>
                                        </p:tgtEl>
                                        <p:attrNameLst>
                                          <p:attrName>ppt_h</p:attrName>
                                        </p:attrNameLst>
                                      </p:cBhvr>
                                      <p:tavLst>
                                        <p:tav tm="0">
                                          <p:val>
                                            <p:fltVal val="0"/>
                                          </p:val>
                                        </p:tav>
                                        <p:tav tm="100000">
                                          <p:val>
                                            <p:strVal val="#ppt_h"/>
                                          </p:val>
                                        </p:tav>
                                      </p:tavLst>
                                    </p:anim>
                                    <p:animEffect transition="in" filter="fade">
                                      <p:cBhvr additive="repl">
                                        <p:cTn id="23" dur="500"/>
                                        <p:tgtEl>
                                          <p:spTgt spid="331"/>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343"/>
                                        </p:tgtEl>
                                        <p:attrNameLst>
                                          <p:attrName>style.visibility</p:attrName>
                                        </p:attrNameLst>
                                      </p:cBhvr>
                                      <p:to>
                                        <p:strVal val="visible"/>
                                      </p:to>
                                    </p:set>
                                    <p:anim calcmode="lin" valueType="num">
                                      <p:cBhvr additive="repl">
                                        <p:cTn id="26" dur="500" fill="hold"/>
                                        <p:tgtEl>
                                          <p:spTgt spid="343"/>
                                        </p:tgtEl>
                                        <p:attrNameLst>
                                          <p:attrName>ppt_w</p:attrName>
                                        </p:attrNameLst>
                                      </p:cBhvr>
                                      <p:tavLst>
                                        <p:tav tm="0">
                                          <p:val>
                                            <p:fltVal val="0"/>
                                          </p:val>
                                        </p:tav>
                                        <p:tav tm="100000">
                                          <p:val>
                                            <p:strVal val="#ppt_w"/>
                                          </p:val>
                                        </p:tav>
                                      </p:tavLst>
                                    </p:anim>
                                    <p:anim calcmode="lin" valueType="num">
                                      <p:cBhvr additive="repl">
                                        <p:cTn id="27" dur="500" fill="hold"/>
                                        <p:tgtEl>
                                          <p:spTgt spid="343"/>
                                        </p:tgtEl>
                                        <p:attrNameLst>
                                          <p:attrName>ppt_h</p:attrName>
                                        </p:attrNameLst>
                                      </p:cBhvr>
                                      <p:tavLst>
                                        <p:tav tm="0">
                                          <p:val>
                                            <p:fltVal val="0"/>
                                          </p:val>
                                        </p:tav>
                                        <p:tav tm="100000">
                                          <p:val>
                                            <p:strVal val="#ppt_h"/>
                                          </p:val>
                                        </p:tav>
                                      </p:tavLst>
                                    </p:anim>
                                    <p:animEffect transition="in" filter="fade">
                                      <p:cBhvr additive="repl">
                                        <p:cTn id="28" dur="500"/>
                                        <p:tgtEl>
                                          <p:spTgt spid="3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0" name="组合 4"/>
          <p:cNvGrpSpPr/>
          <p:nvPr/>
        </p:nvGrpSpPr>
        <p:grpSpPr>
          <a:xfrm>
            <a:off x="995040" y="1876680"/>
            <a:ext cx="4299120" cy="3638880"/>
            <a:chOff x="995040" y="1876680"/>
            <a:chExt cx="4299120" cy="3638880"/>
          </a:xfrm>
        </p:grpSpPr>
        <p:grpSp>
          <p:nvGrpSpPr>
            <p:cNvPr id="361" name="组合 5"/>
            <p:cNvGrpSpPr/>
            <p:nvPr/>
          </p:nvGrpSpPr>
          <p:grpSpPr>
            <a:xfrm>
              <a:off x="995040" y="1876680"/>
              <a:ext cx="2624760" cy="2235240"/>
              <a:chOff x="995040" y="1876680"/>
              <a:chExt cx="2624760" cy="2235240"/>
            </a:xfrm>
          </p:grpSpPr>
          <p:grpSp>
            <p:nvGrpSpPr>
              <p:cNvPr id="362" name="组合 17"/>
              <p:cNvGrpSpPr/>
              <p:nvPr/>
            </p:nvGrpSpPr>
            <p:grpSpPr>
              <a:xfrm>
                <a:off x="1088640" y="1987200"/>
                <a:ext cx="2531160" cy="2049120"/>
                <a:chOff x="1088640" y="1987200"/>
                <a:chExt cx="2531160" cy="2049120"/>
              </a:xfrm>
            </p:grpSpPr>
            <p:sp>
              <p:nvSpPr>
                <p:cNvPr id="363"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4"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6"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67"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8" name="组合 6"/>
            <p:cNvGrpSpPr/>
            <p:nvPr/>
          </p:nvGrpSpPr>
          <p:grpSpPr>
            <a:xfrm>
              <a:off x="2216160" y="2158200"/>
              <a:ext cx="3078000" cy="2878200"/>
              <a:chOff x="2216160" y="2158200"/>
              <a:chExt cx="3078000" cy="2878200"/>
            </a:xfrm>
          </p:grpSpPr>
          <p:sp>
            <p:nvSpPr>
              <p:cNvPr id="369"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74" name="组合 7"/>
            <p:cNvGrpSpPr/>
            <p:nvPr/>
          </p:nvGrpSpPr>
          <p:grpSpPr>
            <a:xfrm>
              <a:off x="1456200" y="2001240"/>
              <a:ext cx="3443760" cy="3514320"/>
              <a:chOff x="1456200" y="2001240"/>
              <a:chExt cx="3443760" cy="3514320"/>
            </a:xfrm>
          </p:grpSpPr>
          <p:sp>
            <p:nvSpPr>
              <p:cNvPr id="375"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8"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9"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8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货物分类及分组</a:t>
            </a:r>
            <a:endParaRPr lang="en-US" sz="3600" b="0" strike="noStrike" spc="-1">
              <a:solidFill>
                <a:schemeClr val="dk1"/>
              </a:solidFill>
              <a:latin typeface="Arial"/>
            </a:endParaRPr>
          </a:p>
        </p:txBody>
      </p:sp>
      <p:sp>
        <p:nvSpPr>
          <p:cNvPr id="3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60"/>
                                        </p:tgtEl>
                                        <p:attrNameLst>
                                          <p:attrName>style.visibility</p:attrName>
                                        </p:attrNameLst>
                                      </p:cBhvr>
                                      <p:to>
                                        <p:strVal val="visible"/>
                                      </p:to>
                                    </p:set>
                                    <p:anim calcmode="lin" valueType="num">
                                      <p:cBhvr additive="repl">
                                        <p:cTn id="7" dur="500" fill="hold"/>
                                        <p:tgtEl>
                                          <p:spTgt spid="360"/>
                                        </p:tgtEl>
                                        <p:attrNameLst>
                                          <p:attrName>ppt_w</p:attrName>
                                        </p:attrNameLst>
                                      </p:cBhvr>
                                      <p:tavLst>
                                        <p:tav tm="0">
                                          <p:val>
                                            <p:fltVal val="0"/>
                                          </p:val>
                                        </p:tav>
                                        <p:tav tm="100000">
                                          <p:val>
                                            <p:strVal val="#ppt_w"/>
                                          </p:val>
                                        </p:tav>
                                      </p:tavLst>
                                    </p:anim>
                                    <p:anim calcmode="lin" valueType="num">
                                      <p:cBhvr additive="repl">
                                        <p:cTn id="8" dur="500" fill="hold"/>
                                        <p:tgtEl>
                                          <p:spTgt spid="360"/>
                                        </p:tgtEl>
                                        <p:attrNameLst>
                                          <p:attrName>ppt_h</p:attrName>
                                        </p:attrNameLst>
                                      </p:cBhvr>
                                      <p:tavLst>
                                        <p:tav tm="0">
                                          <p:val>
                                            <p:fltVal val="0"/>
                                          </p:val>
                                        </p:tav>
                                        <p:tav tm="100000">
                                          <p:val>
                                            <p:strVal val="#ppt_h"/>
                                          </p:val>
                                        </p:tav>
                                      </p:tavLst>
                                    </p:anim>
                                    <p:animEffect transition="in" filter="fade">
                                      <p:cBhvr additive="repl">
                                        <p:cTn id="9" dur="500"/>
                                        <p:tgtEl>
                                          <p:spTgt spid="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货物分类的意义</a:t>
            </a:r>
            <a:endParaRPr lang="en-US" sz="2800" b="0" strike="noStrike" spc="-1">
              <a:solidFill>
                <a:srgbClr val="000000"/>
              </a:solidFill>
              <a:latin typeface="Arial"/>
            </a:endParaRPr>
          </a:p>
        </p:txBody>
      </p:sp>
      <p:sp>
        <p:nvSpPr>
          <p:cNvPr id="3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货物分类在仓库管理中起到了至关重要的作用。通过对货物进行分类，可以帮助管理人员快速准确地找到需要的货物，降低装载错误的风险。合理的货物分类是优化仓库货物装载顺序的基础。</a:t>
            </a:r>
            <a:endParaRPr lang="en-US" sz="1800" b="0" strike="noStrike" spc="-1">
              <a:solidFill>
                <a:srgbClr val="000000"/>
              </a:solidFill>
              <a:latin typeface="Arial"/>
            </a:endParaRPr>
          </a:p>
        </p:txBody>
      </p:sp>
      <p:sp>
        <p:nvSpPr>
          <p:cNvPr id="3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8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8" name="组合 81"/>
          <p:cNvGrpSpPr/>
          <p:nvPr/>
        </p:nvGrpSpPr>
        <p:grpSpPr>
          <a:xfrm>
            <a:off x="5322960" y="5068080"/>
            <a:ext cx="988200" cy="1001880"/>
            <a:chOff x="5322960" y="5068080"/>
            <a:chExt cx="988200" cy="1001880"/>
          </a:xfrm>
        </p:grpSpPr>
        <p:sp>
          <p:nvSpPr>
            <p:cNvPr id="389"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0"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1"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2"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3"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4"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5" name="组合 64"/>
          <p:cNvGrpSpPr/>
          <p:nvPr/>
        </p:nvGrpSpPr>
        <p:grpSpPr>
          <a:xfrm>
            <a:off x="-119880" y="962280"/>
            <a:ext cx="1961640" cy="2948040"/>
            <a:chOff x="-119880" y="962280"/>
            <a:chExt cx="1961640" cy="2948040"/>
          </a:xfrm>
        </p:grpSpPr>
        <p:sp>
          <p:nvSpPr>
            <p:cNvPr id="40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1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货物分类的方法</a:t>
            </a:r>
            <a:endParaRPr lang="en-US" sz="3600" b="0" strike="noStrike" spc="-1">
              <a:solidFill>
                <a:schemeClr val="dk1"/>
              </a:solidFill>
              <a:latin typeface="Arial"/>
            </a:endParaRPr>
          </a:p>
        </p:txBody>
      </p:sp>
      <p:sp>
        <p:nvSpPr>
          <p:cNvPr id="41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如大小、重量、易碎性等</a:t>
            </a:r>
            <a:endParaRPr lang="en-US" sz="1600" b="0" strike="noStrike" spc="-1">
              <a:solidFill>
                <a:srgbClr val="000000"/>
              </a:solidFill>
              <a:latin typeface="Arial"/>
            </a:endParaRPr>
          </a:p>
        </p:txBody>
      </p:sp>
      <p:sp>
        <p:nvSpPr>
          <p:cNvPr id="41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根据商品属性进行分类</a:t>
            </a:r>
            <a:endParaRPr lang="en-US" sz="2000" b="0" strike="noStrike" spc="-1">
              <a:solidFill>
                <a:srgbClr val="000000"/>
              </a:solidFill>
              <a:latin typeface="Arial"/>
            </a:endParaRPr>
          </a:p>
        </p:txBody>
      </p:sp>
      <p:sp>
        <p:nvSpPr>
          <p:cNvPr id="42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如原材料、成品、半成品等</a:t>
            </a:r>
            <a:endParaRPr lang="en-US" sz="1600" b="0" strike="noStrike" spc="-1">
              <a:solidFill>
                <a:srgbClr val="000000"/>
              </a:solidFill>
              <a:latin typeface="Arial"/>
            </a:endParaRPr>
          </a:p>
        </p:txBody>
      </p:sp>
      <p:sp>
        <p:nvSpPr>
          <p:cNvPr id="42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按照货物类型进行分类</a:t>
            </a:r>
            <a:endParaRPr lang="en-US" sz="2000" b="0" strike="noStrike" spc="-1">
              <a:solidFill>
                <a:srgbClr val="000000"/>
              </a:solidFill>
              <a:latin typeface="Arial"/>
            </a:endParaRPr>
          </a:p>
        </p:txBody>
      </p:sp>
      <p:sp>
        <p:nvSpPr>
          <p:cNvPr id="42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优先装载高频取货的货物</a:t>
            </a:r>
            <a:endParaRPr lang="en-US" sz="1600" b="0" strike="noStrike" spc="-1">
              <a:solidFill>
                <a:srgbClr val="000000"/>
              </a:solidFill>
              <a:latin typeface="Arial"/>
            </a:endParaRPr>
          </a:p>
        </p:txBody>
      </p:sp>
      <p:sp>
        <p:nvSpPr>
          <p:cNvPr id="42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根据货物的取货频率进行分类</a:t>
            </a:r>
            <a:endParaRPr lang="en-US" sz="2000" b="0" strike="noStrike" spc="-1">
              <a:solidFill>
                <a:srgbClr val="000000"/>
              </a:solidFill>
              <a:latin typeface="Arial"/>
            </a:endParaRPr>
          </a:p>
        </p:txBody>
      </p:sp>
      <p:sp>
        <p:nvSpPr>
          <p:cNvPr id="42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5"/>
                                        </p:tgtEl>
                                        <p:attrNameLst>
                                          <p:attrName>style.visibility</p:attrName>
                                        </p:attrNameLst>
                                      </p:cBhvr>
                                      <p:to>
                                        <p:strVal val="visible"/>
                                      </p:to>
                                    </p:set>
                                    <p:anim calcmode="lin" valueType="num">
                                      <p:cBhvr additive="repl">
                                        <p:cTn id="7" dur="3400" fill="hold"/>
                                        <p:tgtEl>
                                          <p:spTgt spid="405"/>
                                        </p:tgtEl>
                                        <p:attrNameLst>
                                          <p:attrName>ppt_x</p:attrName>
                                        </p:attrNameLst>
                                      </p:cBhvr>
                                      <p:tavLst>
                                        <p:tav tm="0">
                                          <p:val>
                                            <p:strVal val="0-#ppt_w/2"/>
                                          </p:val>
                                        </p:tav>
                                        <p:tav tm="100000">
                                          <p:val>
                                            <p:strVal val="#ppt_x"/>
                                          </p:val>
                                        </p:tav>
                                      </p:tavLst>
                                    </p:anim>
                                    <p:anim calcmode="lin" valueType="num">
                                      <p:cBhvr additive="repl">
                                        <p:cTn id="8" dur="3400" fill="hold"/>
                                        <p:tgtEl>
                                          <p:spTgt spid="40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8"/>
                                        </p:tgtEl>
                                        <p:attrNameLst>
                                          <p:attrName>style.visibility</p:attrName>
                                        </p:attrNameLst>
                                      </p:cBhvr>
                                      <p:to>
                                        <p:strVal val="visible"/>
                                      </p:to>
                                    </p:set>
                                    <p:anim calcmode="lin" valueType="num">
                                      <p:cBhvr additive="repl">
                                        <p:cTn id="11" dur="4000" fill="hold"/>
                                        <p:tgtEl>
                                          <p:spTgt spid="388"/>
                                        </p:tgtEl>
                                        <p:attrNameLst>
                                          <p:attrName>ppt_x</p:attrName>
                                        </p:attrNameLst>
                                      </p:cBhvr>
                                      <p:tavLst>
                                        <p:tav tm="0">
                                          <p:val>
                                            <p:strVal val="0-#ppt_w/2"/>
                                          </p:val>
                                        </p:tav>
                                        <p:tav tm="100000">
                                          <p:val>
                                            <p:strVal val="#ppt_x"/>
                                          </p:val>
                                        </p:tav>
                                      </p:tavLst>
                                    </p:anim>
                                    <p:anim calcmode="lin" valueType="num">
                                      <p:cBhvr additive="repl">
                                        <p:cTn id="12" dur="4000" fill="hold"/>
                                        <p:tgtEl>
                                          <p:spTgt spid="38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货物分组的重要性</a:t>
            </a:r>
            <a:endParaRPr lang="en-US" sz="3600" b="0" strike="noStrike" spc="-1">
              <a:solidFill>
                <a:schemeClr val="dk1"/>
              </a:solidFill>
              <a:latin typeface="Arial"/>
            </a:endParaRPr>
          </a:p>
        </p:txBody>
      </p:sp>
      <p:sp>
        <p:nvSpPr>
          <p:cNvPr id="42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减少搬运次数</a:t>
            </a:r>
            <a:endParaRPr lang="en-US" sz="1600" b="0" strike="noStrike" spc="-1">
              <a:solidFill>
                <a:srgbClr val="000000"/>
              </a:solidFill>
              <a:latin typeface="Arial"/>
            </a:endParaRPr>
          </a:p>
        </p:txBody>
      </p:sp>
      <p:sp>
        <p:nvSpPr>
          <p:cNvPr id="42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提高装载效率</a:t>
            </a:r>
            <a:endParaRPr lang="en-US" sz="2000" b="0" strike="noStrike" spc="-1">
              <a:solidFill>
                <a:srgbClr val="000000"/>
              </a:solidFill>
              <a:latin typeface="Arial"/>
            </a:endParaRPr>
          </a:p>
        </p:txBody>
      </p:sp>
      <p:sp>
        <p:nvSpPr>
          <p:cNvPr id="4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保持装载区域整洁有序</a:t>
            </a:r>
            <a:endParaRPr lang="en-US" sz="2000" b="0" strike="noStrike" spc="-1">
              <a:solidFill>
                <a:srgbClr val="000000"/>
              </a:solidFill>
              <a:latin typeface="Arial"/>
            </a:endParaRPr>
          </a:p>
        </p:txBody>
      </p:sp>
      <p:sp>
        <p:nvSpPr>
          <p:cNvPr id="4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保持装载区域整洁有序</a:t>
            </a:r>
            <a:endParaRPr lang="en-US" sz="1600" b="0" strike="noStrike" spc="-1">
              <a:solidFill>
                <a:srgbClr val="000000"/>
              </a:solidFill>
              <a:latin typeface="Arial"/>
            </a:endParaRPr>
          </a:p>
        </p:txBody>
      </p:sp>
      <p:sp>
        <p:nvSpPr>
          <p:cNvPr id="4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减少装载过程中的混乱和错误</a:t>
            </a:r>
            <a:endParaRPr lang="en-US" sz="2000" b="0" strike="noStrike" spc="-1">
              <a:solidFill>
                <a:srgbClr val="000000"/>
              </a:solidFill>
              <a:latin typeface="Arial"/>
            </a:endParaRPr>
          </a:p>
        </p:txBody>
      </p:sp>
      <p:sp>
        <p:nvSpPr>
          <p:cNvPr id="436"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7"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8"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9"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40" name="组合 1"/>
          <p:cNvGrpSpPr/>
          <p:nvPr/>
        </p:nvGrpSpPr>
        <p:grpSpPr>
          <a:xfrm>
            <a:off x="7341840" y="705600"/>
            <a:ext cx="3449520" cy="3434400"/>
            <a:chOff x="7341840" y="705600"/>
            <a:chExt cx="3449520" cy="3434400"/>
          </a:xfrm>
        </p:grpSpPr>
        <p:sp>
          <p:nvSpPr>
            <p:cNvPr id="44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52" name="组合 28"/>
          <p:cNvGrpSpPr/>
          <p:nvPr/>
        </p:nvGrpSpPr>
        <p:grpSpPr>
          <a:xfrm>
            <a:off x="6229080" y="3172320"/>
            <a:ext cx="3078000" cy="3131280"/>
            <a:chOff x="6229080" y="3172320"/>
            <a:chExt cx="3078000" cy="3131280"/>
          </a:xfrm>
        </p:grpSpPr>
        <p:sp>
          <p:nvSpPr>
            <p:cNvPr id="45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36"/>
                                        </p:tgtEl>
                                        <p:attrNameLst>
                                          <p:attrName>style.visibility</p:attrName>
                                        </p:attrNameLst>
                                      </p:cBhvr>
                                      <p:to>
                                        <p:strVal val="visible"/>
                                      </p:to>
                                    </p:set>
                                    <p:anim calcmode="lin" valueType="num">
                                      <p:cBhvr additive="repl">
                                        <p:cTn id="7" dur="500" fill="hold"/>
                                        <p:tgtEl>
                                          <p:spTgt spid="436"/>
                                        </p:tgtEl>
                                        <p:attrNameLst>
                                          <p:attrName>ppt_w</p:attrName>
                                        </p:attrNameLst>
                                      </p:cBhvr>
                                      <p:tavLst>
                                        <p:tav tm="0">
                                          <p:val>
                                            <p:fltVal val="0"/>
                                          </p:val>
                                        </p:tav>
                                        <p:tav tm="100000">
                                          <p:val>
                                            <p:strVal val="#ppt_w"/>
                                          </p:val>
                                        </p:tav>
                                      </p:tavLst>
                                    </p:anim>
                                    <p:anim calcmode="lin" valueType="num">
                                      <p:cBhvr additive="repl">
                                        <p:cTn id="8" dur="500" fill="hold"/>
                                        <p:tgtEl>
                                          <p:spTgt spid="436"/>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37"/>
                                        </p:tgtEl>
                                        <p:attrNameLst>
                                          <p:attrName>style.visibility</p:attrName>
                                        </p:attrNameLst>
                                      </p:cBhvr>
                                      <p:to>
                                        <p:strVal val="visible"/>
                                      </p:to>
                                    </p:set>
                                    <p:anim calcmode="lin" valueType="num">
                                      <p:cBhvr additive="repl">
                                        <p:cTn id="11" dur="500" fill="hold"/>
                                        <p:tgtEl>
                                          <p:spTgt spid="437"/>
                                        </p:tgtEl>
                                        <p:attrNameLst>
                                          <p:attrName>ppt_w</p:attrName>
                                        </p:attrNameLst>
                                      </p:cBhvr>
                                      <p:tavLst>
                                        <p:tav tm="0">
                                          <p:val>
                                            <p:fltVal val="0"/>
                                          </p:val>
                                        </p:tav>
                                        <p:tav tm="100000">
                                          <p:val>
                                            <p:strVal val="#ppt_w"/>
                                          </p:val>
                                        </p:tav>
                                      </p:tavLst>
                                    </p:anim>
                                    <p:anim calcmode="lin" valueType="num">
                                      <p:cBhvr additive="repl">
                                        <p:cTn id="12" dur="500" fill="hold"/>
                                        <p:tgtEl>
                                          <p:spTgt spid="437"/>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38"/>
                                        </p:tgtEl>
                                        <p:attrNameLst>
                                          <p:attrName>style.visibility</p:attrName>
                                        </p:attrNameLst>
                                      </p:cBhvr>
                                      <p:to>
                                        <p:strVal val="visible"/>
                                      </p:to>
                                    </p:set>
                                    <p:anim calcmode="lin" valueType="num">
                                      <p:cBhvr additive="repl">
                                        <p:cTn id="15" dur="500" fill="hold"/>
                                        <p:tgtEl>
                                          <p:spTgt spid="438"/>
                                        </p:tgtEl>
                                        <p:attrNameLst>
                                          <p:attrName>ppt_w</p:attrName>
                                        </p:attrNameLst>
                                      </p:cBhvr>
                                      <p:tavLst>
                                        <p:tav tm="0">
                                          <p:val>
                                            <p:fltVal val="0"/>
                                          </p:val>
                                        </p:tav>
                                        <p:tav tm="100000">
                                          <p:val>
                                            <p:strVal val="#ppt_w"/>
                                          </p:val>
                                        </p:tav>
                                      </p:tavLst>
                                    </p:anim>
                                    <p:anim calcmode="lin" valueType="num">
                                      <p:cBhvr additive="repl">
                                        <p:cTn id="16" dur="500" fill="hold"/>
                                        <p:tgtEl>
                                          <p:spTgt spid="438"/>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39"/>
                                        </p:tgtEl>
                                        <p:attrNameLst>
                                          <p:attrName>style.visibility</p:attrName>
                                        </p:attrNameLst>
                                      </p:cBhvr>
                                      <p:to>
                                        <p:strVal val="visible"/>
                                      </p:to>
                                    </p:set>
                                    <p:anim calcmode="lin" valueType="num">
                                      <p:cBhvr additive="repl">
                                        <p:cTn id="19" dur="500" fill="hold"/>
                                        <p:tgtEl>
                                          <p:spTgt spid="439"/>
                                        </p:tgtEl>
                                        <p:attrNameLst>
                                          <p:attrName>ppt_w</p:attrName>
                                        </p:attrNameLst>
                                      </p:cBhvr>
                                      <p:tavLst>
                                        <p:tav tm="0">
                                          <p:val>
                                            <p:fltVal val="0"/>
                                          </p:val>
                                        </p:tav>
                                        <p:tav tm="100000">
                                          <p:val>
                                            <p:strVal val="#ppt_w"/>
                                          </p:val>
                                        </p:tav>
                                      </p:tavLst>
                                    </p:anim>
                                    <p:anim calcmode="lin" valueType="num">
                                      <p:cBhvr additive="repl">
                                        <p:cTn id="20" dur="500" fill="hold"/>
                                        <p:tgtEl>
                                          <p:spTgt spid="439"/>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40"/>
                                        </p:tgtEl>
                                        <p:attrNameLst>
                                          <p:attrName>style.visibility</p:attrName>
                                        </p:attrNameLst>
                                      </p:cBhvr>
                                      <p:to>
                                        <p:strVal val="visible"/>
                                      </p:to>
                                    </p:set>
                                    <p:anim calcmode="lin" valueType="num">
                                      <p:cBhvr additive="repl">
                                        <p:cTn id="25" dur="500" fill="hold"/>
                                        <p:tgtEl>
                                          <p:spTgt spid="440"/>
                                        </p:tgtEl>
                                        <p:attrNameLst>
                                          <p:attrName>ppt_w</p:attrName>
                                        </p:attrNameLst>
                                      </p:cBhvr>
                                      <p:tavLst>
                                        <p:tav tm="0">
                                          <p:val>
                                            <p:fltVal val="0"/>
                                          </p:val>
                                        </p:tav>
                                        <p:tav tm="100000">
                                          <p:val>
                                            <p:strVal val="#ppt_w"/>
                                          </p:val>
                                        </p:tav>
                                      </p:tavLst>
                                    </p:anim>
                                    <p:anim calcmode="lin" valueType="num">
                                      <p:cBhvr additive="repl">
                                        <p:cTn id="26" dur="500" fill="hold"/>
                                        <p:tgtEl>
                                          <p:spTgt spid="440"/>
                                        </p:tgtEl>
                                        <p:attrNameLst>
                                          <p:attrName>ppt_h</p:attrName>
                                        </p:attrNameLst>
                                      </p:cBhvr>
                                      <p:tavLst>
                                        <p:tav tm="0">
                                          <p:val>
                                            <p:fltVal val="0"/>
                                          </p:val>
                                        </p:tav>
                                        <p:tav tm="100000">
                                          <p:val>
                                            <p:strVal val="#ppt_h"/>
                                          </p:val>
                                        </p:tav>
                                      </p:tavLst>
                                    </p:anim>
                                    <p:animEffect transition="in" filter="fade">
                                      <p:cBhvr additive="repl">
                                        <p:cTn id="27" dur="500"/>
                                        <p:tgtEl>
                                          <p:spTgt spid="440"/>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52"/>
                                        </p:tgtEl>
                                        <p:attrNameLst>
                                          <p:attrName>style.visibility</p:attrName>
                                        </p:attrNameLst>
                                      </p:cBhvr>
                                      <p:to>
                                        <p:strVal val="visible"/>
                                      </p:to>
                                    </p:set>
                                    <p:anim calcmode="lin" valueType="num">
                                      <p:cBhvr additive="repl">
                                        <p:cTn id="30" dur="500" fill="hold"/>
                                        <p:tgtEl>
                                          <p:spTgt spid="452"/>
                                        </p:tgtEl>
                                        <p:attrNameLst>
                                          <p:attrName>ppt_w</p:attrName>
                                        </p:attrNameLst>
                                      </p:cBhvr>
                                      <p:tavLst>
                                        <p:tav tm="0">
                                          <p:val>
                                            <p:fltVal val="0"/>
                                          </p:val>
                                        </p:tav>
                                        <p:tav tm="100000">
                                          <p:val>
                                            <p:strVal val="#ppt_w"/>
                                          </p:val>
                                        </p:tav>
                                      </p:tavLst>
                                    </p:anim>
                                    <p:anim calcmode="lin" valueType="num">
                                      <p:cBhvr additive="repl">
                                        <p:cTn id="31" dur="500" fill="hold"/>
                                        <p:tgtEl>
                                          <p:spTgt spid="452"/>
                                        </p:tgtEl>
                                        <p:attrNameLst>
                                          <p:attrName>ppt_h</p:attrName>
                                        </p:attrNameLst>
                                      </p:cBhvr>
                                      <p:tavLst>
                                        <p:tav tm="0">
                                          <p:val>
                                            <p:fltVal val="0"/>
                                          </p:val>
                                        </p:tav>
                                        <p:tav tm="100000">
                                          <p:val>
                                            <p:strVal val="#ppt_h"/>
                                          </p:val>
                                        </p:tav>
                                      </p:tavLst>
                                    </p:anim>
                                    <p:animEffect transition="in" filter="fade">
                                      <p:cBhvr additive="repl">
                                        <p:cTn id="32" dur="500"/>
                                        <p:tgtEl>
                                          <p:spTgt spid="4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9" name="组合 64"/>
          <p:cNvGrpSpPr/>
          <p:nvPr/>
        </p:nvGrpSpPr>
        <p:grpSpPr>
          <a:xfrm>
            <a:off x="-119880" y="962280"/>
            <a:ext cx="1961640" cy="2948040"/>
            <a:chOff x="-119880" y="962280"/>
            <a:chExt cx="1961640" cy="2948040"/>
          </a:xfrm>
        </p:grpSpPr>
        <p:sp>
          <p:nvSpPr>
            <p:cNvPr id="47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2"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服装电商仓库的货物分组管理经验分享</a:t>
            </a:r>
            <a:endParaRPr lang="en-US" sz="1800" b="0" strike="noStrike" spc="-1">
              <a:solidFill>
                <a:srgbClr val="000000"/>
              </a:solidFill>
              <a:latin typeface="Arial"/>
            </a:endParaRPr>
          </a:p>
        </p:txBody>
      </p:sp>
      <p:sp>
        <p:nvSpPr>
          <p:cNvPr id="483"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根据季节、款式等属性进行分类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提升取货效率</a:t>
            </a:r>
            <a:endParaRPr lang="en-US" sz="1400" b="0" strike="noStrike" spc="-1">
              <a:solidFill>
                <a:srgbClr val="000000"/>
              </a:solidFill>
              <a:latin typeface="Arial"/>
            </a:endParaRPr>
          </a:p>
        </p:txBody>
      </p:sp>
      <p:sp>
        <p:nvSpPr>
          <p:cNvPr id="4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5"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电子产品仓库的货物分类分组改进措施</a:t>
            </a:r>
            <a:endParaRPr lang="en-US" sz="1800" b="0" strike="noStrike" spc="-1">
              <a:solidFill>
                <a:srgbClr val="000000"/>
              </a:solidFill>
              <a:latin typeface="Arial"/>
            </a:endParaRPr>
          </a:p>
        </p:txBody>
      </p:sp>
      <p:sp>
        <p:nvSpPr>
          <p:cNvPr id="486"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按产品类型进行分类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同类产品集中存放</a:t>
            </a:r>
            <a:endParaRPr lang="en-US" sz="1400" b="0" strike="noStrike" spc="-1">
              <a:solidFill>
                <a:srgbClr val="000000"/>
              </a:solidFill>
              <a:latin typeface="Arial"/>
            </a:endParaRPr>
          </a:p>
        </p:txBody>
      </p:sp>
      <p:sp>
        <p:nvSpPr>
          <p:cNvPr id="4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8"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489"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49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货物分类分组实践案例</a:t>
            </a:r>
            <a:endParaRPr lang="en-US" sz="3600" b="0" strike="noStrike" spc="-1">
              <a:solidFill>
                <a:schemeClr val="dk1"/>
              </a:solidFill>
              <a:latin typeface="Arial"/>
            </a:endParaRPr>
          </a:p>
        </p:txBody>
      </p:sp>
      <p:sp>
        <p:nvSpPr>
          <p:cNvPr id="4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92"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超市冷链食品仓库的货物分类实践</a:t>
            </a:r>
            <a:endParaRPr lang="en-US" sz="1800" b="0" strike="noStrike" spc="-1">
              <a:solidFill>
                <a:srgbClr val="000000"/>
              </a:solidFill>
              <a:latin typeface="Arial"/>
            </a:endParaRPr>
          </a:p>
        </p:txBody>
      </p:sp>
      <p:sp>
        <p:nvSpPr>
          <p:cNvPr id="493"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采用按照商品属性分类的方式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分组混碎食品与易碎食品</a:t>
            </a:r>
            <a:endParaRPr lang="en-US" sz="1400" b="0" strike="noStrike" spc="-1">
              <a:solidFill>
                <a:srgbClr val="000000"/>
              </a:solidFill>
              <a:latin typeface="Arial"/>
            </a:endParaRPr>
          </a:p>
        </p:txBody>
      </p:sp>
      <p:sp>
        <p:nvSpPr>
          <p:cNvPr id="494"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5"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6"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7"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98" name="组合 81"/>
          <p:cNvGrpSpPr/>
          <p:nvPr/>
        </p:nvGrpSpPr>
        <p:grpSpPr>
          <a:xfrm>
            <a:off x="381960" y="5287680"/>
            <a:ext cx="988200" cy="1001880"/>
            <a:chOff x="381960" y="5287680"/>
            <a:chExt cx="988200" cy="1001880"/>
          </a:xfrm>
        </p:grpSpPr>
        <p:sp>
          <p:nvSpPr>
            <p:cNvPr id="499"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7"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8"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0"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1"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2"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3"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4"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69"/>
                                        </p:tgtEl>
                                        <p:attrNameLst>
                                          <p:attrName>style.visibility</p:attrName>
                                        </p:attrNameLst>
                                      </p:cBhvr>
                                      <p:to>
                                        <p:strVal val="visible"/>
                                      </p:to>
                                    </p:set>
                                    <p:anim calcmode="lin" valueType="num">
                                      <p:cBhvr additive="repl">
                                        <p:cTn id="7" dur="3400" fill="hold"/>
                                        <p:tgtEl>
                                          <p:spTgt spid="469"/>
                                        </p:tgtEl>
                                        <p:attrNameLst>
                                          <p:attrName>ppt_x</p:attrName>
                                        </p:attrNameLst>
                                      </p:cBhvr>
                                      <p:tavLst>
                                        <p:tav tm="0">
                                          <p:val>
                                            <p:strVal val="0-#ppt_w/2"/>
                                          </p:val>
                                        </p:tav>
                                        <p:tav tm="100000">
                                          <p:val>
                                            <p:strVal val="#ppt_x"/>
                                          </p:val>
                                        </p:tav>
                                      </p:tavLst>
                                    </p:anim>
                                    <p:anim calcmode="lin" valueType="num">
                                      <p:cBhvr additive="repl">
                                        <p:cTn id="8" dur="3400" fill="hold"/>
                                        <p:tgtEl>
                                          <p:spTgt spid="46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98"/>
                                        </p:tgtEl>
                                        <p:attrNameLst>
                                          <p:attrName>style.visibility</p:attrName>
                                        </p:attrNameLst>
                                      </p:cBhvr>
                                      <p:to>
                                        <p:strVal val="visible"/>
                                      </p:to>
                                    </p:set>
                                    <p:anim calcmode="lin" valueType="num">
                                      <p:cBhvr additive="repl">
                                        <p:cTn id="11" dur="4000" fill="hold"/>
                                        <p:tgtEl>
                                          <p:spTgt spid="498"/>
                                        </p:tgtEl>
                                        <p:attrNameLst>
                                          <p:attrName>ppt_x</p:attrName>
                                        </p:attrNameLst>
                                      </p:cBhvr>
                                      <p:tavLst>
                                        <p:tav tm="0">
                                          <p:val>
                                            <p:strVal val="0-#ppt_w/2"/>
                                          </p:val>
                                        </p:tav>
                                        <p:tav tm="100000">
                                          <p:val>
                                            <p:strVal val="#ppt_x"/>
                                          </p:val>
                                        </p:tav>
                                      </p:tavLst>
                                    </p:anim>
                                    <p:anim calcmode="lin" valueType="num">
                                      <p:cBhvr additive="repl">
                                        <p:cTn id="12" dur="4000" fill="hold"/>
                                        <p:tgtEl>
                                          <p:spTgt spid="49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5"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516"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货物分类及分组是仓库货物装载顺序优化中不可或缺的环节。通过合理的分类和分组方式，可以提高装载效率，减少错误，保持仓库整洁有序。以上案例实践表明，货物分类分组对仓库管理至关重要。</a:t>
            </a:r>
            <a:endParaRPr lang="en-US" sz="2000" b="0" strike="noStrike" spc="-1">
              <a:solidFill>
                <a:srgbClr val="000000"/>
              </a:solidFill>
              <a:latin typeface="Arial"/>
            </a:endParaRPr>
          </a:p>
        </p:txBody>
      </p:sp>
      <p:sp>
        <p:nvSpPr>
          <p:cNvPr id="51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20" name="组合 1"/>
          <p:cNvGrpSpPr/>
          <p:nvPr/>
        </p:nvGrpSpPr>
        <p:grpSpPr>
          <a:xfrm>
            <a:off x="7341840" y="705600"/>
            <a:ext cx="3449520" cy="3434400"/>
            <a:chOff x="7341840" y="705600"/>
            <a:chExt cx="3449520" cy="3434400"/>
          </a:xfrm>
        </p:grpSpPr>
        <p:sp>
          <p:nvSpPr>
            <p:cNvPr id="52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32" name="组合 28"/>
          <p:cNvGrpSpPr/>
          <p:nvPr/>
        </p:nvGrpSpPr>
        <p:grpSpPr>
          <a:xfrm>
            <a:off x="6229080" y="3172320"/>
            <a:ext cx="3078000" cy="3131280"/>
            <a:chOff x="6229080" y="3172320"/>
            <a:chExt cx="3078000" cy="3131280"/>
          </a:xfrm>
        </p:grpSpPr>
        <p:sp>
          <p:nvSpPr>
            <p:cNvPr id="53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17"/>
                                        </p:tgtEl>
                                        <p:attrNameLst>
                                          <p:attrName>style.visibility</p:attrName>
                                        </p:attrNameLst>
                                      </p:cBhvr>
                                      <p:to>
                                        <p:strVal val="visible"/>
                                      </p:to>
                                    </p:set>
                                    <p:anim calcmode="lin" valueType="num">
                                      <p:cBhvr additive="repl">
                                        <p:cTn id="7" dur="500" fill="hold"/>
                                        <p:tgtEl>
                                          <p:spTgt spid="517"/>
                                        </p:tgtEl>
                                        <p:attrNameLst>
                                          <p:attrName>ppt_w</p:attrName>
                                        </p:attrNameLst>
                                      </p:cBhvr>
                                      <p:tavLst>
                                        <p:tav tm="0">
                                          <p:val>
                                            <p:fltVal val="0"/>
                                          </p:val>
                                        </p:tav>
                                        <p:tav tm="100000">
                                          <p:val>
                                            <p:strVal val="#ppt_w"/>
                                          </p:val>
                                        </p:tav>
                                      </p:tavLst>
                                    </p:anim>
                                    <p:anim calcmode="lin" valueType="num">
                                      <p:cBhvr additive="repl">
                                        <p:cTn id="8" dur="500" fill="hold"/>
                                        <p:tgtEl>
                                          <p:spTgt spid="51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18"/>
                                        </p:tgtEl>
                                        <p:attrNameLst>
                                          <p:attrName>style.visibility</p:attrName>
                                        </p:attrNameLst>
                                      </p:cBhvr>
                                      <p:to>
                                        <p:strVal val="visible"/>
                                      </p:to>
                                    </p:set>
                                    <p:anim calcmode="lin" valueType="num">
                                      <p:cBhvr additive="repl">
                                        <p:cTn id="11" dur="500" fill="hold"/>
                                        <p:tgtEl>
                                          <p:spTgt spid="518"/>
                                        </p:tgtEl>
                                        <p:attrNameLst>
                                          <p:attrName>ppt_w</p:attrName>
                                        </p:attrNameLst>
                                      </p:cBhvr>
                                      <p:tavLst>
                                        <p:tav tm="0">
                                          <p:val>
                                            <p:fltVal val="0"/>
                                          </p:val>
                                        </p:tav>
                                        <p:tav tm="100000">
                                          <p:val>
                                            <p:strVal val="#ppt_w"/>
                                          </p:val>
                                        </p:tav>
                                      </p:tavLst>
                                    </p:anim>
                                    <p:anim calcmode="lin" valueType="num">
                                      <p:cBhvr additive="repl">
                                        <p:cTn id="12" dur="500" fill="hold"/>
                                        <p:tgtEl>
                                          <p:spTgt spid="51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19"/>
                                        </p:tgtEl>
                                        <p:attrNameLst>
                                          <p:attrName>style.visibility</p:attrName>
                                        </p:attrNameLst>
                                      </p:cBhvr>
                                      <p:to>
                                        <p:strVal val="visible"/>
                                      </p:to>
                                    </p:set>
                                    <p:anim calcmode="lin" valueType="num">
                                      <p:cBhvr additive="repl">
                                        <p:cTn id="15" dur="500" fill="hold"/>
                                        <p:tgtEl>
                                          <p:spTgt spid="519"/>
                                        </p:tgtEl>
                                        <p:attrNameLst>
                                          <p:attrName>ppt_w</p:attrName>
                                        </p:attrNameLst>
                                      </p:cBhvr>
                                      <p:tavLst>
                                        <p:tav tm="0">
                                          <p:val>
                                            <p:fltVal val="0"/>
                                          </p:val>
                                        </p:tav>
                                        <p:tav tm="100000">
                                          <p:val>
                                            <p:strVal val="#ppt_w"/>
                                          </p:val>
                                        </p:tav>
                                      </p:tavLst>
                                    </p:anim>
                                    <p:anim calcmode="lin" valueType="num">
                                      <p:cBhvr additive="repl">
                                        <p:cTn id="16" dur="500" fill="hold"/>
                                        <p:tgtEl>
                                          <p:spTgt spid="51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20"/>
                                        </p:tgtEl>
                                        <p:attrNameLst>
                                          <p:attrName>style.visibility</p:attrName>
                                        </p:attrNameLst>
                                      </p:cBhvr>
                                      <p:to>
                                        <p:strVal val="visible"/>
                                      </p:to>
                                    </p:set>
                                    <p:anim calcmode="lin" valueType="num">
                                      <p:cBhvr additive="repl">
                                        <p:cTn id="21" dur="500" fill="hold"/>
                                        <p:tgtEl>
                                          <p:spTgt spid="520"/>
                                        </p:tgtEl>
                                        <p:attrNameLst>
                                          <p:attrName>ppt_w</p:attrName>
                                        </p:attrNameLst>
                                      </p:cBhvr>
                                      <p:tavLst>
                                        <p:tav tm="0">
                                          <p:val>
                                            <p:fltVal val="0"/>
                                          </p:val>
                                        </p:tav>
                                        <p:tav tm="100000">
                                          <p:val>
                                            <p:strVal val="#ppt_w"/>
                                          </p:val>
                                        </p:tav>
                                      </p:tavLst>
                                    </p:anim>
                                    <p:anim calcmode="lin" valueType="num">
                                      <p:cBhvr additive="repl">
                                        <p:cTn id="22" dur="500" fill="hold"/>
                                        <p:tgtEl>
                                          <p:spTgt spid="520"/>
                                        </p:tgtEl>
                                        <p:attrNameLst>
                                          <p:attrName>ppt_h</p:attrName>
                                        </p:attrNameLst>
                                      </p:cBhvr>
                                      <p:tavLst>
                                        <p:tav tm="0">
                                          <p:val>
                                            <p:fltVal val="0"/>
                                          </p:val>
                                        </p:tav>
                                        <p:tav tm="100000">
                                          <p:val>
                                            <p:strVal val="#ppt_h"/>
                                          </p:val>
                                        </p:tav>
                                      </p:tavLst>
                                    </p:anim>
                                    <p:animEffect transition="in" filter="fade">
                                      <p:cBhvr additive="repl">
                                        <p:cTn id="23" dur="500"/>
                                        <p:tgtEl>
                                          <p:spTgt spid="520"/>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32"/>
                                        </p:tgtEl>
                                        <p:attrNameLst>
                                          <p:attrName>style.visibility</p:attrName>
                                        </p:attrNameLst>
                                      </p:cBhvr>
                                      <p:to>
                                        <p:strVal val="visible"/>
                                      </p:to>
                                    </p:set>
                                    <p:anim calcmode="lin" valueType="num">
                                      <p:cBhvr additive="repl">
                                        <p:cTn id="26" dur="500" fill="hold"/>
                                        <p:tgtEl>
                                          <p:spTgt spid="532"/>
                                        </p:tgtEl>
                                        <p:attrNameLst>
                                          <p:attrName>ppt_w</p:attrName>
                                        </p:attrNameLst>
                                      </p:cBhvr>
                                      <p:tavLst>
                                        <p:tav tm="0">
                                          <p:val>
                                            <p:fltVal val="0"/>
                                          </p:val>
                                        </p:tav>
                                        <p:tav tm="100000">
                                          <p:val>
                                            <p:strVal val="#ppt_w"/>
                                          </p:val>
                                        </p:tav>
                                      </p:tavLst>
                                    </p:anim>
                                    <p:anim calcmode="lin" valueType="num">
                                      <p:cBhvr additive="repl">
                                        <p:cTn id="27" dur="500" fill="hold"/>
                                        <p:tgtEl>
                                          <p:spTgt spid="532"/>
                                        </p:tgtEl>
                                        <p:attrNameLst>
                                          <p:attrName>ppt_h</p:attrName>
                                        </p:attrNameLst>
                                      </p:cBhvr>
                                      <p:tavLst>
                                        <p:tav tm="0">
                                          <p:val>
                                            <p:fltVal val="0"/>
                                          </p:val>
                                        </p:tav>
                                        <p:tav tm="100000">
                                          <p:val>
                                            <p:strVal val="#ppt_h"/>
                                          </p:val>
                                        </p:tav>
                                      </p:tavLst>
                                    </p:anim>
                                    <p:animEffect transition="in" filter="fade">
                                      <p:cBhvr additive="repl">
                                        <p:cTn id="28" dur="500"/>
                                        <p:tgtEl>
                                          <p:spTgt spid="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9" name="组合 4"/>
          <p:cNvGrpSpPr/>
          <p:nvPr/>
        </p:nvGrpSpPr>
        <p:grpSpPr>
          <a:xfrm>
            <a:off x="995040" y="1876680"/>
            <a:ext cx="4299120" cy="3638880"/>
            <a:chOff x="995040" y="1876680"/>
            <a:chExt cx="4299120" cy="3638880"/>
          </a:xfrm>
        </p:grpSpPr>
        <p:grpSp>
          <p:nvGrpSpPr>
            <p:cNvPr id="550" name="组合 5"/>
            <p:cNvGrpSpPr/>
            <p:nvPr/>
          </p:nvGrpSpPr>
          <p:grpSpPr>
            <a:xfrm>
              <a:off x="995040" y="1876680"/>
              <a:ext cx="2624760" cy="2235240"/>
              <a:chOff x="995040" y="1876680"/>
              <a:chExt cx="2624760" cy="2235240"/>
            </a:xfrm>
          </p:grpSpPr>
          <p:grpSp>
            <p:nvGrpSpPr>
              <p:cNvPr id="551" name="组合 17"/>
              <p:cNvGrpSpPr/>
              <p:nvPr/>
            </p:nvGrpSpPr>
            <p:grpSpPr>
              <a:xfrm>
                <a:off x="1088640" y="1987200"/>
                <a:ext cx="2531160" cy="2049120"/>
                <a:chOff x="1088640" y="1987200"/>
                <a:chExt cx="2531160" cy="2049120"/>
              </a:xfrm>
            </p:grpSpPr>
            <p:sp>
              <p:nvSpPr>
                <p:cNvPr id="55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5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7" name="组合 6"/>
            <p:cNvGrpSpPr/>
            <p:nvPr/>
          </p:nvGrpSpPr>
          <p:grpSpPr>
            <a:xfrm>
              <a:off x="2216160" y="2158200"/>
              <a:ext cx="3078000" cy="2878200"/>
              <a:chOff x="2216160" y="2158200"/>
              <a:chExt cx="3078000" cy="2878200"/>
            </a:xfrm>
          </p:grpSpPr>
          <p:sp>
            <p:nvSpPr>
              <p:cNvPr id="55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63" name="组合 7"/>
            <p:cNvGrpSpPr/>
            <p:nvPr/>
          </p:nvGrpSpPr>
          <p:grpSpPr>
            <a:xfrm>
              <a:off x="1456200" y="2001240"/>
              <a:ext cx="3443760" cy="3514320"/>
              <a:chOff x="1456200" y="2001240"/>
              <a:chExt cx="3443760" cy="3514320"/>
            </a:xfrm>
          </p:grpSpPr>
          <p:sp>
            <p:nvSpPr>
              <p:cNvPr id="56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7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装载设备及工具选择</a:t>
            </a:r>
            <a:endParaRPr lang="en-US" sz="3600" b="0" strike="noStrike" spc="-1">
              <a:solidFill>
                <a:schemeClr val="dk1"/>
              </a:solidFill>
              <a:latin typeface="Arial"/>
            </a:endParaRPr>
          </a:p>
        </p:txBody>
      </p:sp>
      <p:sp>
        <p:nvSpPr>
          <p:cNvPr id="5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49"/>
                                        </p:tgtEl>
                                        <p:attrNameLst>
                                          <p:attrName>style.visibility</p:attrName>
                                        </p:attrNameLst>
                                      </p:cBhvr>
                                      <p:to>
                                        <p:strVal val="visible"/>
                                      </p:to>
                                    </p:set>
                                    <p:anim calcmode="lin" valueType="num">
                                      <p:cBhvr additive="repl">
                                        <p:cTn id="7" dur="500" fill="hold"/>
                                        <p:tgtEl>
                                          <p:spTgt spid="549"/>
                                        </p:tgtEl>
                                        <p:attrNameLst>
                                          <p:attrName>ppt_w</p:attrName>
                                        </p:attrNameLst>
                                      </p:cBhvr>
                                      <p:tavLst>
                                        <p:tav tm="0">
                                          <p:val>
                                            <p:fltVal val="0"/>
                                          </p:val>
                                        </p:tav>
                                        <p:tav tm="100000">
                                          <p:val>
                                            <p:strVal val="#ppt_w"/>
                                          </p:val>
                                        </p:tav>
                                      </p:tavLst>
                                    </p:anim>
                                    <p:anim calcmode="lin" valueType="num">
                                      <p:cBhvr additive="repl">
                                        <p:cTn id="8" dur="500" fill="hold"/>
                                        <p:tgtEl>
                                          <p:spTgt spid="549"/>
                                        </p:tgtEl>
                                        <p:attrNameLst>
                                          <p:attrName>ppt_h</p:attrName>
                                        </p:attrNameLst>
                                      </p:cBhvr>
                                      <p:tavLst>
                                        <p:tav tm="0">
                                          <p:val>
                                            <p:fltVal val="0"/>
                                          </p:val>
                                        </p:tav>
                                        <p:tav tm="100000">
                                          <p:val>
                                            <p:strVal val="#ppt_h"/>
                                          </p:val>
                                        </p:tav>
                                      </p:tavLst>
                                    </p:anim>
                                    <p:animEffect transition="in" filter="fade">
                                      <p:cBhvr additive="repl">
                                        <p:cTn id="9" dur="500"/>
                                        <p:tgtEl>
                                          <p:spTgt spid="5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2"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装载设备的种类</a:t>
            </a:r>
            <a:endParaRPr lang="en-US" sz="3600" b="0" strike="noStrike" spc="-1">
              <a:solidFill>
                <a:schemeClr val="dk1"/>
              </a:solidFill>
              <a:latin typeface="Arial"/>
            </a:endParaRPr>
          </a:p>
        </p:txBody>
      </p:sp>
      <p:sp>
        <p:nvSpPr>
          <p:cNvPr id="573"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在仓库货物装载顺序中，选择适合的装载设备至关重要。叉车适用于大型货物装载，手推车适用于小型货物搬运，输送带则适用于长距离货物运输。</a:t>
            </a:r>
            <a:endParaRPr lang="en-US" sz="2000" b="0" strike="noStrike" spc="-1">
              <a:solidFill>
                <a:srgbClr val="000000"/>
              </a:solidFill>
              <a:latin typeface="Arial"/>
            </a:endParaRPr>
          </a:p>
        </p:txBody>
      </p:sp>
      <p:sp>
        <p:nvSpPr>
          <p:cNvPr id="574"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75"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76"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77" name="组合 1"/>
          <p:cNvGrpSpPr/>
          <p:nvPr/>
        </p:nvGrpSpPr>
        <p:grpSpPr>
          <a:xfrm>
            <a:off x="7341840" y="705600"/>
            <a:ext cx="3449520" cy="3434400"/>
            <a:chOff x="7341840" y="705600"/>
            <a:chExt cx="3449520" cy="3434400"/>
          </a:xfrm>
        </p:grpSpPr>
        <p:sp>
          <p:nvSpPr>
            <p:cNvPr id="578"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9"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0"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1"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2"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3"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4"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5"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6"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7"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8"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89" name="组合 28"/>
          <p:cNvGrpSpPr/>
          <p:nvPr/>
        </p:nvGrpSpPr>
        <p:grpSpPr>
          <a:xfrm>
            <a:off x="6229080" y="3172320"/>
            <a:ext cx="3078000" cy="3131280"/>
            <a:chOff x="6229080" y="3172320"/>
            <a:chExt cx="3078000" cy="3131280"/>
          </a:xfrm>
        </p:grpSpPr>
        <p:sp>
          <p:nvSpPr>
            <p:cNvPr id="590"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1"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2"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3"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4"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5"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6"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7"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8"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9"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0"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1"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2"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3"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4"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5"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74"/>
                                        </p:tgtEl>
                                        <p:attrNameLst>
                                          <p:attrName>style.visibility</p:attrName>
                                        </p:attrNameLst>
                                      </p:cBhvr>
                                      <p:to>
                                        <p:strVal val="visible"/>
                                      </p:to>
                                    </p:set>
                                    <p:anim calcmode="lin" valueType="num">
                                      <p:cBhvr additive="repl">
                                        <p:cTn id="7" dur="500" fill="hold"/>
                                        <p:tgtEl>
                                          <p:spTgt spid="574"/>
                                        </p:tgtEl>
                                        <p:attrNameLst>
                                          <p:attrName>ppt_w</p:attrName>
                                        </p:attrNameLst>
                                      </p:cBhvr>
                                      <p:tavLst>
                                        <p:tav tm="0">
                                          <p:val>
                                            <p:fltVal val="0"/>
                                          </p:val>
                                        </p:tav>
                                        <p:tav tm="100000">
                                          <p:val>
                                            <p:strVal val="#ppt_w"/>
                                          </p:val>
                                        </p:tav>
                                      </p:tavLst>
                                    </p:anim>
                                    <p:anim calcmode="lin" valueType="num">
                                      <p:cBhvr additive="repl">
                                        <p:cTn id="8" dur="500" fill="hold"/>
                                        <p:tgtEl>
                                          <p:spTgt spid="574"/>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75"/>
                                        </p:tgtEl>
                                        <p:attrNameLst>
                                          <p:attrName>style.visibility</p:attrName>
                                        </p:attrNameLst>
                                      </p:cBhvr>
                                      <p:to>
                                        <p:strVal val="visible"/>
                                      </p:to>
                                    </p:set>
                                    <p:anim calcmode="lin" valueType="num">
                                      <p:cBhvr additive="repl">
                                        <p:cTn id="11" dur="500" fill="hold"/>
                                        <p:tgtEl>
                                          <p:spTgt spid="575"/>
                                        </p:tgtEl>
                                        <p:attrNameLst>
                                          <p:attrName>ppt_w</p:attrName>
                                        </p:attrNameLst>
                                      </p:cBhvr>
                                      <p:tavLst>
                                        <p:tav tm="0">
                                          <p:val>
                                            <p:fltVal val="0"/>
                                          </p:val>
                                        </p:tav>
                                        <p:tav tm="100000">
                                          <p:val>
                                            <p:strVal val="#ppt_w"/>
                                          </p:val>
                                        </p:tav>
                                      </p:tavLst>
                                    </p:anim>
                                    <p:anim calcmode="lin" valueType="num">
                                      <p:cBhvr additive="repl">
                                        <p:cTn id="12" dur="500" fill="hold"/>
                                        <p:tgtEl>
                                          <p:spTgt spid="575"/>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76"/>
                                        </p:tgtEl>
                                        <p:attrNameLst>
                                          <p:attrName>style.visibility</p:attrName>
                                        </p:attrNameLst>
                                      </p:cBhvr>
                                      <p:to>
                                        <p:strVal val="visible"/>
                                      </p:to>
                                    </p:set>
                                    <p:anim calcmode="lin" valueType="num">
                                      <p:cBhvr additive="repl">
                                        <p:cTn id="15" dur="500" fill="hold"/>
                                        <p:tgtEl>
                                          <p:spTgt spid="576"/>
                                        </p:tgtEl>
                                        <p:attrNameLst>
                                          <p:attrName>ppt_w</p:attrName>
                                        </p:attrNameLst>
                                      </p:cBhvr>
                                      <p:tavLst>
                                        <p:tav tm="0">
                                          <p:val>
                                            <p:fltVal val="0"/>
                                          </p:val>
                                        </p:tav>
                                        <p:tav tm="100000">
                                          <p:val>
                                            <p:strVal val="#ppt_w"/>
                                          </p:val>
                                        </p:tav>
                                      </p:tavLst>
                                    </p:anim>
                                    <p:anim calcmode="lin" valueType="num">
                                      <p:cBhvr additive="repl">
                                        <p:cTn id="16" dur="500" fill="hold"/>
                                        <p:tgtEl>
                                          <p:spTgt spid="576"/>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77"/>
                                        </p:tgtEl>
                                        <p:attrNameLst>
                                          <p:attrName>style.visibility</p:attrName>
                                        </p:attrNameLst>
                                      </p:cBhvr>
                                      <p:to>
                                        <p:strVal val="visible"/>
                                      </p:to>
                                    </p:set>
                                    <p:anim calcmode="lin" valueType="num">
                                      <p:cBhvr additive="repl">
                                        <p:cTn id="21" dur="500" fill="hold"/>
                                        <p:tgtEl>
                                          <p:spTgt spid="577"/>
                                        </p:tgtEl>
                                        <p:attrNameLst>
                                          <p:attrName>ppt_w</p:attrName>
                                        </p:attrNameLst>
                                      </p:cBhvr>
                                      <p:tavLst>
                                        <p:tav tm="0">
                                          <p:val>
                                            <p:fltVal val="0"/>
                                          </p:val>
                                        </p:tav>
                                        <p:tav tm="100000">
                                          <p:val>
                                            <p:strVal val="#ppt_w"/>
                                          </p:val>
                                        </p:tav>
                                      </p:tavLst>
                                    </p:anim>
                                    <p:anim calcmode="lin" valueType="num">
                                      <p:cBhvr additive="repl">
                                        <p:cTn id="22" dur="500" fill="hold"/>
                                        <p:tgtEl>
                                          <p:spTgt spid="577"/>
                                        </p:tgtEl>
                                        <p:attrNameLst>
                                          <p:attrName>ppt_h</p:attrName>
                                        </p:attrNameLst>
                                      </p:cBhvr>
                                      <p:tavLst>
                                        <p:tav tm="0">
                                          <p:val>
                                            <p:fltVal val="0"/>
                                          </p:val>
                                        </p:tav>
                                        <p:tav tm="100000">
                                          <p:val>
                                            <p:strVal val="#ppt_h"/>
                                          </p:val>
                                        </p:tav>
                                      </p:tavLst>
                                    </p:anim>
                                    <p:animEffect transition="in" filter="fade">
                                      <p:cBhvr additive="repl">
                                        <p:cTn id="23" dur="500"/>
                                        <p:tgtEl>
                                          <p:spTgt spid="577"/>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89"/>
                                        </p:tgtEl>
                                        <p:attrNameLst>
                                          <p:attrName>style.visibility</p:attrName>
                                        </p:attrNameLst>
                                      </p:cBhvr>
                                      <p:to>
                                        <p:strVal val="visible"/>
                                      </p:to>
                                    </p:set>
                                    <p:anim calcmode="lin" valueType="num">
                                      <p:cBhvr additive="repl">
                                        <p:cTn id="26" dur="500" fill="hold"/>
                                        <p:tgtEl>
                                          <p:spTgt spid="589"/>
                                        </p:tgtEl>
                                        <p:attrNameLst>
                                          <p:attrName>ppt_w</p:attrName>
                                        </p:attrNameLst>
                                      </p:cBhvr>
                                      <p:tavLst>
                                        <p:tav tm="0">
                                          <p:val>
                                            <p:fltVal val="0"/>
                                          </p:val>
                                        </p:tav>
                                        <p:tav tm="100000">
                                          <p:val>
                                            <p:strVal val="#ppt_w"/>
                                          </p:val>
                                        </p:tav>
                                      </p:tavLst>
                                    </p:anim>
                                    <p:anim calcmode="lin" valueType="num">
                                      <p:cBhvr additive="repl">
                                        <p:cTn id="27" dur="500" fill="hold"/>
                                        <p:tgtEl>
                                          <p:spTgt spid="589"/>
                                        </p:tgtEl>
                                        <p:attrNameLst>
                                          <p:attrName>ppt_h</p:attrName>
                                        </p:attrNameLst>
                                      </p:cBhvr>
                                      <p:tavLst>
                                        <p:tav tm="0">
                                          <p:val>
                                            <p:fltVal val="0"/>
                                          </p:val>
                                        </p:tav>
                                        <p:tav tm="100000">
                                          <p:val>
                                            <p:strVal val="#ppt_h"/>
                                          </p:val>
                                        </p:tav>
                                      </p:tavLst>
                                    </p:anim>
                                    <p:animEffect transition="in" filter="fade">
                                      <p:cBhvr additive="repl">
                                        <p:cTn id="28" dur="500"/>
                                        <p:tgtEl>
                                          <p:spTgt spid="5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06" name="组合 81"/>
          <p:cNvGrpSpPr/>
          <p:nvPr/>
        </p:nvGrpSpPr>
        <p:grpSpPr>
          <a:xfrm>
            <a:off x="5322960" y="5068080"/>
            <a:ext cx="988200" cy="1001880"/>
            <a:chOff x="5322960" y="5068080"/>
            <a:chExt cx="988200" cy="1001880"/>
          </a:xfrm>
        </p:grpSpPr>
        <p:sp>
          <p:nvSpPr>
            <p:cNvPr id="607"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8"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9"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0"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1"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2"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3"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4"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5"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6"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7"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8"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9"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0"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1"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2"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623" name="组合 64"/>
          <p:cNvGrpSpPr/>
          <p:nvPr/>
        </p:nvGrpSpPr>
        <p:grpSpPr>
          <a:xfrm>
            <a:off x="-119880" y="962280"/>
            <a:ext cx="1961640" cy="2948040"/>
            <a:chOff x="-119880" y="962280"/>
            <a:chExt cx="1961640" cy="2948040"/>
          </a:xfrm>
        </p:grpSpPr>
        <p:sp>
          <p:nvSpPr>
            <p:cNvPr id="624"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5"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6"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7"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8"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9"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0"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1"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2"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3"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4"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3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装载设备的性能要求</a:t>
            </a:r>
            <a:endParaRPr lang="en-US" sz="3600" b="0" strike="noStrike" spc="-1">
              <a:solidFill>
                <a:schemeClr val="dk1"/>
              </a:solidFill>
              <a:latin typeface="Arial"/>
            </a:endParaRPr>
          </a:p>
        </p:txBody>
      </p:sp>
      <p:sp>
        <p:nvSpPr>
          <p:cNvPr id="63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根据货物重量选择合适的装载设备</a:t>
            </a:r>
            <a:endParaRPr lang="en-US" sz="1600" b="0" strike="noStrike" spc="-1">
              <a:solidFill>
                <a:srgbClr val="000000"/>
              </a:solidFill>
              <a:latin typeface="Arial"/>
            </a:endParaRPr>
          </a:p>
        </p:txBody>
      </p:sp>
      <p:sp>
        <p:nvSpPr>
          <p:cNvPr id="63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承重能力</a:t>
            </a:r>
            <a:endParaRPr lang="en-US" sz="2000" b="0" strike="noStrike" spc="-1">
              <a:solidFill>
                <a:srgbClr val="000000"/>
              </a:solidFill>
              <a:latin typeface="Arial"/>
            </a:endParaRPr>
          </a:p>
        </p:txBody>
      </p:sp>
      <p:sp>
        <p:nvSpPr>
          <p:cNvPr id="63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考虑仓库内部结构选择适合的装载设备</a:t>
            </a:r>
            <a:endParaRPr lang="en-US" sz="1600" b="0" strike="noStrike" spc="-1">
              <a:solidFill>
                <a:srgbClr val="000000"/>
              </a:solidFill>
              <a:latin typeface="Arial"/>
            </a:endParaRPr>
          </a:p>
        </p:txBody>
      </p:sp>
      <p:sp>
        <p:nvSpPr>
          <p:cNvPr id="63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转弯半径</a:t>
            </a:r>
            <a:endParaRPr lang="en-US" sz="2000" b="0" strike="noStrike" spc="-1">
              <a:solidFill>
                <a:srgbClr val="000000"/>
              </a:solidFill>
              <a:latin typeface="Arial"/>
            </a:endParaRPr>
          </a:p>
        </p:txBody>
      </p:sp>
      <p:sp>
        <p:nvSpPr>
          <p:cNvPr id="64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根据货物堆叠高度选择合适的装载设备</a:t>
            </a:r>
            <a:endParaRPr lang="en-US" sz="1600" b="0" strike="noStrike" spc="-1">
              <a:solidFill>
                <a:srgbClr val="000000"/>
              </a:solidFill>
              <a:latin typeface="Arial"/>
            </a:endParaRPr>
          </a:p>
        </p:txBody>
      </p:sp>
      <p:sp>
        <p:nvSpPr>
          <p:cNvPr id="64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提升高度</a:t>
            </a:r>
            <a:endParaRPr lang="en-US" sz="2000" b="0" strike="noStrike" spc="-1">
              <a:solidFill>
                <a:srgbClr val="000000"/>
              </a:solidFill>
              <a:latin typeface="Arial"/>
            </a:endParaRPr>
          </a:p>
        </p:txBody>
      </p:sp>
      <p:sp>
        <p:nvSpPr>
          <p:cNvPr id="64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4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23"/>
                                        </p:tgtEl>
                                        <p:attrNameLst>
                                          <p:attrName>style.visibility</p:attrName>
                                        </p:attrNameLst>
                                      </p:cBhvr>
                                      <p:to>
                                        <p:strVal val="visible"/>
                                      </p:to>
                                    </p:set>
                                    <p:anim calcmode="lin" valueType="num">
                                      <p:cBhvr additive="repl">
                                        <p:cTn id="7" dur="3400" fill="hold"/>
                                        <p:tgtEl>
                                          <p:spTgt spid="623"/>
                                        </p:tgtEl>
                                        <p:attrNameLst>
                                          <p:attrName>ppt_x</p:attrName>
                                        </p:attrNameLst>
                                      </p:cBhvr>
                                      <p:tavLst>
                                        <p:tav tm="0">
                                          <p:val>
                                            <p:strVal val="0-#ppt_w/2"/>
                                          </p:val>
                                        </p:tav>
                                        <p:tav tm="100000">
                                          <p:val>
                                            <p:strVal val="#ppt_x"/>
                                          </p:val>
                                        </p:tav>
                                      </p:tavLst>
                                    </p:anim>
                                    <p:anim calcmode="lin" valueType="num">
                                      <p:cBhvr additive="repl">
                                        <p:cTn id="8" dur="3400" fill="hold"/>
                                        <p:tgtEl>
                                          <p:spTgt spid="623"/>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06"/>
                                        </p:tgtEl>
                                        <p:attrNameLst>
                                          <p:attrName>style.visibility</p:attrName>
                                        </p:attrNameLst>
                                      </p:cBhvr>
                                      <p:to>
                                        <p:strVal val="visible"/>
                                      </p:to>
                                    </p:set>
                                    <p:anim calcmode="lin" valueType="num">
                                      <p:cBhvr additive="repl">
                                        <p:cTn id="11" dur="4000" fill="hold"/>
                                        <p:tgtEl>
                                          <p:spTgt spid="606"/>
                                        </p:tgtEl>
                                        <p:attrNameLst>
                                          <p:attrName>ppt_x</p:attrName>
                                        </p:attrNameLst>
                                      </p:cBhvr>
                                      <p:tavLst>
                                        <p:tav tm="0">
                                          <p:val>
                                            <p:strVal val="0-#ppt_w/2"/>
                                          </p:val>
                                        </p:tav>
                                        <p:tav tm="100000">
                                          <p:val>
                                            <p:strVal val="#ppt_x"/>
                                          </p:val>
                                        </p:tav>
                                      </p:tavLst>
                                    </p:anim>
                                    <p:anim calcmode="lin" valueType="num">
                                      <p:cBhvr additive="repl">
                                        <p:cTn id="12" dur="4000" fill="hold"/>
                                        <p:tgtEl>
                                          <p:spTgt spid="60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装载工具的选择原则</a:t>
            </a:r>
            <a:endParaRPr lang="en-US" sz="2800" b="0" strike="noStrike" spc="-1">
              <a:solidFill>
                <a:srgbClr val="000000"/>
              </a:solidFill>
              <a:latin typeface="Arial"/>
            </a:endParaRPr>
          </a:p>
        </p:txBody>
      </p:sp>
      <p:sp>
        <p:nvSpPr>
          <p:cNvPr id="64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选择合适的装载工具是确保货物装载顺序的关键。考虑货物的形状和尺寸、装载距离和地形，以及作业环境和人员操作能力，才能有效地选择适合的装载工具。</a:t>
            </a:r>
            <a:endParaRPr lang="en-US" sz="1800" b="0" strike="noStrike" spc="-1">
              <a:solidFill>
                <a:srgbClr val="000000"/>
              </a:solidFill>
              <a:latin typeface="Arial"/>
            </a:endParaRPr>
          </a:p>
        </p:txBody>
      </p:sp>
      <p:sp>
        <p:nvSpPr>
          <p:cNvPr id="6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64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https://d.book118.com/315214121013011130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字魂105号-简雅黑</vt:lpstr>
      <vt:lpstr>DejaVu Sans</vt:lpstr>
      <vt:lpstr>Office Theme</vt:lpstr>
      <vt:lpstr>仓库货物装载顺序</vt:lpstr>
      <vt:lpstr>目录</vt:lpstr>
      <vt:lpstr>第1章 仓库货物装载顺序</vt:lpstr>
      <vt:lpstr> </vt:lpstr>
      <vt:lpstr>仓库货物装载顺序的影响因素</vt:lpstr>
      <vt:lpstr>仓库货物装载顺序的优化方法</vt:lpstr>
      <vt:lpstr>货物装载顺序的实践案例</vt:lpstr>
      <vt:lpstr>结语</vt:lpstr>
      <vt:lpstr>第2章 货物分类及分组</vt:lpstr>
      <vt:lpstr> </vt:lpstr>
      <vt:lpstr>货物分类的方法</vt:lpstr>
      <vt:lpstr>货物分组的重要性</vt:lpstr>
      <vt:lpstr>货物分类分组实践案例</vt:lpstr>
      <vt:lpstr>总结</vt:lpstr>
      <vt:lpstr>第3章 装载设备及工具选择</vt:lpstr>
      <vt:lpstr>装载设备的种类</vt:lpstr>
      <vt:lpstr>装载设备的性能要求</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2024-09-29T14:19:41.948</cp:lastPrinted>
  <dcterms:created xsi:type="dcterms:W3CDTF">2024-09-29T06:19:41Z</dcterms:created>
  <dcterms:modified xsi:type="dcterms:W3CDTF">2024-09-29T06:19:44Z</dcterms:modified>
</cp:coreProperties>
</file>